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60" r:id="rId4"/>
    <p:sldId id="268" r:id="rId5"/>
    <p:sldId id="266" r:id="rId6"/>
    <p:sldId id="259" r:id="rId7"/>
    <p:sldId id="26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/>
    <p:restoredTop sz="94665"/>
  </p:normalViewPr>
  <p:slideViewPr>
    <p:cSldViewPr snapToGrid="0" snapToObjects="1">
      <p:cViewPr>
        <p:scale>
          <a:sx n="106" d="100"/>
          <a:sy n="106" d="100"/>
        </p:scale>
        <p:origin x="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.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Number of physicians with valid license</c:v>
                </c:pt>
                <c:pt idx="1">
                  <c:v>Number of physicians with valid license under the age of 40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36.475</c:v>
                </c:pt>
                <c:pt idx="1">
                  <c:v>10.328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Male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92.0</c:v>
                </c:pt>
                <c:pt idx="1">
                  <c:v>46.0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4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21" y="129474"/>
            <a:ext cx="1103332" cy="156121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0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4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17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5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2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8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8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3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accent1">
                <a:lumMod val="0"/>
                <a:lumOff val="100000"/>
                <a:alpha val="0"/>
              </a:schemeClr>
            </a:gs>
            <a:gs pos="97000">
              <a:schemeClr val="accent1">
                <a:lumMod val="45000"/>
                <a:lumOff val="55000"/>
                <a:alpha val="65000"/>
              </a:schemeClr>
            </a:gs>
            <a:gs pos="86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30000"/>
                <a:lumOff val="70000"/>
                <a:alpha val="63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9BA0A-26C0-1241-A63C-FA0A610E5789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40816-DC42-6A43-A86B-1D6BF00A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1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REPUBLIC OF SERBIA</a:t>
            </a:r>
            <a:b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NATIONAL REPORT</a:t>
            </a:r>
            <a:b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000" b="1" dirty="0">
                <a:solidFill>
                  <a:srgbClr val="00B0F0"/>
                </a:solidFill>
              </a:rPr>
              <a:t>New generations in </a:t>
            </a:r>
            <a:r>
              <a:rPr lang="en-US" sz="4000" b="1" dirty="0" smtClean="0">
                <a:solidFill>
                  <a:srgbClr val="00B0F0"/>
                </a:solidFill>
              </a:rPr>
              <a:t>medical chambers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75170"/>
            <a:ext cx="9144000" cy="1655762"/>
          </a:xfrm>
        </p:spPr>
        <p:txBody>
          <a:bodyPr>
            <a:normAutofit/>
          </a:bodyPr>
          <a:lstStyle/>
          <a:p>
            <a:r>
              <a:rPr lang="is-IS" dirty="0">
                <a:solidFill>
                  <a:schemeClr val="accent1">
                    <a:lumMod val="50000"/>
                  </a:schemeClr>
                </a:solidFill>
              </a:rPr>
              <a:t>Serbian Medical Chamber</a:t>
            </a:r>
          </a:p>
          <a:p>
            <a:r>
              <a:rPr lang="is-IS" dirty="0">
                <a:solidFill>
                  <a:schemeClr val="accent1">
                    <a:lumMod val="50000"/>
                  </a:schemeClr>
                </a:solidFill>
              </a:rPr>
              <a:t>Dr. Milan Dinic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ZEVA Symposium, September </a:t>
            </a:r>
            <a:r>
              <a:rPr lang="is-IS" dirty="0">
                <a:solidFill>
                  <a:schemeClr val="accent1">
                    <a:lumMod val="50000"/>
                  </a:schemeClr>
                </a:solidFill>
              </a:rPr>
              <a:t>4-6, 2025 - Skopje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is-IS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84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710" y="184496"/>
            <a:ext cx="8602579" cy="107882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NEW GENERATIONS OF DOCTORS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Medicine remains one of the most popular fields of study among young people in Serbia, alongside dentistry, IT and psychology.</a:t>
            </a:r>
          </a:p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According to available data, an average of over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1,800 first-year students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enroll each year at Serbia's five public medical faculties, reflecting the sustained popularity and strategic importance of medical education in the country.</a:t>
            </a:r>
          </a:p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2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1917" y="156411"/>
            <a:ext cx="8418199" cy="126862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AGE STRUCTURE OF 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MEDICAL DOCTORS IN SERBIA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0686"/>
            <a:ext cx="5550725" cy="413440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Average age of licensed physicians: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49,48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Number of physicians with valid license: </a:t>
            </a:r>
            <a:r>
              <a:rPr lang="en-US" b="1" dirty="0" smtClean="0">
                <a:solidFill>
                  <a:schemeClr val="accent1"/>
                </a:solidFill>
              </a:rPr>
              <a:t>36.475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Number of physicians with valid license under the age of 40: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10.328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263340879"/>
              </p:ext>
            </p:extLst>
          </p:nvPr>
        </p:nvGraphicFramePr>
        <p:xfrm>
          <a:off x="6507677" y="2220686"/>
          <a:ext cx="5058889" cy="4346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005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484" y="102931"/>
            <a:ext cx="9239002" cy="13092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GENERAL ASSEMBLY OF 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SERBIAN MEDICAL CHAMBER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011" y="2092974"/>
            <a:ext cx="5344886" cy="168190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GENDER STRUCTURE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Men: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92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(67%)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Women</a:t>
            </a:r>
            <a:r>
              <a:rPr lang="en-US" dirty="0" smtClean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46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(33%)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166" y="2098758"/>
            <a:ext cx="5273634" cy="437329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AGE STRUCTURE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Average age of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delegates: </a:t>
            </a:r>
            <a:r>
              <a:rPr lang="en-US" b="1" dirty="0" smtClean="0">
                <a:solidFill>
                  <a:srgbClr val="0070C0"/>
                </a:solidFill>
              </a:rPr>
              <a:t>53,26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Number of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delegates: </a:t>
            </a:r>
            <a:r>
              <a:rPr lang="en-US" b="1" dirty="0" smtClean="0">
                <a:solidFill>
                  <a:srgbClr val="0070C0"/>
                </a:solidFill>
              </a:rPr>
              <a:t>138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Number of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delegates under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age of 40:</a:t>
            </a:r>
            <a:r>
              <a:rPr lang="en-US" dirty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23 </a:t>
            </a:r>
            <a:r>
              <a:rPr lang="en-US" dirty="0" smtClean="0"/>
              <a:t>(17%)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30527105"/>
              </p:ext>
            </p:extLst>
          </p:nvPr>
        </p:nvGraphicFramePr>
        <p:xfrm>
          <a:off x="530924" y="3708500"/>
          <a:ext cx="5233061" cy="304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2370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665" y="132349"/>
            <a:ext cx="8636669" cy="119112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ROLE OF YOUNG DOCTORS IN SMC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representation of young doctors in Serbian Medical Chamber’s bodies and committees closely mirrors their proportion in the overall physician population in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Serbia.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To encourage greater engagement of young doctors in the work of the Chamber, there is initiative to establish Young Doctors’ Committees in regional chambers.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oung doctors, engaged in the work of Serbian Medical Chamber,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are represented in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all major international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organizations that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focus on 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status,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interest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global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networking of young medical professionals.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89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752" y="108284"/>
            <a:ext cx="8952496" cy="135956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SUPPORT FOR NEW GENERATIONS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The Serbian Medical Chamber has a long-standing tradition of supporting recent medical graduates and newly licensed doctors as they prepare to enter the labor market. This support includes a simplified registration process and facilitated issuance of their first medical license. 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2024. the Serbian Medical Chamber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supported 100 top medical graduates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with symbolic awards and a welcome to the profession; all of them signed employment contracts in public healthcare institutions, in an initiative launched by the Ministry of Health.</a:t>
            </a:r>
          </a:p>
        </p:txBody>
      </p:sp>
    </p:spTree>
    <p:extLst>
      <p:ext uri="{BB962C8B-B14F-4D97-AF65-F5344CB8AC3E}">
        <p14:creationId xmlns:p14="http://schemas.microsoft.com/office/powerpoint/2010/main" val="541245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104" y="192506"/>
            <a:ext cx="9893968" cy="104674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SUPPORT FOR NEW GENERATIONS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0"/>
          <a:stretch/>
        </p:blipFill>
        <p:spPr>
          <a:xfrm>
            <a:off x="7086481" y="1413164"/>
            <a:ext cx="4765091" cy="5223531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1104" y="1748721"/>
            <a:ext cx="5837831" cy="390549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Serbian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Medical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Chamber has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established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fund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to support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professional development of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its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young members,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both in Serbia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abroad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with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 focus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on training programs and education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By actively supporting the professional growth of young doctors, the Serbian Medical Chamber contributes to building a sustainable, high-quality and future-oriented healthcare system.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342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6188" y="240631"/>
            <a:ext cx="9268170" cy="207383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Thank you for your attention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18" y="2532390"/>
            <a:ext cx="2886910" cy="408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14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</TotalTime>
  <Words>399</Words>
  <Application>Microsoft Macintosh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Arial</vt:lpstr>
      <vt:lpstr>Office Theme</vt:lpstr>
      <vt:lpstr>REPUBLIC OF SERBIA NATIONAL REPORT New generations in medical chambers</vt:lpstr>
      <vt:lpstr>NEW GENERATIONS OF DOCTORS</vt:lpstr>
      <vt:lpstr>AGE STRUCTURE OF  MEDICAL DOCTORS IN SERBIA</vt:lpstr>
      <vt:lpstr> GENERAL ASSEMBLY OF  SERBIAN MEDICAL CHAMBER </vt:lpstr>
      <vt:lpstr>ROLE OF YOUNG DOCTORS IN SMC</vt:lpstr>
      <vt:lpstr>SUPPORT FOR NEW GENERATIONS</vt:lpstr>
      <vt:lpstr>SUPPORT FOR NEW GENERATIONS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OF SERBIA NATIONAL REPORT</dc:title>
  <dc:creator>Microsoft Office User</dc:creator>
  <cp:lastModifiedBy>Microsoft Office User</cp:lastModifiedBy>
  <cp:revision>52</cp:revision>
  <dcterms:created xsi:type="dcterms:W3CDTF">2025-08-25T09:14:08Z</dcterms:created>
  <dcterms:modified xsi:type="dcterms:W3CDTF">2025-09-02T06:50:31Z</dcterms:modified>
</cp:coreProperties>
</file>