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0" r:id="rId5"/>
    <p:sldId id="262"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9"/>
    <p:restoredTop sz="94665"/>
  </p:normalViewPr>
  <p:slideViewPr>
    <p:cSldViewPr snapToGrid="0" snapToObjects="1">
      <p:cViewPr varScale="1">
        <p:scale>
          <a:sx n="107" d="100"/>
          <a:sy n="107" d="100"/>
        </p:scale>
        <p:origin x="20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73978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9155" y="0"/>
            <a:ext cx="1296635" cy="1834738"/>
          </a:xfrm>
          <a:prstGeom prst="rect">
            <a:avLst/>
          </a:prstGeom>
        </p:spPr>
      </p:pic>
      <p:sp>
        <p:nvSpPr>
          <p:cNvPr id="6" name="Slide Number Placeholder 5"/>
          <p:cNvSpPr>
            <a:spLocks noGrp="1"/>
          </p:cNvSpPr>
          <p:nvPr>
            <p:ph type="sldNum" sz="quarter" idx="12"/>
          </p:nvPr>
        </p:nvSpPr>
        <p:spPr>
          <a:xfrm>
            <a:off x="10951856" y="5867131"/>
            <a:ext cx="551167" cy="365125"/>
          </a:xfrm>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48900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32367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2A58BF-1B6F-1848-AC6B-CC94C665BFC8}"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39865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2A58BF-1B6F-1848-AC6B-CC94C665BFC8}" type="datetimeFigureOut">
              <a:rPr lang="en-US" smtClean="0"/>
              <a:t>9/2/25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46295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2A58BF-1B6F-1848-AC6B-CC94C665BFC8}" type="datetimeFigureOut">
              <a:rPr lang="en-US" smtClean="0"/>
              <a:t>9/2/25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69849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A58BF-1B6F-1848-AC6B-CC94C665BFC8}" type="datetimeFigureOut">
              <a:rPr lang="en-US" smtClean="0"/>
              <a:t>9/2/25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50212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2A58BF-1B6F-1848-AC6B-CC94C665BFC8}"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314816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2A58BF-1B6F-1848-AC6B-CC94C665BFC8}"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87691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2A58BF-1B6F-1848-AC6B-CC94C665BFC8}"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86533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87148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152324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116578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1618557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913335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220807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2A58BF-1B6F-1848-AC6B-CC94C665BFC8}"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85C20-EAD5-CA46-8FA7-225D8A0ABC20}" type="slidenum">
              <a:rPr lang="en-US" smtClean="0"/>
              <a:t>‹#›</a:t>
            </a:fld>
            <a:endParaRPr lang="en-US"/>
          </a:p>
        </p:txBody>
      </p:sp>
    </p:spTree>
    <p:extLst>
      <p:ext uri="{BB962C8B-B14F-4D97-AF65-F5344CB8AC3E}">
        <p14:creationId xmlns:p14="http://schemas.microsoft.com/office/powerpoint/2010/main" val="2662971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34000"/>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E2A58BF-1B6F-1848-AC6B-CC94C665BFC8}" type="datetimeFigureOut">
              <a:rPr lang="en-US" smtClean="0"/>
              <a:t>9/2/25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485C20-EAD5-CA46-8FA7-225D8A0ABC20}" type="slidenum">
              <a:rPr lang="en-US" smtClean="0"/>
              <a:t>‹#›</a:t>
            </a:fld>
            <a:endParaRPr lang="en-US"/>
          </a:p>
        </p:txBody>
      </p:sp>
    </p:spTree>
    <p:extLst>
      <p:ext uri="{BB962C8B-B14F-4D97-AF65-F5344CB8AC3E}">
        <p14:creationId xmlns:p14="http://schemas.microsoft.com/office/powerpoint/2010/main" val="356973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03610"/>
            <a:ext cx="9144000" cy="2387600"/>
          </a:xfrm>
        </p:spPr>
        <p:txBody>
          <a:bodyPr>
            <a:normAutofit/>
          </a:bodyPr>
          <a:lstStyle/>
          <a:p>
            <a:r>
              <a:rPr lang="en-US" dirty="0" smtClean="0"/>
              <a:t>REPUBLIC OF SERBIA</a:t>
            </a:r>
            <a:br>
              <a:rPr lang="en-US" dirty="0" smtClean="0"/>
            </a:br>
            <a:r>
              <a:rPr lang="en-US" sz="4400" dirty="0" smtClean="0"/>
              <a:t>NATIONAL REPORT</a:t>
            </a:r>
            <a:r>
              <a:rPr lang="en-US" dirty="0" smtClean="0"/>
              <a:t/>
            </a:r>
            <a:br>
              <a:rPr lang="en-US" dirty="0" smtClean="0"/>
            </a:br>
            <a:r>
              <a:rPr lang="en-US" sz="2700" b="1" dirty="0" smtClean="0">
                <a:solidFill>
                  <a:schemeClr val="accent1"/>
                </a:solidFill>
              </a:rPr>
              <a:t>ARTIFICIAL INTELLIGENCE</a:t>
            </a:r>
            <a:endParaRPr lang="en-US" sz="2700" b="1" dirty="0">
              <a:solidFill>
                <a:schemeClr val="accent1"/>
              </a:solidFill>
            </a:endParaRPr>
          </a:p>
        </p:txBody>
      </p:sp>
      <p:sp>
        <p:nvSpPr>
          <p:cNvPr id="3" name="Subtitle 2"/>
          <p:cNvSpPr>
            <a:spLocks noGrp="1"/>
          </p:cNvSpPr>
          <p:nvPr>
            <p:ph type="subTitle" idx="1"/>
          </p:nvPr>
        </p:nvSpPr>
        <p:spPr/>
        <p:txBody>
          <a:bodyPr>
            <a:normAutofit lnSpcReduction="10000"/>
          </a:bodyPr>
          <a:lstStyle/>
          <a:p>
            <a:r>
              <a:rPr lang="is-IS" dirty="0" smtClean="0"/>
              <a:t>Serbian Medical Chamber</a:t>
            </a:r>
          </a:p>
          <a:p>
            <a:r>
              <a:rPr lang="is-IS" dirty="0" smtClean="0"/>
              <a:t>Dr. Milan Dinic</a:t>
            </a:r>
          </a:p>
          <a:p>
            <a:r>
              <a:rPr lang="en-US" dirty="0" smtClean="0"/>
              <a:t>ZEVA Symposium, September </a:t>
            </a:r>
            <a:r>
              <a:rPr lang="is-IS" dirty="0" smtClean="0"/>
              <a:t>4-6, 2025 - Skopje</a:t>
            </a:r>
            <a:endParaRPr lang="en-US" dirty="0" smtClean="0"/>
          </a:p>
          <a:p>
            <a:endParaRPr lang="en-US" dirty="0"/>
          </a:p>
        </p:txBody>
      </p:sp>
    </p:spTree>
    <p:extLst>
      <p:ext uri="{BB962C8B-B14F-4D97-AF65-F5344CB8AC3E}">
        <p14:creationId xmlns:p14="http://schemas.microsoft.com/office/powerpoint/2010/main" val="1876983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2073" y="190005"/>
            <a:ext cx="7727975" cy="1377538"/>
          </a:xfrm>
        </p:spPr>
        <p:txBody>
          <a:bodyPr/>
          <a:lstStyle/>
          <a:p>
            <a:pPr algn="ctr"/>
            <a:r>
              <a:rPr lang="en-US" b="1" dirty="0" smtClean="0"/>
              <a:t>AI IN HEALTHCARE SYSTEM </a:t>
            </a:r>
            <a:br>
              <a:rPr lang="en-US" b="1" dirty="0" smtClean="0"/>
            </a:br>
            <a:r>
              <a:rPr lang="en-US" b="1" dirty="0" smtClean="0"/>
              <a:t>IN SERBIA</a:t>
            </a:r>
            <a:endParaRPr lang="en-US" b="1" dirty="0"/>
          </a:p>
        </p:txBody>
      </p:sp>
      <p:sp>
        <p:nvSpPr>
          <p:cNvPr id="3" name="Content Placeholder 2"/>
          <p:cNvSpPr>
            <a:spLocks noGrp="1"/>
          </p:cNvSpPr>
          <p:nvPr>
            <p:ph idx="1"/>
          </p:nvPr>
        </p:nvSpPr>
        <p:spPr>
          <a:xfrm>
            <a:off x="1579313" y="1923803"/>
            <a:ext cx="9773497" cy="3728852"/>
          </a:xfrm>
        </p:spPr>
        <p:txBody>
          <a:bodyPr>
            <a:noAutofit/>
          </a:bodyPr>
          <a:lstStyle/>
          <a:p>
            <a:pPr marL="0" indent="0">
              <a:buNone/>
            </a:pPr>
            <a:endParaRPr lang="en-US" sz="2000" dirty="0" smtClean="0"/>
          </a:p>
          <a:p>
            <a:pPr marL="0" indent="0">
              <a:buNone/>
            </a:pPr>
            <a:endParaRPr lang="en-US" sz="2000" dirty="0" smtClean="0"/>
          </a:p>
          <a:p>
            <a:pPr marL="0" indent="0">
              <a:buNone/>
            </a:pPr>
            <a:r>
              <a:rPr lang="en-US" dirty="0" smtClean="0"/>
              <a:t>Use of artificial intelligence in health care system in Serbia is still in its early stages, although there are some practical examples: </a:t>
            </a:r>
          </a:p>
          <a:p>
            <a:r>
              <a:rPr lang="en-US" dirty="0" smtClean="0"/>
              <a:t>AI-supported COVID-19 vaccination logistics</a:t>
            </a:r>
          </a:p>
          <a:p>
            <a:r>
              <a:rPr lang="en-US" dirty="0" smtClean="0"/>
              <a:t>AI-based breast cancer diagnostics </a:t>
            </a:r>
          </a:p>
          <a:p>
            <a:pPr marL="0" indent="0">
              <a:buNone/>
            </a:pPr>
            <a:endParaRPr lang="en-US" dirty="0"/>
          </a:p>
          <a:p>
            <a:pPr marL="0" indent="0">
              <a:buNone/>
            </a:pPr>
            <a:r>
              <a:rPr lang="en-US" dirty="0" smtClean="0"/>
              <a:t>According to AI experts in the field of medicine, the implementation of AI in Serbian healthcare system is expected already during 2026.</a:t>
            </a:r>
          </a:p>
          <a:p>
            <a:pPr marL="0" indent="0">
              <a:buNone/>
            </a:pPr>
            <a:endParaRPr lang="en-US" sz="2000" dirty="0" smtClean="0"/>
          </a:p>
          <a:p>
            <a:pPr marL="0" indent="0">
              <a:buNone/>
            </a:pPr>
            <a:endParaRPr lang="en-US" sz="2000" dirty="0" smtClean="0"/>
          </a:p>
          <a:p>
            <a:pPr marL="0" indent="0">
              <a:buNone/>
            </a:pPr>
            <a:endParaRPr lang="en-US" sz="2000" b="1" dirty="0"/>
          </a:p>
        </p:txBody>
      </p:sp>
    </p:spTree>
    <p:extLst>
      <p:ext uri="{BB962C8B-B14F-4D97-AF65-F5344CB8AC3E}">
        <p14:creationId xmlns:p14="http://schemas.microsoft.com/office/powerpoint/2010/main" val="160054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195" y="83128"/>
            <a:ext cx="7730942" cy="1598219"/>
          </a:xfrm>
        </p:spPr>
        <p:txBody>
          <a:bodyPr>
            <a:normAutofit/>
          </a:bodyPr>
          <a:lstStyle/>
          <a:p>
            <a:pPr algn="ctr"/>
            <a:r>
              <a:rPr lang="en-US" b="1" dirty="0" smtClean="0"/>
              <a:t>SMC ROLE AND PERSPECTIVE ON AI IMPLEMENTATION</a:t>
            </a:r>
            <a:endParaRPr lang="en-US" b="1" dirty="0"/>
          </a:p>
        </p:txBody>
      </p:sp>
      <p:sp>
        <p:nvSpPr>
          <p:cNvPr id="3" name="Content Placeholder 2"/>
          <p:cNvSpPr>
            <a:spLocks noGrp="1"/>
          </p:cNvSpPr>
          <p:nvPr>
            <p:ph idx="1"/>
          </p:nvPr>
        </p:nvSpPr>
        <p:spPr/>
        <p:txBody>
          <a:bodyPr>
            <a:normAutofit/>
          </a:bodyPr>
          <a:lstStyle/>
          <a:p>
            <a:pPr marL="0" indent="0">
              <a:buNone/>
            </a:pPr>
            <a:r>
              <a:rPr lang="en-US" dirty="0" smtClean="0"/>
              <a:t>The Serbian Medical Chamber monitors all the activities in this field in Serbian healthcare system and our focus will be on:</a:t>
            </a:r>
          </a:p>
          <a:p>
            <a:r>
              <a:rPr lang="en-US" b="1" dirty="0" smtClean="0"/>
              <a:t>Ethical regulation </a:t>
            </a:r>
          </a:p>
          <a:p>
            <a:r>
              <a:rPr lang="en-US" b="1" dirty="0" smtClean="0"/>
              <a:t>Patient protection </a:t>
            </a:r>
          </a:p>
          <a:p>
            <a:r>
              <a:rPr lang="en-US" b="1" dirty="0" smtClean="0"/>
              <a:t>Physician education</a:t>
            </a:r>
          </a:p>
          <a:p>
            <a:r>
              <a:rPr lang="en-US" b="1" dirty="0" smtClean="0"/>
              <a:t>Clinical responsibility</a:t>
            </a:r>
          </a:p>
        </p:txBody>
      </p:sp>
    </p:spTree>
    <p:extLst>
      <p:ext uri="{BB962C8B-B14F-4D97-AF65-F5344CB8AC3E}">
        <p14:creationId xmlns:p14="http://schemas.microsoft.com/office/powerpoint/2010/main" val="1143148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549" y="130629"/>
            <a:ext cx="8294967" cy="1401288"/>
          </a:xfrm>
        </p:spPr>
        <p:txBody>
          <a:bodyPr/>
          <a:lstStyle/>
          <a:p>
            <a:pPr algn="ctr"/>
            <a:r>
              <a:rPr lang="en-US" b="1" dirty="0" smtClean="0"/>
              <a:t>SMC AND GLOBAL DIALOGUE ON AI</a:t>
            </a:r>
            <a:endParaRPr lang="en-US" b="1" dirty="0"/>
          </a:p>
        </p:txBody>
      </p:sp>
      <p:sp>
        <p:nvSpPr>
          <p:cNvPr id="3" name="Content Placeholder 2"/>
          <p:cNvSpPr>
            <a:spLocks noGrp="1"/>
          </p:cNvSpPr>
          <p:nvPr>
            <p:ph idx="1"/>
          </p:nvPr>
        </p:nvSpPr>
        <p:spPr>
          <a:xfrm>
            <a:off x="1615043" y="2149433"/>
            <a:ext cx="9887980" cy="3895107"/>
          </a:xfrm>
        </p:spPr>
        <p:txBody>
          <a:bodyPr>
            <a:normAutofit lnSpcReduction="10000"/>
          </a:bodyPr>
          <a:lstStyle/>
          <a:p>
            <a:endParaRPr lang="en-US" dirty="0" smtClean="0"/>
          </a:p>
          <a:p>
            <a:r>
              <a:rPr lang="en-US" dirty="0" smtClean="0"/>
              <a:t>Through membership in regional and international professional organizations, the Serbian Medical Chamber is actively involved in discussions addressing ethical and regulatory issues related to the use of AI in healthcare systems </a:t>
            </a:r>
            <a:r>
              <a:rPr lang="mr-IN" dirty="0" smtClean="0"/>
              <a:t>–</a:t>
            </a:r>
            <a:r>
              <a:rPr lang="en-US" dirty="0" smtClean="0"/>
              <a:t> in EU and globally.</a:t>
            </a:r>
          </a:p>
          <a:p>
            <a:pPr marL="0" indent="0">
              <a:buNone/>
            </a:pPr>
            <a:endParaRPr lang="en-US" dirty="0" smtClean="0"/>
          </a:p>
          <a:p>
            <a:r>
              <a:rPr lang="en-US" dirty="0" smtClean="0"/>
              <a:t> The SMC regularly informs its members about key decisions and positions of the organization affiliated with, specifically those concerning the use of AI in healthcare.</a:t>
            </a:r>
          </a:p>
          <a:p>
            <a:endParaRPr lang="en-US" dirty="0" smtClean="0"/>
          </a:p>
          <a:p>
            <a:endParaRPr lang="en-US" dirty="0"/>
          </a:p>
        </p:txBody>
      </p:sp>
    </p:spTree>
    <p:extLst>
      <p:ext uri="{BB962C8B-B14F-4D97-AF65-F5344CB8AC3E}">
        <p14:creationId xmlns:p14="http://schemas.microsoft.com/office/powerpoint/2010/main" val="905650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8933" y="118753"/>
            <a:ext cx="7481455" cy="1246909"/>
          </a:xfrm>
        </p:spPr>
        <p:txBody>
          <a:bodyPr/>
          <a:lstStyle/>
          <a:p>
            <a:r>
              <a:rPr lang="en-US" b="1" dirty="0" smtClean="0"/>
              <a:t>CONCLUSION</a:t>
            </a:r>
            <a:endParaRPr lang="en-US" b="1" dirty="0"/>
          </a:p>
        </p:txBody>
      </p:sp>
      <p:sp>
        <p:nvSpPr>
          <p:cNvPr id="3" name="Content Placeholder 2"/>
          <p:cNvSpPr>
            <a:spLocks noGrp="1"/>
          </p:cNvSpPr>
          <p:nvPr>
            <p:ph idx="1"/>
          </p:nvPr>
        </p:nvSpPr>
        <p:spPr>
          <a:xfrm>
            <a:off x="1876300" y="1641763"/>
            <a:ext cx="9626722" cy="3800105"/>
          </a:xfrm>
        </p:spPr>
        <p:txBody>
          <a:bodyPr>
            <a:normAutofit fontScale="92500" lnSpcReduction="20000"/>
          </a:bodyPr>
          <a:lstStyle/>
          <a:p>
            <a:pPr marL="0" indent="0">
              <a:buNone/>
            </a:pPr>
            <a:endParaRPr lang="en-US" b="1" dirty="0"/>
          </a:p>
          <a:p>
            <a:pPr marL="0" indent="0">
              <a:buNone/>
            </a:pPr>
            <a:r>
              <a:rPr lang="en-US" b="1" dirty="0" smtClean="0"/>
              <a:t>AI is not a replacement for physicians, but a powerful tool that can enhance medical practice. </a:t>
            </a:r>
          </a:p>
          <a:p>
            <a:pPr marL="0" indent="0">
              <a:buNone/>
            </a:pPr>
            <a:endParaRPr lang="en-US" b="1" dirty="0" smtClean="0"/>
          </a:p>
          <a:p>
            <a:pPr marL="0" indent="0">
              <a:buNone/>
            </a:pPr>
            <a:r>
              <a:rPr lang="en-US" dirty="0" smtClean="0"/>
              <a:t>To achieve the best outcomes, we as medical professionals must advocate for:</a:t>
            </a:r>
          </a:p>
          <a:p>
            <a:r>
              <a:rPr lang="en-US" dirty="0" smtClean="0"/>
              <a:t>Clear legal and ethical frameworks</a:t>
            </a:r>
          </a:p>
          <a:p>
            <a:r>
              <a:rPr lang="en-US" dirty="0" smtClean="0"/>
              <a:t>Continuous education and training of medical professionals</a:t>
            </a:r>
          </a:p>
          <a:p>
            <a:r>
              <a:rPr lang="en-US" dirty="0" smtClean="0"/>
              <a:t>Interdisciplinary collaboration between doctors, engineers and policy makers</a:t>
            </a:r>
          </a:p>
          <a:p>
            <a:r>
              <a:rPr lang="en-US" dirty="0" smtClean="0"/>
              <a:t>Active involvement of medical chambers</a:t>
            </a:r>
          </a:p>
          <a:p>
            <a:pPr marL="0" indent="0">
              <a:buNone/>
            </a:pPr>
            <a:endParaRPr lang="en-US" dirty="0"/>
          </a:p>
        </p:txBody>
      </p:sp>
    </p:spTree>
    <p:extLst>
      <p:ext uri="{BB962C8B-B14F-4D97-AF65-F5344CB8AC3E}">
        <p14:creationId xmlns:p14="http://schemas.microsoft.com/office/powerpoint/2010/main" val="9566622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31967" y="1493283"/>
            <a:ext cx="10515600" cy="1325563"/>
          </a:xfrm>
        </p:spPr>
        <p:txBody>
          <a:bodyPr/>
          <a:lstStyle/>
          <a:p>
            <a:pPr algn="ctr"/>
            <a:r>
              <a:rPr lang="en-US" dirty="0" smtClean="0"/>
              <a:t>THANK YOU FOR YOUR ATTENTION</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7021" y="2993869"/>
            <a:ext cx="2445491" cy="3460370"/>
          </a:xfrm>
          <a:prstGeom prst="rect">
            <a:avLst/>
          </a:prstGeom>
        </p:spPr>
      </p:pic>
    </p:spTree>
    <p:extLst>
      <p:ext uri="{BB962C8B-B14F-4D97-AF65-F5344CB8AC3E}">
        <p14:creationId xmlns:p14="http://schemas.microsoft.com/office/powerpoint/2010/main" val="1559563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238</TotalTime>
  <Words>252</Words>
  <Application>Microsoft Macintosh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Corbel</vt:lpstr>
      <vt:lpstr>Mangal</vt:lpstr>
      <vt:lpstr>Arial</vt:lpstr>
      <vt:lpstr>Parallax</vt:lpstr>
      <vt:lpstr>REPUBLIC OF SERBIA NATIONAL REPORT ARTIFICIAL INTELLIGENCE</vt:lpstr>
      <vt:lpstr>AI IN HEALTHCARE SYSTEM  IN SERBIA</vt:lpstr>
      <vt:lpstr>SMC ROLE AND PERSPECTIVE ON AI IMPLEMENTATION</vt:lpstr>
      <vt:lpstr>SMC AND GLOBAL DIALOGUE ON AI</vt:lpstr>
      <vt:lpstr>CONCLUSION</vt:lpstr>
      <vt:lpstr>THANK YOU FOR YOUR ATTENTION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REPUBLIC OF SERBIA NATIONAL REPORT </dc:title>
  <dc:creator>Microsoft Office User</dc:creator>
  <cp:lastModifiedBy>Microsoft Office User</cp:lastModifiedBy>
  <cp:revision>19</cp:revision>
  <dcterms:created xsi:type="dcterms:W3CDTF">2025-08-27T09:45:41Z</dcterms:created>
  <dcterms:modified xsi:type="dcterms:W3CDTF">2025-09-02T06:49:25Z</dcterms:modified>
</cp:coreProperties>
</file>