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63" r:id="rId3"/>
    <p:sldId id="264" r:id="rId4"/>
    <p:sldId id="276" r:id="rId5"/>
    <p:sldId id="277" r:id="rId6"/>
    <p:sldId id="275"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1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04505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29678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97418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222904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76911-E45C-4D59-91E6-E6C12AAF9BDF}" type="datetimeFigureOut">
              <a:rPr lang="en-US" smtClean="0"/>
              <a:t>05-Sep-25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782457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22120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0A76911-E45C-4D59-91E6-E6C12AAF9BDF}" type="datetimeFigureOut">
              <a:rPr lang="en-US" smtClean="0"/>
              <a:t>05-Sep-25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48627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1321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074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062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4283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3105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448882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77977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1730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539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05195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A76911-E45C-4D59-91E6-E6C12AAF9BDF}" type="datetimeFigureOut">
              <a:rPr lang="en-US" smtClean="0"/>
              <a:t>05-Sep-25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19636541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C058-C89F-41B6-9154-6A1D427454B6}"/>
              </a:ext>
            </a:extLst>
          </p:cNvPr>
          <p:cNvSpPr>
            <a:spLocks noGrp="1"/>
          </p:cNvSpPr>
          <p:nvPr>
            <p:ph type="ctrTitle"/>
          </p:nvPr>
        </p:nvSpPr>
        <p:spPr/>
        <p:txBody>
          <a:bodyPr/>
          <a:lstStyle/>
          <a:p>
            <a:r>
              <a:rPr lang="en-US" dirty="0"/>
              <a:t>ZEVA Meeting</a:t>
            </a:r>
            <a:br>
              <a:rPr lang="en-US" dirty="0"/>
            </a:br>
            <a:r>
              <a:rPr lang="en-US" dirty="0"/>
              <a:t>Romania - Report</a:t>
            </a:r>
          </a:p>
        </p:txBody>
      </p:sp>
      <p:sp>
        <p:nvSpPr>
          <p:cNvPr id="3" name="Subtitle 2">
            <a:extLst>
              <a:ext uri="{FF2B5EF4-FFF2-40B4-BE49-F238E27FC236}">
                <a16:creationId xmlns:a16="http://schemas.microsoft.com/office/drawing/2014/main" id="{630E4A6D-9264-41BB-8499-C38872C288B4}"/>
              </a:ext>
            </a:extLst>
          </p:cNvPr>
          <p:cNvSpPr>
            <a:spLocks noGrp="1"/>
          </p:cNvSpPr>
          <p:nvPr>
            <p:ph type="subTitle" idx="1"/>
          </p:nvPr>
        </p:nvSpPr>
        <p:spPr>
          <a:xfrm>
            <a:off x="680321" y="4394039"/>
            <a:ext cx="8694497" cy="1669410"/>
          </a:xfrm>
        </p:spPr>
        <p:txBody>
          <a:bodyPr>
            <a:normAutofit/>
          </a:bodyPr>
          <a:lstStyle/>
          <a:p>
            <a:r>
              <a:rPr lang="en-US" sz="1800" b="1" dirty="0"/>
              <a:t>Dr. CARMEN PANTI</a:t>
            </a:r>
            <a:r>
              <a:rPr lang="ro-RO" sz="1800" b="1" dirty="0"/>
              <a:t>Ș</a:t>
            </a:r>
            <a:endParaRPr lang="en-US" sz="1800" b="1" dirty="0"/>
          </a:p>
          <a:p>
            <a:endParaRPr lang="en-US" sz="1800" b="1" dirty="0"/>
          </a:p>
          <a:p>
            <a:r>
              <a:rPr lang="en-US" sz="1800" b="1" dirty="0"/>
              <a:t>Vice-President of the Executive Board of the Romanian College of Physicians, Coordinator of the Professional Jurisdiction Department</a:t>
            </a:r>
          </a:p>
        </p:txBody>
      </p:sp>
      <p:pic>
        <p:nvPicPr>
          <p:cNvPr id="5" name="Picture 4">
            <a:extLst>
              <a:ext uri="{FF2B5EF4-FFF2-40B4-BE49-F238E27FC236}">
                <a16:creationId xmlns:a16="http://schemas.microsoft.com/office/drawing/2014/main" id="{67C4F300-EDB3-4AFC-BC51-9227544A2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289"/>
            <a:ext cx="12192000" cy="2684607"/>
          </a:xfrm>
          <a:prstGeom prst="rect">
            <a:avLst/>
          </a:prstGeom>
        </p:spPr>
      </p:pic>
      <p:pic>
        <p:nvPicPr>
          <p:cNvPr id="7" name="Picture 6">
            <a:extLst>
              <a:ext uri="{FF2B5EF4-FFF2-40B4-BE49-F238E27FC236}">
                <a16:creationId xmlns:a16="http://schemas.microsoft.com/office/drawing/2014/main" id="{CAAC4080-B95A-4821-8261-9C2382F17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9000"/>
            <a:ext cx="577961" cy="577961"/>
          </a:xfrm>
          <a:prstGeom prst="rect">
            <a:avLst/>
          </a:prstGeom>
        </p:spPr>
      </p:pic>
    </p:spTree>
    <p:extLst>
      <p:ext uri="{BB962C8B-B14F-4D97-AF65-F5344CB8AC3E}">
        <p14:creationId xmlns:p14="http://schemas.microsoft.com/office/powerpoint/2010/main" val="31314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r>
              <a:rPr lang="en-US" sz="2800" dirty="0">
                <a:solidFill>
                  <a:srgbClr val="FF0000"/>
                </a:solidFill>
              </a:rPr>
              <a:t>What is the age distribution of your members ?</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475" y="-134076"/>
            <a:ext cx="9777274" cy="2152898"/>
          </a:xfrm>
          <a:prstGeom prst="rect">
            <a:avLst/>
          </a:prstGeom>
        </p:spPr>
      </p:pic>
      <p:sp>
        <p:nvSpPr>
          <p:cNvPr id="5" name="CasetăText 4">
            <a:extLst>
              <a:ext uri="{FF2B5EF4-FFF2-40B4-BE49-F238E27FC236}">
                <a16:creationId xmlns:a16="http://schemas.microsoft.com/office/drawing/2014/main" id="{E8AFF6A5-7B54-A1A1-63B4-6DB9AB1B79CB}"/>
              </a:ext>
            </a:extLst>
          </p:cNvPr>
          <p:cNvSpPr txBox="1"/>
          <p:nvPr/>
        </p:nvSpPr>
        <p:spPr>
          <a:xfrm>
            <a:off x="187901" y="2539354"/>
            <a:ext cx="11751717" cy="3970318"/>
          </a:xfrm>
          <a:prstGeom prst="rect">
            <a:avLst/>
          </a:prstGeom>
          <a:noFill/>
        </p:spPr>
        <p:txBody>
          <a:bodyPr wrap="square">
            <a:spAutoFit/>
          </a:bodyPr>
          <a:lstStyle/>
          <a:p>
            <a:r>
              <a:rPr lang="en-US" sz="2800" dirty="0"/>
              <a:t>Over a third of doctors in Romania are young, under 35 years old. According to Eurostat data, this age group represents the majority of medical personnel, and if we add doctors aged up to 45, it reaches more than half of specialists. Compared to other European countries, Romania is in a favorable position, with almost 10,000 doctors over 55 years old, who will leave the system in the coming years. Unlike Poland, where the number of doctors over 50 is almost three times higher, Romania faces an uneven distribution of doctors, most of whom choose to work in big cities, leaving rural areas without specialists</a:t>
            </a:r>
          </a:p>
        </p:txBody>
      </p:sp>
    </p:spTree>
    <p:extLst>
      <p:ext uri="{BB962C8B-B14F-4D97-AF65-F5344CB8AC3E}">
        <p14:creationId xmlns:p14="http://schemas.microsoft.com/office/powerpoint/2010/main" val="424225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r>
              <a:rPr lang="en-US" sz="2800" dirty="0"/>
              <a:t>Do you have any numbers of the age of your medical chamber s leadership ?</a:t>
            </a:r>
          </a:p>
          <a:p>
            <a:pPr algn="just"/>
            <a:endParaRPr lang="en-US" sz="2800" dirty="0"/>
          </a:p>
          <a:p>
            <a:pPr algn="just"/>
            <a:r>
              <a:rPr lang="en-US" sz="2800" dirty="0"/>
              <a:t>50-70 years</a:t>
            </a:r>
          </a:p>
          <a:p>
            <a:pPr algn="just"/>
            <a:r>
              <a:rPr lang="en-US" sz="2800" dirty="0" err="1"/>
              <a:t>Rezidents</a:t>
            </a:r>
            <a:r>
              <a:rPr lang="en-US" sz="2800"/>
              <a:t> 27-35 years</a:t>
            </a:r>
          </a:p>
          <a:p>
            <a:pPr algn="just"/>
            <a:endParaRPr lang="en-US" sz="2800" dirty="0"/>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86638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B8BF7399-9212-4ABA-1A08-B5211D5AE1CC}"/>
              </a:ext>
            </a:extLst>
          </p:cNvPr>
          <p:cNvSpPr>
            <a:spLocks noGrp="1"/>
          </p:cNvSpPr>
          <p:nvPr>
            <p:ph idx="4294967295"/>
          </p:nvPr>
        </p:nvSpPr>
        <p:spPr>
          <a:xfrm>
            <a:off x="180550" y="931874"/>
            <a:ext cx="12011450" cy="5003790"/>
          </a:xfrm>
        </p:spPr>
        <p:txBody>
          <a:bodyPr>
            <a:normAutofit/>
          </a:bodyPr>
          <a:lstStyle/>
          <a:p>
            <a:r>
              <a:rPr lang="en-US" dirty="0"/>
              <a:t>Romania has had record numbers of medical students and residents in recent years, with figures that have propelled it to first place in the European ranking of graduates relative to population.</a:t>
            </a:r>
          </a:p>
          <a:p>
            <a:endParaRPr lang="en-US" dirty="0"/>
          </a:p>
          <a:p>
            <a:r>
              <a:rPr lang="en-US" dirty="0"/>
              <a:t>However, of the annual totals of young doctors who have completed their residency, a quarter are employed in Romania, and the remaining 75% go to work abroad. Thus, although we are champions in the production of doctors, there is a "special deficit" in the country that affects the functioning of hospitals in several counties</a:t>
            </a:r>
          </a:p>
        </p:txBody>
      </p:sp>
    </p:spTree>
    <p:extLst>
      <p:ext uri="{BB962C8B-B14F-4D97-AF65-F5344CB8AC3E}">
        <p14:creationId xmlns:p14="http://schemas.microsoft.com/office/powerpoint/2010/main" val="1901788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D05ED6F-20FB-A407-BF22-65AFAF93F2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312" y="417129"/>
            <a:ext cx="9152200" cy="5640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64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03320" y="3710867"/>
            <a:ext cx="11425561" cy="932154"/>
          </a:xfrm>
        </p:spPr>
        <p:txBody>
          <a:bodyPr>
            <a:normAutofit/>
          </a:bodyPr>
          <a:lstStyle/>
          <a:p>
            <a:pPr marL="0" indent="0" algn="ctr">
              <a:buNone/>
            </a:pPr>
            <a:r>
              <a:rPr lang="en-US" sz="5400" dirty="0"/>
              <a:t>THANK YOU FOR YOUR ATTENTION!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2987754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72</TotalTime>
  <Words>279</Words>
  <Application>Microsoft Office PowerPoint</Application>
  <PresentationFormat>Ecran lat</PresentationFormat>
  <Paragraphs>14</Paragraphs>
  <Slides>6</Slides>
  <Notes>0</Notes>
  <HiddenSlides>0</HiddenSlides>
  <MMClips>0</MMClips>
  <ScaleCrop>false</ScaleCrop>
  <HeadingPairs>
    <vt:vector size="6" baseType="variant">
      <vt:variant>
        <vt:lpstr>Fonturi utilizate</vt:lpstr>
      </vt:variant>
      <vt:variant>
        <vt:i4>2</vt:i4>
      </vt:variant>
      <vt:variant>
        <vt:lpstr>Temă</vt:lpstr>
      </vt:variant>
      <vt:variant>
        <vt:i4>1</vt:i4>
      </vt:variant>
      <vt:variant>
        <vt:lpstr>Titluri diapozitive</vt:lpstr>
      </vt:variant>
      <vt:variant>
        <vt:i4>6</vt:i4>
      </vt:variant>
    </vt:vector>
  </HeadingPairs>
  <TitlesOfParts>
    <vt:vector size="9" baseType="lpstr">
      <vt:lpstr>Arial</vt:lpstr>
      <vt:lpstr>Trebuchet MS</vt:lpstr>
      <vt:lpstr>Berlin</vt:lpstr>
      <vt:lpstr>ZEVA Meeting Romania - Report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ZEVA Meeting Romania - Report</dc:title>
  <dc:creator>Anca Roman</dc:creator>
  <cp:lastModifiedBy>CARMEN PANTIS</cp:lastModifiedBy>
  <cp:revision>18</cp:revision>
  <dcterms:created xsi:type="dcterms:W3CDTF">2025-09-04T10:05:12Z</dcterms:created>
  <dcterms:modified xsi:type="dcterms:W3CDTF">2025-09-04T21:34:59Z</dcterms:modified>
</cp:coreProperties>
</file>