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sldIdLst>
    <p:sldId id="256" r:id="rId2"/>
    <p:sldId id="274" r:id="rId3"/>
    <p:sldId id="257" r:id="rId4"/>
    <p:sldId id="266" r:id="rId5"/>
    <p:sldId id="258" r:id="rId6"/>
    <p:sldId id="259" r:id="rId7"/>
    <p:sldId id="260" r:id="rId8"/>
    <p:sldId id="261" r:id="rId9"/>
    <p:sldId id="262" r:id="rId10"/>
    <p:sldId id="263" r:id="rId11"/>
    <p:sldId id="264" r:id="rId12"/>
    <p:sldId id="265" r:id="rId13"/>
    <p:sldId id="275"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41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045059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296785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974180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1222904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A76911-E45C-4D59-91E6-E6C12AAF9BDF}" type="datetimeFigureOut">
              <a:rPr lang="en-US" smtClean="0"/>
              <a:t>05-Sep-25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782457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A76911-E45C-4D59-91E6-E6C12AAF9BDF}" type="datetimeFigureOut">
              <a:rPr lang="en-US" smtClean="0"/>
              <a:t>05-Sep-25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221206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70A76911-E45C-4D59-91E6-E6C12AAF9BDF}" type="datetimeFigureOut">
              <a:rPr lang="en-US" smtClean="0"/>
              <a:t>05-Sep-25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486279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613212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60744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110622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1542832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2E7BD22D-35F1-4754-A7B6-62E67F1532C1}"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231053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448882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0A76911-E45C-4D59-91E6-E6C12AAF9BDF}" type="datetimeFigureOut">
              <a:rPr lang="en-US" smtClean="0"/>
              <a:t>05-Sep-25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779779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0A76911-E45C-4D59-91E6-E6C12AAF9BDF}" type="datetimeFigureOut">
              <a:rPr lang="en-US" smtClean="0"/>
              <a:t>05-Sep-25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15173051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1153934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2E7BD22D-35F1-4754-A7B6-62E67F1532C1}" type="slidenum">
              <a:rPr lang="en-US" smtClean="0"/>
              <a:t>‹#›</a:t>
            </a:fld>
            <a:endParaRPr lang="en-US"/>
          </a:p>
        </p:txBody>
      </p:sp>
    </p:spTree>
    <p:extLst>
      <p:ext uri="{BB962C8B-B14F-4D97-AF65-F5344CB8AC3E}">
        <p14:creationId xmlns:p14="http://schemas.microsoft.com/office/powerpoint/2010/main" val="3051953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0A76911-E45C-4D59-91E6-E6C12AAF9BDF}" type="datetimeFigureOut">
              <a:rPr lang="en-US" smtClean="0"/>
              <a:t>05-Sep-25</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2E7BD22D-35F1-4754-A7B6-62E67F1532C1}" type="slidenum">
              <a:rPr lang="en-US" smtClean="0"/>
              <a:t>‹#›</a:t>
            </a:fld>
            <a:endParaRPr lang="en-US"/>
          </a:p>
        </p:txBody>
      </p:sp>
    </p:spTree>
    <p:extLst>
      <p:ext uri="{BB962C8B-B14F-4D97-AF65-F5344CB8AC3E}">
        <p14:creationId xmlns:p14="http://schemas.microsoft.com/office/powerpoint/2010/main" val="3196365410"/>
      </p:ext>
    </p:extLst>
  </p:cSld>
  <p:clrMap bg1="dk1" tx1="lt1" bg2="dk2" tx2="lt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FC058-C89F-41B6-9154-6A1D427454B6}"/>
              </a:ext>
            </a:extLst>
          </p:cNvPr>
          <p:cNvSpPr>
            <a:spLocks noGrp="1"/>
          </p:cNvSpPr>
          <p:nvPr>
            <p:ph type="ctrTitle"/>
          </p:nvPr>
        </p:nvSpPr>
        <p:spPr/>
        <p:txBody>
          <a:bodyPr/>
          <a:lstStyle/>
          <a:p>
            <a:r>
              <a:rPr lang="en-US" dirty="0"/>
              <a:t>ZEVA Meeting</a:t>
            </a:r>
            <a:br>
              <a:rPr lang="en-US" dirty="0"/>
            </a:br>
            <a:r>
              <a:rPr lang="en-US" dirty="0"/>
              <a:t>Romania - Report</a:t>
            </a:r>
          </a:p>
        </p:txBody>
      </p:sp>
      <p:sp>
        <p:nvSpPr>
          <p:cNvPr id="3" name="Subtitle 2">
            <a:extLst>
              <a:ext uri="{FF2B5EF4-FFF2-40B4-BE49-F238E27FC236}">
                <a16:creationId xmlns:a16="http://schemas.microsoft.com/office/drawing/2014/main" id="{630E4A6D-9264-41BB-8499-C38872C288B4}"/>
              </a:ext>
            </a:extLst>
          </p:cNvPr>
          <p:cNvSpPr>
            <a:spLocks noGrp="1"/>
          </p:cNvSpPr>
          <p:nvPr>
            <p:ph type="subTitle" idx="1"/>
          </p:nvPr>
        </p:nvSpPr>
        <p:spPr>
          <a:xfrm>
            <a:off x="680321" y="4394039"/>
            <a:ext cx="8694497" cy="1669410"/>
          </a:xfrm>
        </p:spPr>
        <p:txBody>
          <a:bodyPr>
            <a:normAutofit/>
          </a:bodyPr>
          <a:lstStyle/>
          <a:p>
            <a:r>
              <a:rPr lang="en-US" sz="1800" b="1" dirty="0"/>
              <a:t>Dr. CARMEN PANTI</a:t>
            </a:r>
            <a:r>
              <a:rPr lang="ro-RO" sz="1800" b="1" dirty="0"/>
              <a:t>Ș</a:t>
            </a:r>
            <a:endParaRPr lang="en-US" sz="1800" b="1" dirty="0"/>
          </a:p>
          <a:p>
            <a:endParaRPr lang="en-US" sz="1800" b="1" dirty="0"/>
          </a:p>
          <a:p>
            <a:r>
              <a:rPr lang="en-US" sz="1800" b="1" dirty="0"/>
              <a:t>Vice-President of the Executive Board of the Romanian College of Physicians, Coordinator of the Professional Jurisdiction Department</a:t>
            </a:r>
          </a:p>
        </p:txBody>
      </p:sp>
      <p:pic>
        <p:nvPicPr>
          <p:cNvPr id="5" name="Picture 4">
            <a:extLst>
              <a:ext uri="{FF2B5EF4-FFF2-40B4-BE49-F238E27FC236}">
                <a16:creationId xmlns:a16="http://schemas.microsoft.com/office/drawing/2014/main" id="{67C4F300-EDB3-4AFC-BC51-9227544A2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0289"/>
            <a:ext cx="12192000" cy="2684607"/>
          </a:xfrm>
          <a:prstGeom prst="rect">
            <a:avLst/>
          </a:prstGeom>
        </p:spPr>
      </p:pic>
      <p:pic>
        <p:nvPicPr>
          <p:cNvPr id="7" name="Picture 6">
            <a:extLst>
              <a:ext uri="{FF2B5EF4-FFF2-40B4-BE49-F238E27FC236}">
                <a16:creationId xmlns:a16="http://schemas.microsoft.com/office/drawing/2014/main" id="{CAAC4080-B95A-4821-8261-9C2382F175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429000"/>
            <a:ext cx="577961" cy="577961"/>
          </a:xfrm>
          <a:prstGeom prst="rect">
            <a:avLst/>
          </a:prstGeom>
        </p:spPr>
      </p:pic>
    </p:spTree>
    <p:extLst>
      <p:ext uri="{BB962C8B-B14F-4D97-AF65-F5344CB8AC3E}">
        <p14:creationId xmlns:p14="http://schemas.microsoft.com/office/powerpoint/2010/main" val="313140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2204" y="260919"/>
            <a:ext cx="9136612" cy="2011828"/>
          </a:xfrm>
          <a:prstGeom prst="rect">
            <a:avLst/>
          </a:prstGeom>
        </p:spPr>
      </p:pic>
      <p:pic>
        <p:nvPicPr>
          <p:cNvPr id="7" name="Picture 6">
            <a:extLst>
              <a:ext uri="{FF2B5EF4-FFF2-40B4-BE49-F238E27FC236}">
                <a16:creationId xmlns:a16="http://schemas.microsoft.com/office/drawing/2014/main" id="{B88EA9A2-1109-4EA2-AF43-E02FE76C5F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8508" y="2007201"/>
            <a:ext cx="7433568" cy="4678532"/>
          </a:xfrm>
          <a:prstGeom prst="rect">
            <a:avLst/>
          </a:prstGeom>
        </p:spPr>
      </p:pic>
    </p:spTree>
    <p:extLst>
      <p:ext uri="{BB962C8B-B14F-4D97-AF65-F5344CB8AC3E}">
        <p14:creationId xmlns:p14="http://schemas.microsoft.com/office/powerpoint/2010/main" val="1128699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71022" y="2263806"/>
            <a:ext cx="11789545" cy="4172505"/>
          </a:xfrm>
        </p:spPr>
        <p:txBody>
          <a:bodyPr>
            <a:normAutofit/>
          </a:bodyPr>
          <a:lstStyle/>
          <a:p>
            <a:pPr algn="just"/>
            <a:r>
              <a:rPr lang="en-US" sz="3200" dirty="0">
                <a:solidFill>
                  <a:srgbClr val="FF0000"/>
                </a:solidFill>
              </a:rPr>
              <a:t>Involvement in planning of medical personnel: </a:t>
            </a:r>
            <a:r>
              <a:rPr lang="en-US" sz="3200" dirty="0"/>
              <a:t>Management and development of healthcare personnel (physicians) at the regional level:</a:t>
            </a:r>
          </a:p>
          <a:p>
            <a:pPr marL="0" indent="0" algn="just">
              <a:buNone/>
            </a:pPr>
            <a:endParaRPr lang="en-US" sz="3200" dirty="0"/>
          </a:p>
          <a:p>
            <a:pPr algn="just"/>
            <a:r>
              <a:rPr lang="en-US" sz="3200" dirty="0">
                <a:solidFill>
                  <a:srgbClr val="FF0000"/>
                </a:solidFill>
              </a:rPr>
              <a:t>How is the planning of medical personnel organized in your country? </a:t>
            </a:r>
            <a:r>
              <a:rPr lang="en-US" sz="3200" dirty="0"/>
              <a:t>Are there any tools which facilitate this organization? Are there any bodies that include all the relevant stakeholders, besides the government?</a:t>
            </a:r>
          </a:p>
          <a:p>
            <a:pPr algn="just"/>
            <a:endParaRPr lang="en-US" sz="3200" dirty="0"/>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2889057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88777" y="2263806"/>
            <a:ext cx="11789545" cy="3586578"/>
          </a:xfrm>
        </p:spPr>
        <p:txBody>
          <a:bodyPr>
            <a:normAutofit/>
          </a:bodyPr>
          <a:lstStyle/>
          <a:p>
            <a:pPr algn="just"/>
            <a:endParaRPr lang="en-US" sz="3200" dirty="0"/>
          </a:p>
          <a:p>
            <a:pPr algn="just"/>
            <a:r>
              <a:rPr lang="en-US" sz="3200" dirty="0"/>
              <a:t>In Romania, medical staff planning is centrally coordinated by the Ministry of Health, in collaboration with other relevant institutions, such as the National Institute of Public Health (INSP), medical universities, but also with professional organizations, including the Romanian College of Physicians. </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1199297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266331" y="2104008"/>
            <a:ext cx="11611992" cy="4403323"/>
          </a:xfrm>
        </p:spPr>
        <p:txBody>
          <a:bodyPr>
            <a:normAutofit lnSpcReduction="10000"/>
          </a:bodyPr>
          <a:lstStyle/>
          <a:p>
            <a:pPr algn="just"/>
            <a:r>
              <a:rPr lang="en-US" sz="2800" dirty="0"/>
              <a:t>Planning is based on demographic analyses, on the need for medical services at national and regional levels, as well as on data on the current distribution of doctors by specialty and territory.</a:t>
            </a:r>
          </a:p>
          <a:p>
            <a:pPr algn="just"/>
            <a:endParaRPr lang="en-US" sz="2800" dirty="0"/>
          </a:p>
          <a:p>
            <a:pPr algn="just"/>
            <a:r>
              <a:rPr lang="en-US" sz="2800" dirty="0"/>
              <a:t>There are several tools and databases that support planning:</a:t>
            </a:r>
          </a:p>
          <a:p>
            <a:pPr algn="just"/>
            <a:endParaRPr lang="en-US" sz="2800" dirty="0"/>
          </a:p>
          <a:p>
            <a:pPr marL="0" indent="0" algn="just">
              <a:buNone/>
            </a:pPr>
            <a:r>
              <a:rPr lang="en-US" sz="2800" dirty="0"/>
              <a:t>-The Single Registry of Doctors managed by RCP, which includes information on the specialty, workplace and professional status of each doctor;</a:t>
            </a:r>
          </a:p>
          <a:p>
            <a:pPr marL="0" indent="0" algn="just">
              <a:buNone/>
            </a:pPr>
            <a:r>
              <a:rPr lang="en-US" sz="2800" dirty="0"/>
              <a:t>-The REVISAL platform, for recording employment contracts;</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3346196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79899" y="2104008"/>
            <a:ext cx="11798423" cy="4403323"/>
          </a:xfrm>
        </p:spPr>
        <p:txBody>
          <a:bodyPr>
            <a:normAutofit fontScale="92500"/>
          </a:bodyPr>
          <a:lstStyle/>
          <a:p>
            <a:pPr marL="0" indent="0" algn="just">
              <a:buNone/>
            </a:pPr>
            <a:r>
              <a:rPr lang="en-US" sz="2800" dirty="0"/>
              <a:t>- The Integrated Health Insurance Information System (SIUI), which provides data on the medical activity carried out;</a:t>
            </a:r>
          </a:p>
          <a:p>
            <a:pPr marL="0" indent="0" algn="just">
              <a:buNone/>
            </a:pPr>
            <a:r>
              <a:rPr lang="en-US" sz="2800" dirty="0"/>
              <a:t>- Staff needs assessment studies, periodically carried out by the Ministry of Health or by international organizations, such as WHO or the World Bank.</a:t>
            </a:r>
          </a:p>
          <a:p>
            <a:pPr marL="0" indent="0" algn="just">
              <a:buNone/>
            </a:pPr>
            <a:endParaRPr lang="en-US" sz="2800" dirty="0"/>
          </a:p>
          <a:p>
            <a:pPr algn="just"/>
            <a:r>
              <a:rPr lang="en-US" sz="2800" dirty="0"/>
              <a:t>Other stakeholders are also involved in the process of planning and developing human resources in health, through advisory bodies or working groups. Among them:</a:t>
            </a:r>
          </a:p>
          <a:p>
            <a:pPr marL="0" indent="0" algn="just">
              <a:buNone/>
            </a:pPr>
            <a:r>
              <a:rPr lang="en-US" sz="2800" dirty="0"/>
              <a:t>- The Romanian College of Physicians, as a professional authority;</a:t>
            </a:r>
          </a:p>
          <a:p>
            <a:pPr marL="0" indent="0" algn="just">
              <a:buNone/>
            </a:pPr>
            <a:r>
              <a:rPr lang="en-US" sz="2800" dirty="0"/>
              <a:t>- Medical universities, involved in initial and continuing training;</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3879042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159799" y="2104008"/>
            <a:ext cx="11718524" cy="4403323"/>
          </a:xfrm>
        </p:spPr>
        <p:txBody>
          <a:bodyPr>
            <a:normAutofit lnSpcReduction="10000"/>
          </a:bodyPr>
          <a:lstStyle/>
          <a:p>
            <a:pPr marL="0" indent="0" algn="just">
              <a:buNone/>
            </a:pPr>
            <a:r>
              <a:rPr lang="en-US" sz="2800" dirty="0"/>
              <a:t>- Patient associations, in the context of assessing real needs in the system;</a:t>
            </a:r>
          </a:p>
          <a:p>
            <a:pPr marL="0" indent="0" algn="just">
              <a:buNone/>
            </a:pPr>
            <a:r>
              <a:rPr lang="en-US" sz="2800" dirty="0"/>
              <a:t>- Local public administrations, especially for regional planning.</a:t>
            </a:r>
          </a:p>
          <a:p>
            <a:pPr marL="0" indent="0" algn="just">
              <a:buNone/>
            </a:pPr>
            <a:r>
              <a:rPr lang="en-US" sz="2800" dirty="0"/>
              <a:t>• Is your medical chamber involved in the development of medical personnel?</a:t>
            </a:r>
          </a:p>
          <a:p>
            <a:pPr marL="0" indent="0" algn="just">
              <a:buNone/>
            </a:pPr>
            <a:endParaRPr lang="en-US" sz="2800" dirty="0"/>
          </a:p>
          <a:p>
            <a:pPr marL="0" indent="0" algn="just">
              <a:buNone/>
            </a:pPr>
            <a:r>
              <a:rPr lang="en-US" sz="2800" dirty="0"/>
              <a:t>The Romanian College of Physicians plays a key role in the continuous professional development of physicians. It:</a:t>
            </a:r>
          </a:p>
          <a:p>
            <a:pPr marL="0" indent="0" algn="just">
              <a:buNone/>
            </a:pPr>
            <a:r>
              <a:rPr lang="en-US" sz="2800" dirty="0"/>
              <a:t>-Accredits providers of CME activities, credits CME events and supervises continuing medical education programs;</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161395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383219" y="2583404"/>
            <a:ext cx="11425561" cy="3338004"/>
          </a:xfrm>
        </p:spPr>
        <p:txBody>
          <a:bodyPr>
            <a:normAutofit/>
          </a:bodyPr>
          <a:lstStyle/>
          <a:p>
            <a:pPr algn="just"/>
            <a:r>
              <a:rPr lang="en-US" sz="2800" dirty="0"/>
              <a:t>Participates in the development of policies on professional training and recognition of qualifications;</a:t>
            </a:r>
          </a:p>
          <a:p>
            <a:pPr algn="just"/>
            <a:r>
              <a:rPr lang="en-US" sz="2800" dirty="0"/>
              <a:t>Supports the decentralization of professional training through collaboration with territorial branches and university centers;</a:t>
            </a:r>
          </a:p>
          <a:p>
            <a:pPr algn="just"/>
            <a:r>
              <a:rPr lang="en-US" sz="2800" dirty="0"/>
              <a:t>Contributes, through official positions and recommendations, to public policies on mobility, geographical balance and retention of physicians in disadvantaged regions.</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2255935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DE87951-802B-4CC2-9B0A-9E3E8F49FF2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8082" y="2121763"/>
            <a:ext cx="3768236" cy="4574899"/>
          </a:xfrm>
        </p:spPr>
      </p:pic>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pic>
        <p:nvPicPr>
          <p:cNvPr id="7" name="Picture 6">
            <a:extLst>
              <a:ext uri="{FF2B5EF4-FFF2-40B4-BE49-F238E27FC236}">
                <a16:creationId xmlns:a16="http://schemas.microsoft.com/office/drawing/2014/main" id="{47373F93-4144-436E-B02F-D033564C2C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4400" y="2121763"/>
            <a:ext cx="3869518" cy="4503878"/>
          </a:xfrm>
          <a:prstGeom prst="rect">
            <a:avLst/>
          </a:prstGeom>
        </p:spPr>
      </p:pic>
    </p:spTree>
    <p:extLst>
      <p:ext uri="{BB962C8B-B14F-4D97-AF65-F5344CB8AC3E}">
        <p14:creationId xmlns:p14="http://schemas.microsoft.com/office/powerpoint/2010/main" val="3632281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452761" y="2104008"/>
            <a:ext cx="11425561" cy="4403323"/>
          </a:xfrm>
        </p:spPr>
        <p:txBody>
          <a:bodyPr>
            <a:normAutofit/>
          </a:bodyPr>
          <a:lstStyle/>
          <a:p>
            <a:pPr algn="just"/>
            <a:endParaRPr lang="en-US" sz="2800" dirty="0"/>
          </a:p>
          <a:p>
            <a:pPr algn="just"/>
            <a:r>
              <a:rPr lang="en-US" sz="2800" dirty="0">
                <a:solidFill>
                  <a:srgbClr val="FF0000"/>
                </a:solidFill>
              </a:rPr>
              <a:t>Recognition of foreign diplomas: </a:t>
            </a:r>
            <a:r>
              <a:rPr lang="en-US" sz="2800" dirty="0"/>
              <a:t>Which authority in your country is responsible for the recognition of foreign diplomas? Is your medical chamber responsible?</a:t>
            </a:r>
          </a:p>
          <a:p>
            <a:pPr algn="just"/>
            <a:endParaRPr lang="en-US" sz="2800" dirty="0"/>
          </a:p>
          <a:p>
            <a:pPr algn="just"/>
            <a:r>
              <a:rPr lang="en-US" sz="2800" dirty="0"/>
              <a:t>For the recognition of university diplomas issued in other countries, the competent authority in this field is the National Centre for the Recognition and Equivalence of Diplomas (CNRED), which operates as a department within the Ministry of Education.</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4242253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452761" y="2104008"/>
            <a:ext cx="11425561" cy="4403323"/>
          </a:xfrm>
        </p:spPr>
        <p:txBody>
          <a:bodyPr>
            <a:normAutofit/>
          </a:bodyPr>
          <a:lstStyle/>
          <a:p>
            <a:pPr algn="just"/>
            <a:endParaRPr lang="en-US" sz="2800" dirty="0"/>
          </a:p>
          <a:p>
            <a:pPr algn="just"/>
            <a:r>
              <a:rPr lang="en-US" sz="2800" dirty="0"/>
              <a:t>The procedure for the recognition of a qualification obtained outside the European Union is carried out by the Ministry of Health.</a:t>
            </a:r>
          </a:p>
          <a:p>
            <a:pPr algn="just"/>
            <a:endParaRPr lang="en-US" sz="2800" dirty="0"/>
          </a:p>
          <a:p>
            <a:pPr algn="just"/>
            <a:r>
              <a:rPr lang="en-US" sz="2800" dirty="0"/>
              <a:t>The Romanian College of Physicians is involved in the procedure for the recognition of qualifications obtained in other countries, by issuing an opinion based on the minutes of the Joint Recognition Commissions in which the RCP has 2 members.</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2866380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452761" y="2104008"/>
            <a:ext cx="11425561" cy="4403323"/>
          </a:xfrm>
        </p:spPr>
        <p:txBody>
          <a:bodyPr>
            <a:normAutofit/>
          </a:bodyPr>
          <a:lstStyle/>
          <a:p>
            <a:pPr algn="just"/>
            <a:endParaRPr lang="en-US" sz="2800" dirty="0"/>
          </a:p>
          <a:p>
            <a:pPr algn="just"/>
            <a:r>
              <a:rPr lang="en-US" sz="2800" dirty="0"/>
              <a:t>Qualifications obtained in the EU are recognized through the automatic mechanism or the general system by the Ministry of Health.</a:t>
            </a:r>
          </a:p>
          <a:p>
            <a:pPr algn="just"/>
            <a:endParaRPr lang="en-US" sz="2800" dirty="0"/>
          </a:p>
          <a:p>
            <a:pPr algn="just"/>
            <a:r>
              <a:rPr lang="en-US" sz="2800" dirty="0"/>
              <a:t>The right to practice is obtained after registration in the Romanian College of Physicians, which in turn is possible only after the equivalence of the university degree by the CNRED and the title of qualification by the Ministry of Health.</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4220270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303320" y="3710867"/>
            <a:ext cx="11425561" cy="932154"/>
          </a:xfrm>
        </p:spPr>
        <p:txBody>
          <a:bodyPr>
            <a:normAutofit/>
          </a:bodyPr>
          <a:lstStyle/>
          <a:p>
            <a:pPr marL="0" indent="0" algn="ctr">
              <a:buNone/>
            </a:pPr>
            <a:r>
              <a:rPr lang="en-US" sz="5400" dirty="0"/>
              <a:t>THANK YOU FOR YOUR ATTENTION!</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3298775442"/>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docProps/app.xml><?xml version="1.0" encoding="utf-8"?>
<Properties xmlns="http://schemas.openxmlformats.org/officeDocument/2006/extended-properties" xmlns:vt="http://schemas.openxmlformats.org/officeDocument/2006/docPropsVTypes">
  <Template>TM04033917[[fn=Berlin]]</Template>
  <TotalTime>65</TotalTime>
  <Words>638</Words>
  <Application>Microsoft Office PowerPoint</Application>
  <PresentationFormat>Ecran lat</PresentationFormat>
  <Paragraphs>43</Paragraphs>
  <Slides>13</Slides>
  <Notes>0</Notes>
  <HiddenSlides>0</HiddenSlides>
  <MMClips>0</MMClips>
  <ScaleCrop>false</ScaleCrop>
  <HeadingPairs>
    <vt:vector size="6" baseType="variant">
      <vt:variant>
        <vt:lpstr>Fonturi utilizate</vt:lpstr>
      </vt:variant>
      <vt:variant>
        <vt:i4>2</vt:i4>
      </vt:variant>
      <vt:variant>
        <vt:lpstr>Temă</vt:lpstr>
      </vt:variant>
      <vt:variant>
        <vt:i4>1</vt:i4>
      </vt:variant>
      <vt:variant>
        <vt:lpstr>Titluri diapozitive</vt:lpstr>
      </vt:variant>
      <vt:variant>
        <vt:i4>13</vt:i4>
      </vt:variant>
    </vt:vector>
  </HeadingPairs>
  <TitlesOfParts>
    <vt:vector size="16" baseType="lpstr">
      <vt:lpstr>Arial</vt:lpstr>
      <vt:lpstr>Trebuchet MS</vt:lpstr>
      <vt:lpstr>Berlin</vt:lpstr>
      <vt:lpstr>ZEVA Meeting Romania - Report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ZEVA Meeting Romania - Report</dc:title>
  <dc:creator>Anca Roman</dc:creator>
  <cp:lastModifiedBy>CARMEN PANTIS</cp:lastModifiedBy>
  <cp:revision>13</cp:revision>
  <dcterms:created xsi:type="dcterms:W3CDTF">2025-09-04T10:05:12Z</dcterms:created>
  <dcterms:modified xsi:type="dcterms:W3CDTF">2025-09-04T21:09:34Z</dcterms:modified>
</cp:coreProperties>
</file>