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handoutMasterIdLst>
    <p:handoutMasterId r:id="rId33"/>
  </p:handoutMasterIdLst>
  <p:sldIdLst>
    <p:sldId id="263" r:id="rId2"/>
    <p:sldId id="262" r:id="rId3"/>
    <p:sldId id="336" r:id="rId4"/>
    <p:sldId id="349" r:id="rId5"/>
    <p:sldId id="352" r:id="rId6"/>
    <p:sldId id="353" r:id="rId7"/>
    <p:sldId id="359" r:id="rId8"/>
    <p:sldId id="355" r:id="rId9"/>
    <p:sldId id="357" r:id="rId10"/>
    <p:sldId id="360" r:id="rId11"/>
    <p:sldId id="361" r:id="rId12"/>
    <p:sldId id="362" r:id="rId13"/>
    <p:sldId id="337" r:id="rId14"/>
    <p:sldId id="334" r:id="rId15"/>
    <p:sldId id="331" r:id="rId16"/>
    <p:sldId id="340" r:id="rId17"/>
    <p:sldId id="365" r:id="rId18"/>
    <p:sldId id="341" r:id="rId19"/>
    <p:sldId id="342" r:id="rId20"/>
    <p:sldId id="343" r:id="rId21"/>
    <p:sldId id="363" r:id="rId22"/>
    <p:sldId id="367" r:id="rId23"/>
    <p:sldId id="338" r:id="rId24"/>
    <p:sldId id="347" r:id="rId25"/>
    <p:sldId id="348" r:id="rId26"/>
    <p:sldId id="339" r:id="rId27"/>
    <p:sldId id="316" r:id="rId28"/>
    <p:sldId id="333" r:id="rId29"/>
    <p:sldId id="332" r:id="rId30"/>
    <p:sldId id="366" r:id="rId3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6396A"/>
    <a:srgbClr val="73C9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21D615-F1C1-4965-A40A-E768B5988D7B}" v="3" dt="2025-09-03T13:56:56.48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Styl z motywem 1 — Ak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Styl jasny 2 — Ak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41" autoAdjust="0"/>
    <p:restoredTop sz="94660"/>
  </p:normalViewPr>
  <p:slideViewPr>
    <p:cSldViewPr snapToGrid="0">
      <p:cViewPr varScale="1">
        <p:scale>
          <a:sx n="35" d="100"/>
          <a:sy n="35" d="100"/>
        </p:scale>
        <p:origin x="1066" y="259"/>
      </p:cViewPr>
      <p:guideLst/>
    </p:cSldViewPr>
  </p:slideViewPr>
  <p:notesTextViewPr>
    <p:cViewPr>
      <p:scale>
        <a:sx n="1" d="1"/>
        <a:sy n="1" d="1"/>
      </p:scale>
      <p:origin x="0" y="0"/>
    </p:cViewPr>
  </p:notesTextViewPr>
  <p:notesViewPr>
    <p:cSldViewPr snapToGrid="0">
      <p:cViewPr varScale="1">
        <p:scale>
          <a:sx n="92" d="100"/>
          <a:sy n="92" d="100"/>
        </p:scale>
        <p:origin x="334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ata Chojecka" userId="4db93ac1e4b42534" providerId="LiveId" clId="{4821D615-F1C1-4965-A40A-E768B5988D7B}"/>
    <pc:docChg chg="modSld">
      <pc:chgData name="Agata Chojecka" userId="4db93ac1e4b42534" providerId="LiveId" clId="{4821D615-F1C1-4965-A40A-E768B5988D7B}" dt="2025-09-03T13:57:09.239" v="10" actId="1076"/>
      <pc:docMkLst>
        <pc:docMk/>
      </pc:docMkLst>
      <pc:sldChg chg="addSp modSp mod">
        <pc:chgData name="Agata Chojecka" userId="4db93ac1e4b42534" providerId="LiveId" clId="{4821D615-F1C1-4965-A40A-E768B5988D7B}" dt="2025-09-03T13:56:28.190" v="5" actId="207"/>
        <pc:sldMkLst>
          <pc:docMk/>
          <pc:sldMk cId="3806913849" sldId="331"/>
        </pc:sldMkLst>
        <pc:spChg chg="add mod">
          <ac:chgData name="Agata Chojecka" userId="4db93ac1e4b42534" providerId="LiveId" clId="{4821D615-F1C1-4965-A40A-E768B5988D7B}" dt="2025-09-03T13:56:28.190" v="5" actId="207"/>
          <ac:spMkLst>
            <pc:docMk/>
            <pc:sldMk cId="3806913849" sldId="331"/>
            <ac:spMk id="2" creationId="{91E49AAF-679A-3956-2F57-68857F8C2208}"/>
          </ac:spMkLst>
        </pc:spChg>
      </pc:sldChg>
      <pc:sldChg chg="addSp modSp mod">
        <pc:chgData name="Agata Chojecka" userId="4db93ac1e4b42534" providerId="LiveId" clId="{4821D615-F1C1-4965-A40A-E768B5988D7B}" dt="2025-09-03T13:56:48.440" v="7" actId="1076"/>
        <pc:sldMkLst>
          <pc:docMk/>
          <pc:sldMk cId="4092491354" sldId="338"/>
        </pc:sldMkLst>
        <pc:spChg chg="add mod">
          <ac:chgData name="Agata Chojecka" userId="4db93ac1e4b42534" providerId="LiveId" clId="{4821D615-F1C1-4965-A40A-E768B5988D7B}" dt="2025-09-03T13:56:48.440" v="7" actId="1076"/>
          <ac:spMkLst>
            <pc:docMk/>
            <pc:sldMk cId="4092491354" sldId="338"/>
            <ac:spMk id="2" creationId="{DD872A52-8AFD-D100-9925-0C61AED8FB94}"/>
          </ac:spMkLst>
        </pc:spChg>
      </pc:sldChg>
      <pc:sldChg chg="addSp modSp mod">
        <pc:chgData name="Agata Chojecka" userId="4db93ac1e4b42534" providerId="LiveId" clId="{4821D615-F1C1-4965-A40A-E768B5988D7B}" dt="2025-09-03T13:57:09.239" v="10" actId="1076"/>
        <pc:sldMkLst>
          <pc:docMk/>
          <pc:sldMk cId="816195748" sldId="339"/>
        </pc:sldMkLst>
        <pc:spChg chg="add mod">
          <ac:chgData name="Agata Chojecka" userId="4db93ac1e4b42534" providerId="LiveId" clId="{4821D615-F1C1-4965-A40A-E768B5988D7B}" dt="2025-09-03T13:57:09.239" v="10" actId="1076"/>
          <ac:spMkLst>
            <pc:docMk/>
            <pc:sldMk cId="816195748" sldId="339"/>
            <ac:spMk id="3" creationId="{CFE919AF-F2EE-BD2E-329F-20E2B59D802C}"/>
          </ac:spMkLst>
        </pc:spChg>
        <pc:picChg chg="mod">
          <ac:chgData name="Agata Chojecka" userId="4db93ac1e4b42534" providerId="LiveId" clId="{4821D615-F1C1-4965-A40A-E768B5988D7B}" dt="2025-09-03T13:57:04.992" v="9" actId="1076"/>
          <ac:picMkLst>
            <pc:docMk/>
            <pc:sldMk cId="816195748" sldId="339"/>
            <ac:picMk id="8" creationId="{F7DCAFAE-6465-9385-4755-BDDCD0757D4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0ED1FB-E0FE-4612-9AA3-B30D629A565E}" type="datetimeFigureOut">
              <a:rPr lang="pl-PL" smtClean="0"/>
              <a:t>03.09.2025</a:t>
            </a:fld>
            <a:endParaRPr lang="pl-PL"/>
          </a:p>
        </p:txBody>
      </p:sp>
      <p:sp>
        <p:nvSpPr>
          <p:cNvPr id="4" name="Symbol zastępczy stop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EC4AAF-BBC3-4343-898F-D676A031B496}" type="slidenum">
              <a:rPr lang="pl-PL" smtClean="0"/>
              <a:t>‹#›</a:t>
            </a:fld>
            <a:endParaRPr lang="pl-PL"/>
          </a:p>
        </p:txBody>
      </p:sp>
    </p:spTree>
    <p:extLst>
      <p:ext uri="{BB962C8B-B14F-4D97-AF65-F5344CB8AC3E}">
        <p14:creationId xmlns:p14="http://schemas.microsoft.com/office/powerpoint/2010/main" val="681877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574028672"/>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ytułowy">
    <p:spTree>
      <p:nvGrpSpPr>
        <p:cNvPr id="1" name=""/>
        <p:cNvGrpSpPr/>
        <p:nvPr/>
      </p:nvGrpSpPr>
      <p:grpSpPr>
        <a:xfrm>
          <a:off x="0" y="0"/>
          <a:ext cx="0" cy="0"/>
          <a:chOff x="0" y="0"/>
          <a:chExt cx="0" cy="0"/>
        </a:xfrm>
      </p:grpSpPr>
      <p:pic>
        <p:nvPicPr>
          <p:cNvPr id="6" name="NIL_tlo_trapez.png" descr="NIL_tlo_trapez.png">
            <a:extLst>
              <a:ext uri="{FF2B5EF4-FFF2-40B4-BE49-F238E27FC236}">
                <a16:creationId xmlns:a16="http://schemas.microsoft.com/office/drawing/2014/main" id="{CC22C583-738A-4EBA-B525-007027F58E3E}"/>
              </a:ext>
            </a:extLst>
          </p:cNvPr>
          <p:cNvPicPr>
            <a:picLocks noChangeAspect="1"/>
          </p:cNvPicPr>
          <p:nvPr userDrawn="1"/>
        </p:nvPicPr>
        <p:blipFill rotWithShape="1">
          <a:blip r:embed="rId2"/>
          <a:srcRect/>
          <a:stretch/>
        </p:blipFill>
        <p:spPr>
          <a:xfrm>
            <a:off x="14073606" y="0"/>
            <a:ext cx="10310394" cy="13716000"/>
          </a:xfrm>
          <a:prstGeom prst="rect">
            <a:avLst/>
          </a:prstGeom>
          <a:ln w="12700">
            <a:miter lim="400000"/>
          </a:ln>
        </p:spPr>
      </p:pic>
      <p:pic>
        <p:nvPicPr>
          <p:cNvPr id="5" name="Obraz 4" descr="Obraz zawierający tekst, Czcionka, Grafika, zrzut ekranu&#10;&#10;Opis wygenerowany automatycznie">
            <a:extLst>
              <a:ext uri="{FF2B5EF4-FFF2-40B4-BE49-F238E27FC236}">
                <a16:creationId xmlns:a16="http://schemas.microsoft.com/office/drawing/2014/main" id="{53A004C3-FB19-BBEC-5D5C-B94D063BBA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726457" y="10740749"/>
            <a:ext cx="6313680" cy="2116437"/>
          </a:xfrm>
          <a:prstGeom prst="rect">
            <a:avLst/>
          </a:prstGeom>
        </p:spPr>
      </p:pic>
      <p:sp>
        <p:nvSpPr>
          <p:cNvPr id="8" name="Tytuł 7">
            <a:extLst>
              <a:ext uri="{FF2B5EF4-FFF2-40B4-BE49-F238E27FC236}">
                <a16:creationId xmlns:a16="http://schemas.microsoft.com/office/drawing/2014/main" id="{1FB54B8B-8F82-A981-097C-7851799AE2DE}"/>
              </a:ext>
            </a:extLst>
          </p:cNvPr>
          <p:cNvSpPr>
            <a:spLocks noGrp="1"/>
          </p:cNvSpPr>
          <p:nvPr>
            <p:ph type="title"/>
          </p:nvPr>
        </p:nvSpPr>
        <p:spPr>
          <a:xfrm>
            <a:off x="1062121" y="6141418"/>
            <a:ext cx="12750132" cy="1433163"/>
          </a:xfrm>
        </p:spPr>
        <p:txBody>
          <a:bodyPr/>
          <a:lstStyle>
            <a:lvl1pPr>
              <a:defRPr>
                <a:latin typeface="Muli" panose="00000800000000000000" pitchFamily="2" charset="-18"/>
              </a:defRPr>
            </a:lvl1pPr>
          </a:lstStyle>
          <a:p>
            <a:r>
              <a:rPr lang="pl-PL" dirty="0"/>
              <a:t>Kliknij, aby edytować styl</a:t>
            </a:r>
          </a:p>
        </p:txBody>
      </p:sp>
    </p:spTree>
    <p:extLst>
      <p:ext uri="{BB962C8B-B14F-4D97-AF65-F5344CB8AC3E}">
        <p14:creationId xmlns:p14="http://schemas.microsoft.com/office/powerpoint/2010/main" val="1448845149"/>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Podstawowy">
    <p:spTree>
      <p:nvGrpSpPr>
        <p:cNvPr id="1" name=""/>
        <p:cNvGrpSpPr/>
        <p:nvPr/>
      </p:nvGrpSpPr>
      <p:grpSpPr>
        <a:xfrm>
          <a:off x="0" y="0"/>
          <a:ext cx="0" cy="0"/>
          <a:chOff x="0" y="0"/>
          <a:chExt cx="0" cy="0"/>
        </a:xfrm>
      </p:grpSpPr>
      <p:pic>
        <p:nvPicPr>
          <p:cNvPr id="13" name="NIL_pasek_02.png" descr="NIL_pasek_02.png">
            <a:extLst>
              <a:ext uri="{FF2B5EF4-FFF2-40B4-BE49-F238E27FC236}">
                <a16:creationId xmlns:a16="http://schemas.microsoft.com/office/drawing/2014/main" id="{1C725B89-0F70-4EF8-BF81-89E77D360882}"/>
              </a:ext>
            </a:extLst>
          </p:cNvPr>
          <p:cNvPicPr>
            <a:picLocks noChangeAspect="1"/>
          </p:cNvPicPr>
          <p:nvPr userDrawn="1"/>
        </p:nvPicPr>
        <p:blipFill rotWithShape="1">
          <a:blip r:embed="rId2"/>
          <a:srcRect t="-78" b="-42"/>
          <a:stretch/>
        </p:blipFill>
        <p:spPr>
          <a:xfrm rot="16200000">
            <a:off x="11264568" y="622632"/>
            <a:ext cx="1854866" cy="24384001"/>
          </a:xfrm>
          <a:prstGeom prst="rect">
            <a:avLst/>
          </a:prstGeom>
          <a:ln w="12700">
            <a:miter lim="400000"/>
          </a:ln>
        </p:spPr>
      </p:pic>
      <p:sp>
        <p:nvSpPr>
          <p:cNvPr id="7" name="Koło"/>
          <p:cNvSpPr/>
          <p:nvPr userDrawn="1"/>
        </p:nvSpPr>
        <p:spPr>
          <a:xfrm>
            <a:off x="22900013" y="12249150"/>
            <a:ext cx="1016001" cy="1016000"/>
          </a:xfrm>
          <a:prstGeom prst="ellipse">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9" name="Numer slajdu"/>
          <p:cNvSpPr txBox="1">
            <a:spLocks/>
          </p:cNvSpPr>
          <p:nvPr userDrawn="1"/>
        </p:nvSpPr>
        <p:spPr>
          <a:xfrm>
            <a:off x="22900014" y="12417341"/>
            <a:ext cx="1016000"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chemeClr val="accent1">
                    <a:hueOff val="114395"/>
                    <a:lumOff val="-24975"/>
                  </a:schemeClr>
                </a:solidFill>
                <a:effectLst/>
                <a:uFillTx/>
                <a:latin typeface="Open Sans Semibold"/>
                <a:ea typeface="Open Sans Semibold"/>
                <a:cs typeface="Open Sans Semibold"/>
                <a:sym typeface="Open Sans Semibold"/>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fld id="{86CB4B4D-7CA3-9044-876B-883B54F8677D}" type="slidenum">
              <a:rPr lang="pl-PL" smtClean="0"/>
              <a:pPr/>
              <a:t>‹#›</a:t>
            </a:fld>
            <a:endParaRPr lang="pl-PL" dirty="0"/>
          </a:p>
        </p:txBody>
      </p:sp>
      <p:sp>
        <p:nvSpPr>
          <p:cNvPr id="10" name="Podtytuł slajdu">
            <a:extLst>
              <a:ext uri="{FF2B5EF4-FFF2-40B4-BE49-F238E27FC236}">
                <a16:creationId xmlns:a16="http://schemas.microsoft.com/office/drawing/2014/main" id="{436D7786-E2BE-4E60-AE75-D66D9E880A4D}"/>
              </a:ext>
            </a:extLst>
          </p:cNvPr>
          <p:cNvSpPr txBox="1">
            <a:spLocks noGrp="1"/>
          </p:cNvSpPr>
          <p:nvPr>
            <p:ph type="body" sz="quarter" idx="21" hasCustomPrompt="1"/>
          </p:nvPr>
        </p:nvSpPr>
        <p:spPr>
          <a:xfrm>
            <a:off x="1206500" y="2245372"/>
            <a:ext cx="20450342" cy="934780"/>
          </a:xfrm>
          <a:prstGeom prst="rect">
            <a:avLst/>
          </a:prstGeom>
        </p:spPr>
        <p:txBody>
          <a:bodyPr lIns="45719" tIns="45719" rIns="45719" bIns="45719">
            <a:normAutofit/>
          </a:bodyPr>
          <a:lstStyle>
            <a:lvl1pPr marL="0" indent="0" defTabSz="825500">
              <a:lnSpc>
                <a:spcPct val="100000"/>
              </a:lnSpc>
              <a:spcBef>
                <a:spcPts val="0"/>
              </a:spcBef>
              <a:buSzTx/>
              <a:buNone/>
              <a:defRPr sz="4000" b="0">
                <a:solidFill>
                  <a:srgbClr val="06396A"/>
                </a:solidFill>
              </a:defRPr>
            </a:lvl1pPr>
          </a:lstStyle>
          <a:p>
            <a:r>
              <a:rPr dirty="0" err="1"/>
              <a:t>Podtytuł</a:t>
            </a:r>
            <a:r>
              <a:rPr dirty="0"/>
              <a:t> </a:t>
            </a:r>
            <a:r>
              <a:rPr dirty="0" err="1"/>
              <a:t>slajdu</a:t>
            </a:r>
            <a:r>
              <a:rPr lang="pl-PL" dirty="0"/>
              <a:t>	</a:t>
            </a:r>
            <a:endParaRPr dirty="0"/>
          </a:p>
        </p:txBody>
      </p:sp>
      <p:sp>
        <p:nvSpPr>
          <p:cNvPr id="11" name="Treść - poziom 1…">
            <a:extLst>
              <a:ext uri="{FF2B5EF4-FFF2-40B4-BE49-F238E27FC236}">
                <a16:creationId xmlns:a16="http://schemas.microsoft.com/office/drawing/2014/main" id="{18773753-5717-4167-ABDC-3CCB03FA6789}"/>
              </a:ext>
            </a:extLst>
          </p:cNvPr>
          <p:cNvSpPr txBox="1">
            <a:spLocks noGrp="1"/>
          </p:cNvSpPr>
          <p:nvPr>
            <p:ph type="body" idx="1" hasCustomPrompt="1"/>
          </p:nvPr>
        </p:nvSpPr>
        <p:spPr>
          <a:xfrm>
            <a:off x="1206500" y="3429637"/>
            <a:ext cx="20450342" cy="8256012"/>
          </a:xfrm>
          <a:prstGeom prst="rect">
            <a:avLst/>
          </a:prstGeom>
        </p:spPr>
        <p:txBody>
          <a:bodyPr>
            <a:normAutofit/>
          </a:bodyPr>
          <a:lstStyle>
            <a:lvl1pPr marL="0" indent="0" algn="l">
              <a:lnSpc>
                <a:spcPct val="150000"/>
              </a:lnSpc>
              <a:spcBef>
                <a:spcPts val="1200"/>
              </a:spcBef>
              <a:buFont typeface="+mj-lt"/>
              <a:buNone/>
              <a:defRPr sz="2400"/>
            </a:lvl1pPr>
            <a:lvl2pPr marL="252000" indent="360000">
              <a:lnSpc>
                <a:spcPct val="150000"/>
              </a:lnSpc>
              <a:spcBef>
                <a:spcPts val="1200"/>
              </a:spcBef>
              <a:buClrTx/>
              <a:buSzPct val="100000"/>
              <a:buFont typeface="+mj-lt"/>
              <a:buAutoNum type="arabicPeriod"/>
              <a:defRPr sz="2400"/>
            </a:lvl2pPr>
            <a:lvl3pPr marL="504000" indent="360000">
              <a:lnSpc>
                <a:spcPct val="150000"/>
              </a:lnSpc>
              <a:spcBef>
                <a:spcPts val="1200"/>
              </a:spcBef>
              <a:defRPr sz="2400"/>
            </a:lvl3pPr>
          </a:lstStyle>
          <a:p>
            <a:r>
              <a:rPr lang="pl-PL" dirty="0"/>
              <a:t>Tekst akapitu </a:t>
            </a:r>
          </a:p>
          <a:p>
            <a:pPr lvl="1"/>
            <a:r>
              <a:rPr lang="pl-PL" dirty="0"/>
              <a:t>Lista numerowana</a:t>
            </a:r>
          </a:p>
          <a:p>
            <a:pPr lvl="2"/>
            <a:r>
              <a:rPr lang="pl-PL" dirty="0"/>
              <a:t>Lista </a:t>
            </a:r>
            <a:r>
              <a:rPr lang="pl-PL" dirty="0" err="1"/>
              <a:t>buletowana</a:t>
            </a:r>
            <a:endParaRPr lang="pl-PL" dirty="0"/>
          </a:p>
        </p:txBody>
      </p:sp>
      <p:sp>
        <p:nvSpPr>
          <p:cNvPr id="12" name="Tytuł 1">
            <a:extLst>
              <a:ext uri="{FF2B5EF4-FFF2-40B4-BE49-F238E27FC236}">
                <a16:creationId xmlns:a16="http://schemas.microsoft.com/office/drawing/2014/main" id="{6786A3A2-E4B4-4623-8EDD-3DD935FA7732}"/>
              </a:ext>
            </a:extLst>
          </p:cNvPr>
          <p:cNvSpPr>
            <a:spLocks noGrp="1"/>
          </p:cNvSpPr>
          <p:nvPr>
            <p:ph type="title"/>
          </p:nvPr>
        </p:nvSpPr>
        <p:spPr>
          <a:xfrm>
            <a:off x="1206500" y="531485"/>
            <a:ext cx="20450342" cy="1433163"/>
          </a:xfrm>
          <a:prstGeom prst="rect">
            <a:avLst/>
          </a:prstGeom>
        </p:spPr>
        <p:txBody>
          <a:bodyPr>
            <a:normAutofit/>
          </a:bodyPr>
          <a:lstStyle>
            <a:lvl1pPr>
              <a:defRPr sz="7200" b="0">
                <a:solidFill>
                  <a:srgbClr val="06396A"/>
                </a:solidFill>
              </a:defRPr>
            </a:lvl1pPr>
          </a:lstStyle>
          <a:p>
            <a:r>
              <a:rPr lang="pl-PL"/>
              <a:t>Kliknij, aby edytować styl</a:t>
            </a:r>
            <a:endParaRPr lang="pl-PL" dirty="0"/>
          </a:p>
        </p:txBody>
      </p:sp>
      <p:pic>
        <p:nvPicPr>
          <p:cNvPr id="5" name="Obraz 4" descr="Obraz zawierający tekst, Czcionka, Grafika, zrzut ekranu&#10;&#10;Opis wygenerowany automatycznie">
            <a:extLst>
              <a:ext uri="{FF2B5EF4-FFF2-40B4-BE49-F238E27FC236}">
                <a16:creationId xmlns:a16="http://schemas.microsoft.com/office/drawing/2014/main" id="{E68B217A-6B61-C4E6-0A7B-8EB8237855F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986" y="12074117"/>
            <a:ext cx="4152140" cy="1391857"/>
          </a:xfrm>
          <a:prstGeom prst="rect">
            <a:avLst/>
          </a:prstGeom>
        </p:spPr>
      </p:pic>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ytuł slajdu"/>
          <p:cNvSpPr txBox="1">
            <a:spLocks noGrp="1"/>
          </p:cNvSpPr>
          <p:nvPr>
            <p:ph type="title" hasCustomPrompt="1"/>
          </p:nvPr>
        </p:nvSpPr>
        <p:spPr>
          <a:xfrm>
            <a:off x="1206500" y="952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lang="pl-PL" dirty="0"/>
              <a:t>Kliknij, aby edytować styl</a:t>
            </a:r>
            <a:endParaRPr dirty="0"/>
          </a:p>
        </p:txBody>
      </p:sp>
      <p:sp>
        <p:nvSpPr>
          <p:cNvPr id="3" name="Treść - poziom 1…"/>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lang="pl-PL" dirty="0"/>
              <a:t>Tekst </a:t>
            </a:r>
            <a:r>
              <a:rPr lang="pl-PL" dirty="0" err="1"/>
              <a:t>Tekst</a:t>
            </a:r>
            <a:r>
              <a:rPr lang="pl-PL" dirty="0"/>
              <a:t> akapitu </a:t>
            </a:r>
          </a:p>
          <a:p>
            <a:pPr lvl="1"/>
            <a:r>
              <a:rPr lang="pl-PL" dirty="0"/>
              <a:t> Lista numerowana</a:t>
            </a:r>
          </a:p>
          <a:p>
            <a:pPr lvl="2"/>
            <a:r>
              <a:rPr lang="pl-PL" dirty="0"/>
              <a:t>Lista </a:t>
            </a:r>
            <a:r>
              <a:rPr lang="pl-PL" dirty="0" err="1"/>
              <a:t>buletowana</a:t>
            </a:r>
            <a:endParaRPr lang="pl-PL" dirty="0"/>
          </a:p>
        </p:txBody>
      </p:sp>
      <p:sp>
        <p:nvSpPr>
          <p:cNvPr id="4" name="Numer slajdu"/>
          <p:cNvSpPr txBox="1">
            <a:spLocks noGrp="1"/>
          </p:cNvSpPr>
          <p:nvPr>
            <p:ph type="sldNum" sz="quarter" idx="2"/>
          </p:nvPr>
        </p:nvSpPr>
        <p:spPr>
          <a:xfrm>
            <a:off x="11993391" y="13076008"/>
            <a:ext cx="384721" cy="379591"/>
          </a:xfrm>
          <a:prstGeom prst="rect">
            <a:avLst/>
          </a:prstGeom>
          <a:ln w="12700">
            <a:miter lim="400000"/>
          </a:ln>
        </p:spPr>
        <p:txBody>
          <a:bodyPr wrap="none" lIns="50800" tIns="50800" rIns="50800" bIns="50800" anchor="b">
            <a:spAutoFit/>
          </a:bodyPr>
          <a:lstStyle>
            <a:lvl1pPr defTabSz="584200">
              <a:defRPr sz="1800">
                <a:solidFill>
                  <a:srgbClr val="000000"/>
                </a:solidFill>
                <a:latin typeface="Open Sans"/>
              </a:defRPr>
            </a:lvl1pPr>
          </a:lstStyle>
          <a:p>
            <a:fld id="{86CB4B4D-7CA3-9044-876B-883B54F8677D}"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57" r:id="rId1"/>
    <p:sldLayoutId id="2147483652" r:id="rId2"/>
  </p:sldLayoutIdLst>
  <p:transition spd="med"/>
  <p:txStyles>
    <p:titleStyle>
      <a:lvl1pPr marL="0" marR="0" indent="0" algn="l" defTabSz="2438338" rtl="0" eaLnBrk="1" latinLnBrk="0" hangingPunct="1">
        <a:lnSpc>
          <a:spcPct val="80000"/>
        </a:lnSpc>
        <a:spcBef>
          <a:spcPts val="0"/>
        </a:spcBef>
        <a:spcAft>
          <a:spcPts val="0"/>
        </a:spcAft>
        <a:buClrTx/>
        <a:buSzTx/>
        <a:buFontTx/>
        <a:buNone/>
        <a:tabLst/>
        <a:defRPr sz="8500" b="0" i="0" u="none" strike="noStrike" cap="none" spc="-170" baseline="0">
          <a:solidFill>
            <a:schemeClr val="accent1">
              <a:hueOff val="114395"/>
              <a:lumOff val="-24975"/>
            </a:schemeClr>
          </a:solidFill>
          <a:uFillTx/>
          <a:latin typeface="Open Sans"/>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9pPr>
    </p:titleStyle>
    <p:bodyStyle>
      <a:lvl1pPr marL="0" marR="0" indent="0" algn="l" defTabSz="2438338" rtl="0" eaLnBrk="1" latinLnBrk="0" hangingPunct="1">
        <a:lnSpc>
          <a:spcPct val="150000"/>
        </a:lnSpc>
        <a:spcBef>
          <a:spcPts val="1200"/>
        </a:spcBef>
        <a:spcAft>
          <a:spcPts val="0"/>
        </a:spcAft>
        <a:buClrTx/>
        <a:buSzPct val="100000"/>
        <a:buFontTx/>
        <a:buNone/>
        <a:tabLst/>
        <a:defRPr sz="2400" b="0" i="0" u="none" strike="noStrike" cap="none" spc="0" baseline="0">
          <a:solidFill>
            <a:srgbClr val="000000"/>
          </a:solidFill>
          <a:uFillTx/>
          <a:latin typeface="Open Sans"/>
          <a:ea typeface="+mn-ea"/>
          <a:cs typeface="+mn-cs"/>
          <a:sym typeface="Helvetica Neue"/>
        </a:defRPr>
      </a:lvl1pPr>
      <a:lvl2pPr marL="252000" marR="0" indent="360000" algn="l" defTabSz="2438338" rtl="0" eaLnBrk="1" latinLnBrk="0" hangingPunct="1">
        <a:lnSpc>
          <a:spcPct val="150000"/>
        </a:lnSpc>
        <a:spcBef>
          <a:spcPts val="1200"/>
        </a:spcBef>
        <a:spcAft>
          <a:spcPts val="0"/>
        </a:spcAft>
        <a:buClrTx/>
        <a:buSzPct val="100000"/>
        <a:buFont typeface="+mj-lt"/>
        <a:buAutoNum type="arabicPeriod"/>
        <a:tabLst/>
        <a:defRPr sz="2400" b="0" i="0" u="none" strike="noStrike" cap="none" spc="0" baseline="0">
          <a:solidFill>
            <a:srgbClr val="000000"/>
          </a:solidFill>
          <a:uFillTx/>
          <a:latin typeface="Open Sans"/>
          <a:ea typeface="+mn-ea"/>
          <a:cs typeface="+mn-cs"/>
          <a:sym typeface="Helvetica Neue"/>
        </a:defRPr>
      </a:lvl2pPr>
      <a:lvl3pPr marL="504000" marR="0" indent="360000" algn="l" defTabSz="2438338" rtl="0" eaLnBrk="1" latinLnBrk="0" hangingPunct="1">
        <a:lnSpc>
          <a:spcPct val="150000"/>
        </a:lnSpc>
        <a:spcBef>
          <a:spcPts val="1200"/>
        </a:spcBef>
        <a:spcAft>
          <a:spcPts val="0"/>
        </a:spcAft>
        <a:buClrTx/>
        <a:buSzPct val="123000"/>
        <a:buFontTx/>
        <a:buChar char="•"/>
        <a:tabLst/>
        <a:defRPr sz="2400" b="0" i="0" u="none" strike="noStrike" cap="none" spc="0" baseline="0">
          <a:solidFill>
            <a:srgbClr val="000000"/>
          </a:solidFill>
          <a:uFillTx/>
          <a:latin typeface="Open Sans"/>
          <a:ea typeface="+mn-ea"/>
          <a:cs typeface="+mn-cs"/>
          <a:sym typeface="Helvetica Neue"/>
        </a:defRPr>
      </a:lvl3pPr>
      <a:lvl4pPr marL="2438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4pPr>
      <a:lvl5pPr marL="30480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Autor prezentacji">
            <a:extLst>
              <a:ext uri="{FF2B5EF4-FFF2-40B4-BE49-F238E27FC236}">
                <a16:creationId xmlns:a16="http://schemas.microsoft.com/office/drawing/2014/main" id="{1FF7084A-127C-4F25-9525-31127EAA621E}"/>
              </a:ext>
            </a:extLst>
          </p:cNvPr>
          <p:cNvSpPr txBox="1">
            <a:spLocks noGrp="1"/>
          </p:cNvSpPr>
          <p:nvPr/>
        </p:nvSpPr>
        <p:spPr>
          <a:xfrm>
            <a:off x="0" y="10972800"/>
            <a:ext cx="14630400" cy="2236021"/>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863600" marR="0" indent="-863600" algn="l" defTabSz="2438338" rtl="0" eaLnBrk="1" latinLnBrk="0" hangingPunct="1">
              <a:lnSpc>
                <a:spcPct val="90000"/>
              </a:lnSpc>
              <a:spcBef>
                <a:spcPts val="4500"/>
              </a:spcBef>
              <a:spcAft>
                <a:spcPts val="0"/>
              </a:spcAft>
              <a:buClrTx/>
              <a:buSzPct val="100000"/>
              <a:buFontTx/>
              <a:buAutoNum type="arabicPeriod"/>
              <a:tabLst/>
              <a:defRPr sz="4800" b="0" i="0" u="none" strike="noStrike" cap="none" spc="0" baseline="0">
                <a:solidFill>
                  <a:srgbClr val="000000"/>
                </a:solidFill>
                <a:uFillTx/>
                <a:latin typeface="Open Sans"/>
                <a:ea typeface="+mn-ea"/>
                <a:cs typeface="+mn-cs"/>
                <a:sym typeface="Helvetica Neue"/>
              </a:defRPr>
            </a:lvl1pPr>
            <a:lvl2pPr marL="1219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2pPr>
            <a:lvl3pPr marL="1828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3pPr>
            <a:lvl4pPr marL="2438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4pPr>
            <a:lvl5pPr marL="30480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algn="ctr">
              <a:buNone/>
            </a:pPr>
            <a:r>
              <a:rPr lang="pl-PL" sz="4000" b="1" dirty="0">
                <a:solidFill>
                  <a:srgbClr val="06396A"/>
                </a:solidFill>
                <a:latin typeface="Muli" panose="00000500000000000000" pitchFamily="2" charset="-18"/>
              </a:rPr>
              <a:t>MICHAŁ MATUSZEWSKI, MD</a:t>
            </a:r>
          </a:p>
          <a:p>
            <a:pPr marL="0" indent="0" algn="ctr">
              <a:buNone/>
            </a:pPr>
            <a:r>
              <a:rPr lang="pl-PL" sz="4000" b="1" dirty="0">
                <a:solidFill>
                  <a:srgbClr val="06396A"/>
                </a:solidFill>
                <a:latin typeface="Muli" panose="00000500000000000000" pitchFamily="2" charset="-18"/>
              </a:rPr>
              <a:t>THE POLISH CHAMBER OF PHYSICIANS AND DENTISTS</a:t>
            </a:r>
          </a:p>
        </p:txBody>
      </p:sp>
      <p:sp>
        <p:nvSpPr>
          <p:cNvPr id="6" name="Tytuł prezentacji">
            <a:extLst>
              <a:ext uri="{FF2B5EF4-FFF2-40B4-BE49-F238E27FC236}">
                <a16:creationId xmlns:a16="http://schemas.microsoft.com/office/drawing/2014/main" id="{7A640C91-7DA3-4DF0-9412-DF0883F656A7}"/>
              </a:ext>
            </a:extLst>
          </p:cNvPr>
          <p:cNvSpPr txBox="1">
            <a:spLocks noGrp="1"/>
          </p:cNvSpPr>
          <p:nvPr/>
        </p:nvSpPr>
        <p:spPr>
          <a:xfrm>
            <a:off x="2141009" y="3745523"/>
            <a:ext cx="14456101" cy="5880615"/>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lIns="50800" tIns="50800" rIns="50800" bIns="50800">
            <a:no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Open Sans"/>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chemeClr val="accent1">
                    <a:hueOff val="114395"/>
                    <a:lumOff val="-24975"/>
                  </a:schemeClr>
                </a:solidFill>
                <a:uFillTx/>
                <a:latin typeface="+mn-lt"/>
                <a:ea typeface="+mn-ea"/>
                <a:cs typeface="+mn-cs"/>
                <a:sym typeface="Helvetica Neue"/>
              </a:defRPr>
            </a:lvl9pPr>
          </a:lstStyle>
          <a:p>
            <a:pPr algn="ctr"/>
            <a:r>
              <a:rPr lang="pl-PL" sz="8000" b="1" dirty="0" err="1">
                <a:latin typeface="Muli" panose="00000500000000000000" pitchFamily="2" charset="-18"/>
                <a:ea typeface="Open Sans Semibold" panose="020B0706030804020204" pitchFamily="34" charset="0"/>
                <a:cs typeface="Open Sans Semibold" panose="020B0706030804020204" pitchFamily="34" charset="0"/>
              </a:rPr>
              <a:t>Symposium</a:t>
            </a:r>
            <a:r>
              <a:rPr lang="pl-PL" sz="8000" b="1" dirty="0">
                <a:latin typeface="Muli" panose="00000500000000000000" pitchFamily="2" charset="-18"/>
                <a:ea typeface="Open Sans Semibold" panose="020B0706030804020204" pitchFamily="34" charset="0"/>
                <a:cs typeface="Open Sans Semibold" panose="020B0706030804020204" pitchFamily="34" charset="0"/>
              </a:rPr>
              <a:t> of </a:t>
            </a:r>
          </a:p>
          <a:p>
            <a:pPr algn="ctr"/>
            <a:r>
              <a:rPr lang="pl-PL" sz="8000" b="1" dirty="0">
                <a:latin typeface="Muli" panose="00000500000000000000" pitchFamily="2" charset="-18"/>
                <a:ea typeface="Open Sans Semibold" panose="020B0706030804020204" pitchFamily="34" charset="0"/>
                <a:cs typeface="Open Sans Semibold" panose="020B0706030804020204" pitchFamily="34" charset="0"/>
              </a:rPr>
              <a:t>the Central and East </a:t>
            </a:r>
            <a:r>
              <a:rPr lang="pl-PL" sz="8000" b="1" dirty="0" err="1">
                <a:latin typeface="Muli" panose="00000500000000000000" pitchFamily="2" charset="-18"/>
                <a:ea typeface="Open Sans Semibold" panose="020B0706030804020204" pitchFamily="34" charset="0"/>
                <a:cs typeface="Open Sans Semibold" panose="020B0706030804020204" pitchFamily="34" charset="0"/>
              </a:rPr>
              <a:t>European</a:t>
            </a:r>
            <a:r>
              <a:rPr lang="pl-PL" sz="8000" b="1" dirty="0">
                <a:latin typeface="Muli" panose="00000500000000000000" pitchFamily="2" charset="-18"/>
                <a:ea typeface="Open Sans Semibold" panose="020B0706030804020204" pitchFamily="34" charset="0"/>
                <a:cs typeface="Open Sans Semibold" panose="020B0706030804020204" pitchFamily="34" charset="0"/>
              </a:rPr>
              <a:t> Chamber</a:t>
            </a:r>
            <a:r>
              <a:rPr lang="pl-PL" sz="8000" dirty="0">
                <a:latin typeface="Muli" panose="00000500000000000000" pitchFamily="2" charset="-18"/>
                <a:ea typeface="Open Sans Semibold" panose="020B0706030804020204" pitchFamily="34" charset="0"/>
                <a:cs typeface="Open Sans Semibold" panose="020B0706030804020204" pitchFamily="34" charset="0"/>
              </a:rPr>
              <a:t>s of </a:t>
            </a:r>
            <a:r>
              <a:rPr lang="pl-PL" sz="8000" dirty="0" err="1">
                <a:latin typeface="Muli" panose="00000500000000000000" pitchFamily="2" charset="-18"/>
                <a:ea typeface="Open Sans Semibold" panose="020B0706030804020204" pitchFamily="34" charset="0"/>
                <a:cs typeface="Open Sans Semibold" panose="020B0706030804020204" pitchFamily="34" charset="0"/>
              </a:rPr>
              <a:t>Physicians</a:t>
            </a:r>
            <a:endParaRPr lang="pl-PL" sz="8000" dirty="0">
              <a:latin typeface="Muli" panose="00000500000000000000" pitchFamily="2" charset="-18"/>
              <a:ea typeface="Open Sans Semibold" panose="020B0706030804020204" pitchFamily="34" charset="0"/>
              <a:cs typeface="Open Sans Semibold" panose="020B0706030804020204" pitchFamily="34" charset="0"/>
            </a:endParaRPr>
          </a:p>
          <a:p>
            <a:pPr algn="ctr"/>
            <a:endParaRPr lang="pl-PL" sz="2400" b="1" dirty="0">
              <a:latin typeface="Muli" panose="00000500000000000000" pitchFamily="2" charset="-18"/>
              <a:ea typeface="Open Sans Semibold" panose="020B0706030804020204" pitchFamily="34" charset="0"/>
              <a:cs typeface="Open Sans Semibold" panose="020B0706030804020204" pitchFamily="34" charset="0"/>
            </a:endParaRPr>
          </a:p>
          <a:p>
            <a:pPr algn="ctr"/>
            <a:r>
              <a:rPr lang="pl-PL" sz="8000" b="1" dirty="0">
                <a:latin typeface="Muli" panose="00000500000000000000" pitchFamily="2" charset="-18"/>
                <a:ea typeface="Open Sans Semibold" panose="020B0706030804020204" pitchFamily="34" charset="0"/>
                <a:cs typeface="Open Sans Semibold" panose="020B0706030804020204" pitchFamily="34" charset="0"/>
              </a:rPr>
              <a:t> ZEVA 2025</a:t>
            </a:r>
            <a:endParaRPr sz="8000" b="1" dirty="0">
              <a:latin typeface="Muli" panose="00000500000000000000" pitchFamily="2" charset="-18"/>
              <a:ea typeface="Open Sans Semibold" panose="020B0706030804020204" pitchFamily="34" charset="0"/>
              <a:cs typeface="Open Sans Semibold" panose="020B0706030804020204" pitchFamily="34" charset="0"/>
            </a:endParaRPr>
          </a:p>
        </p:txBody>
      </p:sp>
      <p:sp>
        <p:nvSpPr>
          <p:cNvPr id="7" name="Podtytuł prezentacji">
            <a:extLst>
              <a:ext uri="{FF2B5EF4-FFF2-40B4-BE49-F238E27FC236}">
                <a16:creationId xmlns:a16="http://schemas.microsoft.com/office/drawing/2014/main" id="{5C7ADA6D-7706-48DF-883B-54B3E7FD1163}"/>
              </a:ext>
            </a:extLst>
          </p:cNvPr>
          <p:cNvSpPr txBox="1">
            <a:spLocks noGrp="1"/>
          </p:cNvSpPr>
          <p:nvPr/>
        </p:nvSpPr>
        <p:spPr>
          <a:xfrm>
            <a:off x="2407016" y="7328207"/>
            <a:ext cx="14456101" cy="1905001"/>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863600" marR="0" indent="-863600" algn="l" defTabSz="2438338" rtl="0" eaLnBrk="1" latinLnBrk="0" hangingPunct="1">
              <a:lnSpc>
                <a:spcPct val="90000"/>
              </a:lnSpc>
              <a:spcBef>
                <a:spcPts val="4500"/>
              </a:spcBef>
              <a:spcAft>
                <a:spcPts val="0"/>
              </a:spcAft>
              <a:buClrTx/>
              <a:buSzPct val="100000"/>
              <a:buFontTx/>
              <a:buAutoNum type="arabicPeriod"/>
              <a:tabLst/>
              <a:defRPr sz="4800" b="0" i="0" u="none" strike="noStrike" cap="none" spc="0" baseline="0">
                <a:solidFill>
                  <a:srgbClr val="000000"/>
                </a:solidFill>
                <a:uFillTx/>
                <a:latin typeface="Open Sans"/>
                <a:ea typeface="+mn-ea"/>
                <a:cs typeface="+mn-cs"/>
                <a:sym typeface="Helvetica Neue"/>
              </a:defRPr>
            </a:lvl1pPr>
            <a:lvl2pPr marL="1219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2pPr>
            <a:lvl3pPr marL="1828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3pPr>
            <a:lvl4pPr marL="2438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4pPr>
            <a:lvl5pPr marL="30480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a:buNone/>
            </a:pPr>
            <a:endParaRPr dirty="0">
              <a:solidFill>
                <a:srgbClr val="06396A"/>
              </a:solidFill>
            </a:endParaRPr>
          </a:p>
        </p:txBody>
      </p:sp>
    </p:spTree>
    <p:extLst>
      <p:ext uri="{BB962C8B-B14F-4D97-AF65-F5344CB8AC3E}">
        <p14:creationId xmlns:p14="http://schemas.microsoft.com/office/powerpoint/2010/main" val="26335655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D1E80695-DA28-4FDC-9450-EF59D48438AF}"/>
              </a:ext>
            </a:extLst>
          </p:cNvPr>
          <p:cNvSpPr>
            <a:spLocks noGrp="1"/>
          </p:cNvSpPr>
          <p:nvPr>
            <p:ph type="body" sz="quarter" idx="21"/>
          </p:nvPr>
        </p:nvSpPr>
        <p:spPr/>
        <p:txBody>
          <a:bodyPr/>
          <a:lstStyle/>
          <a:p>
            <a:endParaRPr lang="pl-PL" dirty="0"/>
          </a:p>
          <a:p>
            <a:endParaRPr lang="pl-PL" dirty="0"/>
          </a:p>
        </p:txBody>
      </p:sp>
      <p:sp>
        <p:nvSpPr>
          <p:cNvPr id="6" name="Symbol zastępczy tekstu 5">
            <a:extLst>
              <a:ext uri="{FF2B5EF4-FFF2-40B4-BE49-F238E27FC236}">
                <a16:creationId xmlns:a16="http://schemas.microsoft.com/office/drawing/2014/main" id="{C697C88D-9630-4C28-8B7D-FCCE854F50F3}"/>
              </a:ext>
            </a:extLst>
          </p:cNvPr>
          <p:cNvSpPr>
            <a:spLocks noGrp="1"/>
          </p:cNvSpPr>
          <p:nvPr>
            <p:ph type="body" idx="1"/>
          </p:nvPr>
        </p:nvSpPr>
        <p:spPr/>
        <p:txBody>
          <a:bodyPr/>
          <a:lstStyle/>
          <a:p>
            <a:endParaRPr lang="pl-PL" dirty="0"/>
          </a:p>
          <a:p>
            <a:endParaRPr lang="pl-PL" dirty="0"/>
          </a:p>
        </p:txBody>
      </p:sp>
      <p:sp>
        <p:nvSpPr>
          <p:cNvPr id="5" name="Tytuł 4">
            <a:extLst>
              <a:ext uri="{FF2B5EF4-FFF2-40B4-BE49-F238E27FC236}">
                <a16:creationId xmlns:a16="http://schemas.microsoft.com/office/drawing/2014/main" id="{CCFEB041-2F7F-4367-860A-18826E555FA7}"/>
              </a:ext>
            </a:extLst>
          </p:cNvPr>
          <p:cNvSpPr>
            <a:spLocks noGrp="1"/>
          </p:cNvSpPr>
          <p:nvPr>
            <p:ph type="title"/>
          </p:nvPr>
        </p:nvSpPr>
        <p:spPr>
          <a:xfrm>
            <a:off x="1494749" y="1143859"/>
            <a:ext cx="20450342" cy="2751581"/>
          </a:xfrm>
        </p:spPr>
        <p:txBody>
          <a:bodyPr>
            <a:normAutofit fontScale="90000"/>
          </a:bodyPr>
          <a:lstStyle/>
          <a:p>
            <a:r>
              <a:rPr lang="pl-PL" sz="7300" b="1" dirty="0">
                <a:latin typeface="Muli" panose="00000500000000000000" pitchFamily="2" charset="-18"/>
              </a:rPr>
              <a:t>I. </a:t>
            </a:r>
            <a:r>
              <a:rPr lang="en-US" sz="7300" b="1" dirty="0">
                <a:latin typeface="Muli" panose="00000500000000000000" pitchFamily="2" charset="-18"/>
              </a:rPr>
              <a:t>Artificial intelligence</a:t>
            </a:r>
            <a:br>
              <a:rPr lang="en-US" sz="7300" b="1" dirty="0"/>
            </a:br>
            <a:br>
              <a:rPr lang="en-US" sz="8000" b="1" dirty="0"/>
            </a:br>
            <a:r>
              <a:rPr lang="en-US" sz="8000" b="1" dirty="0"/>
              <a:t> </a:t>
            </a:r>
            <a:br>
              <a:rPr lang="en-US" sz="8000" b="1" dirty="0"/>
            </a:br>
            <a:br>
              <a:rPr lang="pl-PL" b="1" dirty="0"/>
            </a:br>
            <a:r>
              <a:rPr lang="en-US" b="1" dirty="0"/>
              <a:t> </a:t>
            </a:r>
            <a:endParaRPr lang="pl-PL" b="1" dirty="0"/>
          </a:p>
        </p:txBody>
      </p:sp>
      <p:pic>
        <p:nvPicPr>
          <p:cNvPr id="4" name="Obraz 3">
            <a:extLst>
              <a:ext uri="{FF2B5EF4-FFF2-40B4-BE49-F238E27FC236}">
                <a16:creationId xmlns:a16="http://schemas.microsoft.com/office/drawing/2014/main" id="{88B169F2-A5F3-ABB5-6C2E-3B4320DD2ECB}"/>
              </a:ext>
            </a:extLst>
          </p:cNvPr>
          <p:cNvPicPr>
            <a:picLocks noChangeAspect="1"/>
          </p:cNvPicPr>
          <p:nvPr/>
        </p:nvPicPr>
        <p:blipFill>
          <a:blip r:embed="rId2"/>
          <a:stretch>
            <a:fillRect/>
          </a:stretch>
        </p:blipFill>
        <p:spPr>
          <a:xfrm>
            <a:off x="10156601" y="2774882"/>
            <a:ext cx="12243232" cy="8166235"/>
          </a:xfrm>
          <a:prstGeom prst="rect">
            <a:avLst/>
          </a:prstGeom>
        </p:spPr>
      </p:pic>
      <p:pic>
        <p:nvPicPr>
          <p:cNvPr id="9" name="Obraz 8">
            <a:extLst>
              <a:ext uri="{FF2B5EF4-FFF2-40B4-BE49-F238E27FC236}">
                <a16:creationId xmlns:a16="http://schemas.microsoft.com/office/drawing/2014/main" id="{63BE9808-FCB0-AF5B-43BA-DD9543479C8F}"/>
              </a:ext>
            </a:extLst>
          </p:cNvPr>
          <p:cNvPicPr>
            <a:picLocks noChangeAspect="1"/>
          </p:cNvPicPr>
          <p:nvPr/>
        </p:nvPicPr>
        <p:blipFill>
          <a:blip r:embed="rId3"/>
          <a:stretch>
            <a:fillRect/>
          </a:stretch>
        </p:blipFill>
        <p:spPr>
          <a:xfrm>
            <a:off x="1810870" y="6720755"/>
            <a:ext cx="8133346" cy="4749873"/>
          </a:xfrm>
          <a:prstGeom prst="rect">
            <a:avLst/>
          </a:prstGeom>
        </p:spPr>
      </p:pic>
      <p:pic>
        <p:nvPicPr>
          <p:cNvPr id="8" name="Obraz 7">
            <a:extLst>
              <a:ext uri="{FF2B5EF4-FFF2-40B4-BE49-F238E27FC236}">
                <a16:creationId xmlns:a16="http://schemas.microsoft.com/office/drawing/2014/main" id="{A0E3C7AB-9AA1-87DA-0AFF-3549E180A636}"/>
              </a:ext>
            </a:extLst>
          </p:cNvPr>
          <p:cNvPicPr>
            <a:picLocks noChangeAspect="1"/>
          </p:cNvPicPr>
          <p:nvPr/>
        </p:nvPicPr>
        <p:blipFill>
          <a:blip r:embed="rId4"/>
          <a:stretch>
            <a:fillRect/>
          </a:stretch>
        </p:blipFill>
        <p:spPr>
          <a:xfrm>
            <a:off x="1661242" y="2245372"/>
            <a:ext cx="8282974" cy="4298863"/>
          </a:xfrm>
          <a:prstGeom prst="rect">
            <a:avLst/>
          </a:prstGeom>
        </p:spPr>
      </p:pic>
    </p:spTree>
    <p:extLst>
      <p:ext uri="{BB962C8B-B14F-4D97-AF65-F5344CB8AC3E}">
        <p14:creationId xmlns:p14="http://schemas.microsoft.com/office/powerpoint/2010/main" val="32569930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87726-CBB0-5D5A-3F70-E5292F17E28D}"/>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C6DE8429-7C11-4CA6-09E6-FBE2439C062B}"/>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4800" b="1" spc="-170" dirty="0">
              <a:solidFill>
                <a:srgbClr val="06396A"/>
              </a:solidFill>
              <a:latin typeface="Muli" panose="00000500000000000000" pitchFamily="2" charset="-18"/>
            </a:endParaRPr>
          </a:p>
          <a:p>
            <a:pPr algn="ctr">
              <a:lnSpc>
                <a:spcPct val="100000"/>
              </a:lnSpc>
            </a:pPr>
            <a:r>
              <a:rPr lang="en-US" sz="4400" b="1" dirty="0">
                <a:latin typeface="Muli" panose="00000500000000000000" pitchFamily="2" charset="-18"/>
              </a:rPr>
              <a:t>The amendment to the Polish </a:t>
            </a:r>
            <a:r>
              <a:rPr lang="pl-PL" sz="4400" b="1" dirty="0">
                <a:latin typeface="Muli" panose="00000500000000000000" pitchFamily="2" charset="-18"/>
              </a:rPr>
              <a:t>CODE OF MEDICAL ETHICS </a:t>
            </a:r>
          </a:p>
          <a:p>
            <a:pPr algn="ctr">
              <a:lnSpc>
                <a:spcPct val="100000"/>
              </a:lnSpc>
            </a:pPr>
            <a:r>
              <a:rPr lang="en-US" sz="4400" b="1" dirty="0">
                <a:latin typeface="Muli" panose="00000500000000000000" pitchFamily="2" charset="-18"/>
              </a:rPr>
              <a:t>- May 2024</a:t>
            </a:r>
            <a:r>
              <a:rPr lang="pl-PL" sz="4400" b="1" dirty="0">
                <a:latin typeface="Muli" panose="00000500000000000000" pitchFamily="2" charset="-18"/>
              </a:rPr>
              <a:t> -</a:t>
            </a:r>
          </a:p>
          <a:p>
            <a:pPr algn="ctr">
              <a:lnSpc>
                <a:spcPct val="100000"/>
              </a:lnSpc>
            </a:pPr>
            <a:r>
              <a:rPr lang="pl-PL" sz="4400" b="1" dirty="0">
                <a:latin typeface="Muli" panose="00000500000000000000" pitchFamily="2" charset="-18"/>
              </a:rPr>
              <a:t>by the General </a:t>
            </a:r>
            <a:r>
              <a:rPr lang="pl-PL" sz="4400" b="1" dirty="0" err="1">
                <a:latin typeface="Muli" panose="00000500000000000000" pitchFamily="2" charset="-18"/>
              </a:rPr>
              <a:t>Extraordinary</a:t>
            </a:r>
            <a:r>
              <a:rPr lang="pl-PL" sz="4400" b="1" dirty="0">
                <a:latin typeface="Muli" panose="00000500000000000000" pitchFamily="2" charset="-18"/>
              </a:rPr>
              <a:t> Assembly of </a:t>
            </a:r>
            <a:r>
              <a:rPr lang="pl-PL" sz="4400" b="1" dirty="0" err="1">
                <a:latin typeface="Muli" panose="00000500000000000000" pitchFamily="2" charset="-18"/>
              </a:rPr>
              <a:t>Physicians</a:t>
            </a:r>
            <a:r>
              <a:rPr lang="pl-PL" sz="4400" b="1" dirty="0">
                <a:latin typeface="Muli" panose="00000500000000000000" pitchFamily="2" charset="-18"/>
              </a:rPr>
              <a:t> and </a:t>
            </a:r>
            <a:r>
              <a:rPr lang="pl-PL" sz="4400" b="1" dirty="0" err="1">
                <a:latin typeface="Muli" panose="00000500000000000000" pitchFamily="2" charset="-18"/>
              </a:rPr>
              <a:t>Dentists</a:t>
            </a:r>
            <a:endParaRPr lang="pl-PL" sz="4400" dirty="0">
              <a:latin typeface="Muli" panose="00000500000000000000" pitchFamily="2" charset="-18"/>
            </a:endParaRPr>
          </a:p>
          <a:p>
            <a:pPr>
              <a:lnSpc>
                <a:spcPct val="100000"/>
              </a:lnSpc>
            </a:pPr>
            <a:endParaRPr lang="pl-PL" sz="3600" b="1" dirty="0">
              <a:latin typeface="Muli" panose="00000500000000000000" pitchFamily="2" charset="-18"/>
            </a:endParaRPr>
          </a:p>
          <a:p>
            <a:endParaRPr lang="pl-PL" sz="3200" dirty="0"/>
          </a:p>
        </p:txBody>
      </p:sp>
      <p:sp>
        <p:nvSpPr>
          <p:cNvPr id="5" name="Tytuł 4">
            <a:extLst>
              <a:ext uri="{FF2B5EF4-FFF2-40B4-BE49-F238E27FC236}">
                <a16:creationId xmlns:a16="http://schemas.microsoft.com/office/drawing/2014/main" id="{66F1933B-CA5D-CE30-B7E0-D28581B77DE4}"/>
              </a:ext>
            </a:extLst>
          </p:cNvPr>
          <p:cNvSpPr>
            <a:spLocks noGrp="1"/>
          </p:cNvSpPr>
          <p:nvPr>
            <p:ph type="title"/>
          </p:nvPr>
        </p:nvSpPr>
        <p:spPr>
          <a:xfrm>
            <a:off x="1206500" y="952500"/>
            <a:ext cx="20450342" cy="1948962"/>
          </a:xfrm>
        </p:spPr>
        <p:txBody>
          <a:bodyPr>
            <a:normAutofit fontScale="90000"/>
          </a:bodyPr>
          <a:lstStyle/>
          <a:p>
            <a:pPr>
              <a:lnSpc>
                <a:spcPct val="100000"/>
              </a:lnSpc>
            </a:pPr>
            <a:br>
              <a:rPr lang="pl-PL" sz="5300" b="1" dirty="0">
                <a:latin typeface="Muli" panose="00000500000000000000" pitchFamily="2" charset="-18"/>
              </a:rPr>
            </a:br>
            <a:r>
              <a:rPr lang="pl-PL" sz="5300" b="1" dirty="0">
                <a:latin typeface="Muli" panose="00000500000000000000" pitchFamily="2" charset="-18"/>
              </a:rPr>
              <a:t>I. </a:t>
            </a:r>
            <a:r>
              <a:rPr lang="en-US" sz="5300" b="1" dirty="0">
                <a:latin typeface="Muli" panose="00000500000000000000" pitchFamily="2" charset="-18"/>
              </a:rPr>
              <a:t>Artificial intelligence</a:t>
            </a:r>
            <a:br>
              <a:rPr lang="en-US" sz="5300" b="1" dirty="0"/>
            </a:br>
            <a:r>
              <a:rPr lang="en-US" sz="4000" b="1" dirty="0"/>
              <a:t> </a:t>
            </a:r>
            <a:r>
              <a:rPr lang="pl-PL" sz="4000" b="1" dirty="0">
                <a:solidFill>
                  <a:schemeClr val="bg2">
                    <a:lumMod val="50000"/>
                  </a:schemeClr>
                </a:solidFill>
                <a:latin typeface="Muli" panose="00000500000000000000" pitchFamily="2" charset="-18"/>
              </a:rPr>
              <a:t>1. </a:t>
            </a:r>
            <a:r>
              <a:rPr lang="en-US" sz="4000" b="1" dirty="0">
                <a:solidFill>
                  <a:schemeClr val="bg2">
                    <a:lumMod val="50000"/>
                  </a:schemeClr>
                </a:solidFill>
                <a:latin typeface="Muli" panose="00000500000000000000" pitchFamily="2" charset="-18"/>
              </a:rPr>
              <a:t>Does your medical chamber have a developed position on AI?</a:t>
            </a:r>
            <a:br>
              <a:rPr lang="en-US" b="1" dirty="0"/>
            </a:br>
            <a:endParaRPr lang="pl-PL" sz="4400" b="1" dirty="0">
              <a:solidFill>
                <a:schemeClr val="bg2">
                  <a:lumMod val="50000"/>
                </a:schemeClr>
              </a:solidFill>
              <a:latin typeface="Muli" panose="00000500000000000000" pitchFamily="2" charset="-18"/>
            </a:endParaRPr>
          </a:p>
        </p:txBody>
      </p:sp>
    </p:spTree>
    <p:extLst>
      <p:ext uri="{BB962C8B-B14F-4D97-AF65-F5344CB8AC3E}">
        <p14:creationId xmlns:p14="http://schemas.microsoft.com/office/powerpoint/2010/main" val="225790527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7BB52-D3BA-769F-BC28-2CB74A33FB56}"/>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A0D8E8FC-2FC8-671B-6D16-D4686889877E}"/>
              </a:ext>
            </a:extLst>
          </p:cNvPr>
          <p:cNvSpPr>
            <a:spLocks noGrp="1"/>
          </p:cNvSpPr>
          <p:nvPr>
            <p:ph type="body" idx="1"/>
          </p:nvPr>
        </p:nvSpPr>
        <p:spPr>
          <a:xfrm>
            <a:off x="1163782" y="3042138"/>
            <a:ext cx="20623556" cy="8843123"/>
          </a:xfrm>
        </p:spPr>
        <p:txBody>
          <a:bodyPr>
            <a:normAutofit fontScale="25000" lnSpcReduction="20000"/>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gn="ctr"/>
            <a:r>
              <a:rPr lang="en-US" sz="19200" b="1" dirty="0">
                <a:latin typeface="Muli" panose="00000500000000000000" pitchFamily="2" charset="-18"/>
              </a:rPr>
              <a:t>CODE OF MEDICAL ETHICS </a:t>
            </a:r>
            <a:endParaRPr lang="pl-PL" sz="19200" b="1" dirty="0">
              <a:latin typeface="Muli" panose="00000500000000000000" pitchFamily="2" charset="-18"/>
            </a:endParaRPr>
          </a:p>
          <a:p>
            <a:pPr algn="ctr"/>
            <a:r>
              <a:rPr lang="pl-PL" sz="12800" b="1" dirty="0">
                <a:latin typeface="Muli" panose="00000500000000000000" pitchFamily="2" charset="-18"/>
              </a:rPr>
              <a:t>CHAPTER I : </a:t>
            </a:r>
            <a:r>
              <a:rPr lang="en-US" sz="12800" b="1" i="1" dirty="0">
                <a:latin typeface="Muli" panose="00000500000000000000" pitchFamily="2" charset="-18"/>
              </a:rPr>
              <a:t>Conduct of the physician toward the patient </a:t>
            </a:r>
            <a:endParaRPr lang="pl-PL" sz="12800" b="1" dirty="0">
              <a:latin typeface="Muli" panose="00000500000000000000" pitchFamily="2" charset="-18"/>
            </a:endParaRPr>
          </a:p>
          <a:p>
            <a:pPr lvl="2" indent="0">
              <a:buNone/>
            </a:pPr>
            <a:r>
              <a:rPr lang="pl-PL" sz="14400" b="1" dirty="0">
                <a:latin typeface="Muli" panose="00000500000000000000" pitchFamily="2" charset="-18"/>
              </a:rPr>
              <a:t>Art. 12</a:t>
            </a:r>
            <a:r>
              <a:rPr lang="pl-PL" sz="14400" dirty="0">
                <a:latin typeface="Muli" panose="00000500000000000000" pitchFamily="2" charset="-18"/>
              </a:rPr>
              <a:t>. </a:t>
            </a:r>
          </a:p>
          <a:p>
            <a:pPr lvl="2" indent="0">
              <a:buNone/>
            </a:pPr>
            <a:r>
              <a:rPr lang="en-US" sz="14400" dirty="0">
                <a:latin typeface="Muli" panose="00000500000000000000" pitchFamily="2" charset="-18"/>
              </a:rPr>
              <a:t>A doctor may use </a:t>
            </a:r>
            <a:r>
              <a:rPr lang="pl-PL" sz="14400" dirty="0">
                <a:latin typeface="Muli" panose="00000500000000000000" pitchFamily="2" charset="-18"/>
              </a:rPr>
              <a:t>AI </a:t>
            </a:r>
            <a:r>
              <a:rPr lang="en-US" sz="14400" dirty="0">
                <a:latin typeface="Muli" panose="00000500000000000000" pitchFamily="2" charset="-18"/>
              </a:rPr>
              <a:t>in diagnostic, treatment or prevention proceedings under the following conditions: </a:t>
            </a:r>
            <a:endParaRPr lang="pl-PL" sz="14400" dirty="0">
              <a:latin typeface="Muli" panose="00000500000000000000" pitchFamily="2" charset="-18"/>
            </a:endParaRPr>
          </a:p>
          <a:p>
            <a:pPr marL="1875600" lvl="2" indent="-1371600">
              <a:lnSpc>
                <a:spcPct val="120000"/>
              </a:lnSpc>
              <a:buAutoNum type="arabicParenR"/>
            </a:pPr>
            <a:r>
              <a:rPr lang="en-US" sz="14400" dirty="0">
                <a:latin typeface="Muli" panose="00000500000000000000" pitchFamily="2" charset="-18"/>
              </a:rPr>
              <a:t>the patient is informed that </a:t>
            </a:r>
            <a:r>
              <a:rPr lang="pl-PL" sz="14400" dirty="0">
                <a:latin typeface="Muli" panose="00000500000000000000" pitchFamily="2" charset="-18"/>
              </a:rPr>
              <a:t>AI </a:t>
            </a:r>
            <a:r>
              <a:rPr lang="en-US" sz="14400" dirty="0">
                <a:latin typeface="Muli" panose="00000500000000000000" pitchFamily="2" charset="-18"/>
              </a:rPr>
              <a:t>will be used in making a diagnosis or in the therapeutic process;</a:t>
            </a:r>
            <a:endParaRPr lang="pl-PL" sz="14400" dirty="0">
              <a:latin typeface="Muli" panose="00000500000000000000" pitchFamily="2" charset="-18"/>
            </a:endParaRPr>
          </a:p>
          <a:p>
            <a:pPr marL="1875600" lvl="2" indent="-1371600">
              <a:lnSpc>
                <a:spcPct val="120000"/>
              </a:lnSpc>
              <a:buAutoNum type="arabicParenR"/>
            </a:pPr>
            <a:r>
              <a:rPr lang="en-US" sz="14400" dirty="0">
                <a:latin typeface="Muli" panose="00000500000000000000" pitchFamily="2" charset="-18"/>
              </a:rPr>
              <a:t> informed consent of the patient is obtained for the use of </a:t>
            </a:r>
            <a:r>
              <a:rPr lang="pl-PL" sz="14400" dirty="0">
                <a:latin typeface="Muli" panose="00000500000000000000" pitchFamily="2" charset="-18"/>
              </a:rPr>
              <a:t>AI</a:t>
            </a:r>
          </a:p>
          <a:p>
            <a:pPr marL="1875600" lvl="2" indent="-1371600">
              <a:lnSpc>
                <a:spcPct val="120000"/>
              </a:lnSpc>
              <a:buAutoNum type="arabicParenR"/>
            </a:pPr>
            <a:r>
              <a:rPr lang="en-US" sz="14400" dirty="0">
                <a:latin typeface="Muli" panose="00000500000000000000" pitchFamily="2" charset="-18"/>
              </a:rPr>
              <a:t>the </a:t>
            </a:r>
            <a:r>
              <a:rPr lang="pl-PL" sz="14400" dirty="0">
                <a:latin typeface="Muli" panose="00000500000000000000" pitchFamily="2" charset="-18"/>
              </a:rPr>
              <a:t>AI</a:t>
            </a:r>
            <a:r>
              <a:rPr lang="en-US" sz="14400" dirty="0">
                <a:latin typeface="Muli" panose="00000500000000000000" pitchFamily="2" charset="-18"/>
              </a:rPr>
              <a:t> algorithms used are approved for medical use and certified; </a:t>
            </a:r>
            <a:endParaRPr lang="pl-PL" sz="14400" dirty="0">
              <a:latin typeface="Muli" panose="00000500000000000000" pitchFamily="2" charset="-18"/>
            </a:endParaRPr>
          </a:p>
          <a:p>
            <a:pPr marL="1875600" lvl="2" indent="-1371600">
              <a:lnSpc>
                <a:spcPct val="120000"/>
              </a:lnSpc>
              <a:buAutoNum type="arabicParenR"/>
            </a:pPr>
            <a:r>
              <a:rPr lang="en-US" sz="14400" dirty="0">
                <a:latin typeface="Muli" panose="00000500000000000000" pitchFamily="2" charset="-18"/>
              </a:rPr>
              <a:t>the final diagnostic and therapeutic decision is always made by the doctor. </a:t>
            </a:r>
          </a:p>
          <a:p>
            <a:endParaRPr lang="pl-PL" sz="3200" dirty="0"/>
          </a:p>
        </p:txBody>
      </p:sp>
      <p:sp>
        <p:nvSpPr>
          <p:cNvPr id="5" name="Tytuł 4">
            <a:extLst>
              <a:ext uri="{FF2B5EF4-FFF2-40B4-BE49-F238E27FC236}">
                <a16:creationId xmlns:a16="http://schemas.microsoft.com/office/drawing/2014/main" id="{24BD0EE7-64F7-73E9-3AAD-DB47D4FD8165}"/>
              </a:ext>
            </a:extLst>
          </p:cNvPr>
          <p:cNvSpPr>
            <a:spLocks noGrp="1"/>
          </p:cNvSpPr>
          <p:nvPr>
            <p:ph type="title"/>
          </p:nvPr>
        </p:nvSpPr>
        <p:spPr>
          <a:xfrm>
            <a:off x="1206500" y="952500"/>
            <a:ext cx="20450342" cy="1948962"/>
          </a:xfrm>
        </p:spPr>
        <p:txBody>
          <a:bodyPr>
            <a:normAutofit fontScale="90000"/>
          </a:bodyPr>
          <a:lstStyle/>
          <a:p>
            <a:br>
              <a:rPr lang="pl-PL" sz="5300" b="1" dirty="0">
                <a:latin typeface="Muli" panose="00000500000000000000" pitchFamily="2" charset="-18"/>
              </a:rPr>
            </a:br>
            <a:r>
              <a:rPr lang="pl-PL" sz="5300" b="1" dirty="0">
                <a:latin typeface="Muli" panose="00000500000000000000" pitchFamily="2" charset="-18"/>
              </a:rPr>
              <a:t>I. </a:t>
            </a:r>
            <a:r>
              <a:rPr lang="en-US" sz="5300" b="1" dirty="0">
                <a:latin typeface="Muli" panose="00000500000000000000" pitchFamily="2" charset="-18"/>
              </a:rPr>
              <a:t>Artificial intelligence</a:t>
            </a:r>
            <a:br>
              <a:rPr lang="pl-PL" sz="5300" b="1" dirty="0">
                <a:latin typeface="Muli" panose="00000500000000000000" pitchFamily="2" charset="-18"/>
              </a:rPr>
            </a:br>
            <a:r>
              <a:rPr lang="pl-PL" sz="4000" b="1" dirty="0">
                <a:solidFill>
                  <a:schemeClr val="bg2">
                    <a:lumMod val="50000"/>
                  </a:schemeClr>
                </a:solidFill>
                <a:latin typeface="Muli" panose="00000500000000000000" pitchFamily="2" charset="-18"/>
              </a:rPr>
              <a:t>1. </a:t>
            </a:r>
            <a:r>
              <a:rPr lang="en-US" sz="4000" b="1" dirty="0">
                <a:solidFill>
                  <a:schemeClr val="bg2">
                    <a:lumMod val="50000"/>
                  </a:schemeClr>
                </a:solidFill>
                <a:latin typeface="Muli" panose="00000500000000000000" pitchFamily="2" charset="-18"/>
              </a:rPr>
              <a:t>Does your medical chamber have a developed position on AI?</a:t>
            </a:r>
            <a:br>
              <a:rPr lang="en-US" sz="5300" b="1" dirty="0"/>
            </a:br>
            <a:br>
              <a:rPr lang="en-US" b="1" dirty="0"/>
            </a:br>
            <a:r>
              <a:rPr lang="en-US" b="1" dirty="0"/>
              <a:t> </a:t>
            </a:r>
            <a:endParaRPr lang="pl-PL" sz="4400" b="1" dirty="0">
              <a:solidFill>
                <a:schemeClr val="bg2">
                  <a:lumMod val="50000"/>
                </a:schemeClr>
              </a:solidFill>
              <a:latin typeface="Muli" panose="00000500000000000000" pitchFamily="2" charset="-18"/>
            </a:endParaRPr>
          </a:p>
        </p:txBody>
      </p:sp>
    </p:spTree>
    <p:extLst>
      <p:ext uri="{BB962C8B-B14F-4D97-AF65-F5344CB8AC3E}">
        <p14:creationId xmlns:p14="http://schemas.microsoft.com/office/powerpoint/2010/main" val="381752984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49BD2-7499-A74D-B2A4-A514561E8B16}"/>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7083CAAF-00A0-3BBC-0E1C-C6804A8CE7C6}"/>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gn="ctr"/>
            <a:r>
              <a:rPr lang="en-US" sz="4800" b="1" dirty="0">
                <a:latin typeface="Muli" panose="00000500000000000000" pitchFamily="2" charset="-18"/>
              </a:rPr>
              <a:t>CODE OF MEDICAL ETHICS </a:t>
            </a:r>
            <a:endParaRPr lang="pl-PL" sz="4800" b="1" dirty="0">
              <a:latin typeface="Muli" panose="00000500000000000000" pitchFamily="2" charset="-18"/>
            </a:endParaRPr>
          </a:p>
          <a:p>
            <a:pPr algn="ctr">
              <a:lnSpc>
                <a:spcPct val="100000"/>
              </a:lnSpc>
            </a:pPr>
            <a:r>
              <a:rPr lang="pl-PL" sz="3200" b="1" i="1" dirty="0">
                <a:latin typeface="Muli" panose="00000500000000000000" pitchFamily="2" charset="-18"/>
              </a:rPr>
              <a:t>C</a:t>
            </a:r>
            <a:r>
              <a:rPr lang="en-US" sz="3200" b="1" i="1" dirty="0" err="1">
                <a:latin typeface="Muli" panose="00000500000000000000" pitchFamily="2" charset="-18"/>
              </a:rPr>
              <a:t>ommentary</a:t>
            </a:r>
            <a:r>
              <a:rPr lang="en-US" sz="3200" b="1" i="1" dirty="0">
                <a:latin typeface="Muli" panose="00000500000000000000" pitchFamily="2" charset="-18"/>
              </a:rPr>
              <a:t> of the Medical Ethics </a:t>
            </a:r>
            <a:r>
              <a:rPr lang="en-US" sz="3200" b="1" i="1" dirty="0" err="1">
                <a:latin typeface="Muli" panose="00000500000000000000" pitchFamily="2" charset="-18"/>
              </a:rPr>
              <a:t>Commi</a:t>
            </a:r>
            <a:r>
              <a:rPr lang="pl-PL" sz="3200" b="1" i="1" dirty="0" err="1">
                <a:latin typeface="Muli" panose="00000500000000000000" pitchFamily="2" charset="-18"/>
              </a:rPr>
              <a:t>ssion</a:t>
            </a:r>
            <a:r>
              <a:rPr lang="en-US" sz="3200" b="1" i="1" dirty="0">
                <a:latin typeface="Muli" panose="00000500000000000000" pitchFamily="2" charset="-18"/>
              </a:rPr>
              <a:t> of the Supreme Medical Council</a:t>
            </a:r>
            <a:endParaRPr lang="pl-PL" sz="3200" b="1" i="1" dirty="0">
              <a:latin typeface="Muli" panose="00000500000000000000" pitchFamily="2" charset="-18"/>
            </a:endParaRPr>
          </a:p>
          <a:p>
            <a:pPr algn="ctr">
              <a:lnSpc>
                <a:spcPct val="100000"/>
              </a:lnSpc>
            </a:pPr>
            <a:endParaRPr lang="pl-PL" sz="3200" b="1" i="1" dirty="0">
              <a:latin typeface="Muli" panose="00000500000000000000" pitchFamily="2" charset="-18"/>
            </a:endParaRPr>
          </a:p>
          <a:p>
            <a:pPr lvl="2" algn="just">
              <a:buFont typeface="Arial" panose="020B0604020202020204" pitchFamily="34" charset="0"/>
              <a:buChar char="•"/>
            </a:pPr>
            <a:r>
              <a:rPr lang="pl-PL" sz="4800" dirty="0">
                <a:latin typeface="Muli" panose="00000500000000000000" pitchFamily="2" charset="-18"/>
              </a:rPr>
              <a:t>i</a:t>
            </a:r>
            <a:r>
              <a:rPr lang="en-US" sz="4800" dirty="0" err="1">
                <a:latin typeface="Muli" panose="00000500000000000000" pitchFamily="2" charset="-18"/>
              </a:rPr>
              <a:t>nforming</a:t>
            </a:r>
            <a:r>
              <a:rPr lang="en-US" sz="4800" dirty="0">
                <a:latin typeface="Muli" panose="00000500000000000000" pitchFamily="2" charset="-18"/>
              </a:rPr>
              <a:t> the patient and obtaining their </a:t>
            </a:r>
            <a:r>
              <a:rPr lang="pl-PL" sz="4800" dirty="0" err="1">
                <a:latin typeface="Muli" panose="00000500000000000000" pitchFamily="2" charset="-18"/>
              </a:rPr>
              <a:t>informed</a:t>
            </a:r>
            <a:r>
              <a:rPr lang="pl-PL" sz="4800" dirty="0">
                <a:latin typeface="Muli" panose="00000500000000000000" pitchFamily="2" charset="-18"/>
              </a:rPr>
              <a:t> </a:t>
            </a:r>
            <a:r>
              <a:rPr lang="en-US" sz="4800" dirty="0">
                <a:latin typeface="Muli" panose="00000500000000000000" pitchFamily="2" charset="-18"/>
              </a:rPr>
              <a:t>consent is required</a:t>
            </a:r>
            <a:r>
              <a:rPr lang="pl-PL" sz="4800" dirty="0">
                <a:latin typeface="Muli" panose="00000500000000000000" pitchFamily="2" charset="-18"/>
              </a:rPr>
              <a:t>:</a:t>
            </a:r>
          </a:p>
          <a:p>
            <a:pPr lvl="2" indent="0" algn="just">
              <a:lnSpc>
                <a:spcPct val="110000"/>
              </a:lnSpc>
              <a:buNone/>
            </a:pPr>
            <a:r>
              <a:rPr lang="pl-PL" sz="4800" dirty="0">
                <a:latin typeface="Muli" panose="00000500000000000000" pitchFamily="2" charset="-18"/>
              </a:rPr>
              <a:t>-  </a:t>
            </a:r>
            <a:r>
              <a:rPr lang="pl-PL" sz="4800" dirty="0" err="1">
                <a:latin typeface="Muli" panose="00000500000000000000" pitchFamily="2" charset="-18"/>
              </a:rPr>
              <a:t>when</a:t>
            </a:r>
            <a:r>
              <a:rPr lang="pl-PL" sz="4800" dirty="0">
                <a:latin typeface="Muli" panose="00000500000000000000" pitchFamily="2" charset="-18"/>
              </a:rPr>
              <a:t> </a:t>
            </a:r>
            <a:r>
              <a:rPr lang="en-US" sz="4800" dirty="0">
                <a:latin typeface="Muli" panose="00000500000000000000" pitchFamily="2" charset="-18"/>
              </a:rPr>
              <a:t>the doctor intentionally uses </a:t>
            </a:r>
            <a:r>
              <a:rPr lang="pl-PL" sz="4800" dirty="0">
                <a:latin typeface="Muli" panose="00000500000000000000" pitchFamily="2" charset="-18"/>
              </a:rPr>
              <a:t>AI</a:t>
            </a:r>
            <a:r>
              <a:rPr lang="en-US" sz="4800" dirty="0">
                <a:latin typeface="Muli" panose="00000500000000000000" pitchFamily="2" charset="-18"/>
              </a:rPr>
              <a:t>, in ways where </a:t>
            </a:r>
            <a:r>
              <a:rPr lang="en-US" sz="4800" b="1" dirty="0">
                <a:latin typeface="Muli" panose="00000500000000000000" pitchFamily="2" charset="-18"/>
              </a:rPr>
              <a:t>the AI algorithm plays a key role in the provided service</a:t>
            </a:r>
            <a:r>
              <a:rPr lang="en-US" sz="4800" dirty="0">
                <a:latin typeface="Muli" panose="00000500000000000000" pitchFamily="2" charset="-18"/>
              </a:rPr>
              <a:t>, </a:t>
            </a:r>
            <a:r>
              <a:rPr lang="en-US" sz="4800" b="1" dirty="0">
                <a:latin typeface="Muli" panose="00000500000000000000" pitchFamily="2" charset="-18"/>
              </a:rPr>
              <a:t>including performing independently</a:t>
            </a:r>
            <a:r>
              <a:rPr lang="pl-PL" sz="4800" b="1" dirty="0">
                <a:latin typeface="Muli" panose="00000500000000000000" pitchFamily="2" charset="-18"/>
              </a:rPr>
              <a:t> </a:t>
            </a:r>
            <a:r>
              <a:rPr lang="en-US" sz="4800" b="1" dirty="0">
                <a:latin typeface="Muli" panose="00000500000000000000" pitchFamily="2" charset="-18"/>
              </a:rPr>
              <a:t>a clinical task</a:t>
            </a:r>
            <a:r>
              <a:rPr lang="en-US" sz="4800" dirty="0">
                <a:latin typeface="Muli" panose="00000500000000000000" pitchFamily="2" charset="-18"/>
              </a:rPr>
              <a:t>, </a:t>
            </a:r>
            <a:r>
              <a:rPr lang="en-US" sz="4800" b="1" dirty="0">
                <a:latin typeface="Muli" panose="00000500000000000000" pitchFamily="2" charset="-18"/>
              </a:rPr>
              <a:t>without further involvement or with minimal involvement of the doctor</a:t>
            </a:r>
            <a:r>
              <a:rPr lang="en-US" sz="4800" dirty="0">
                <a:latin typeface="Muli" panose="00000500000000000000" pitchFamily="2" charset="-18"/>
              </a:rPr>
              <a:t>. </a:t>
            </a:r>
            <a:endParaRPr lang="pl-PL" sz="4800" dirty="0">
              <a:latin typeface="Muli" panose="00000500000000000000" pitchFamily="2" charset="-18"/>
            </a:endParaRPr>
          </a:p>
        </p:txBody>
      </p:sp>
      <p:sp>
        <p:nvSpPr>
          <p:cNvPr id="5" name="Tytuł 4">
            <a:extLst>
              <a:ext uri="{FF2B5EF4-FFF2-40B4-BE49-F238E27FC236}">
                <a16:creationId xmlns:a16="http://schemas.microsoft.com/office/drawing/2014/main" id="{6765A531-6F6B-66CB-B0FE-6CFBFD541F69}"/>
              </a:ext>
            </a:extLst>
          </p:cNvPr>
          <p:cNvSpPr>
            <a:spLocks noGrp="1"/>
          </p:cNvSpPr>
          <p:nvPr>
            <p:ph type="title"/>
          </p:nvPr>
        </p:nvSpPr>
        <p:spPr>
          <a:xfrm>
            <a:off x="1206500" y="952500"/>
            <a:ext cx="20450342" cy="1948962"/>
          </a:xfrm>
        </p:spPr>
        <p:txBody>
          <a:bodyPr>
            <a:normAutofit fontScale="90000"/>
          </a:bodyPr>
          <a:lstStyle/>
          <a:p>
            <a:br>
              <a:rPr lang="pl-PL" sz="5300" b="1" dirty="0">
                <a:latin typeface="Muli" panose="00000500000000000000" pitchFamily="2" charset="-18"/>
              </a:rPr>
            </a:br>
            <a:r>
              <a:rPr lang="pl-PL" sz="5300" b="1" dirty="0">
                <a:latin typeface="Muli" panose="00000500000000000000" pitchFamily="2" charset="-18"/>
              </a:rPr>
              <a:t>I. </a:t>
            </a:r>
            <a:r>
              <a:rPr lang="en-US" sz="5300" b="1" dirty="0">
                <a:latin typeface="Muli" panose="00000500000000000000" pitchFamily="2" charset="-18"/>
              </a:rPr>
              <a:t>Artificial intelligence</a:t>
            </a:r>
            <a:br>
              <a:rPr lang="pl-PL" sz="5300" b="1" dirty="0">
                <a:latin typeface="Muli" panose="00000500000000000000" pitchFamily="2" charset="-18"/>
              </a:rPr>
            </a:br>
            <a:r>
              <a:rPr lang="en-US" sz="4000" b="1" dirty="0">
                <a:solidFill>
                  <a:schemeClr val="bg2">
                    <a:lumMod val="50000"/>
                  </a:schemeClr>
                </a:solidFill>
                <a:latin typeface="Muli" panose="00000500000000000000" pitchFamily="2" charset="-18"/>
              </a:rPr>
              <a:t>1. Does your medical chamber have a developed position on AI?</a:t>
            </a:r>
            <a:br>
              <a:rPr lang="en-US" sz="5300" b="1" dirty="0"/>
            </a:br>
            <a:br>
              <a:rPr lang="en-US" b="1" dirty="0"/>
            </a:br>
            <a:r>
              <a:rPr lang="en-US" b="1" dirty="0"/>
              <a:t> </a:t>
            </a:r>
            <a:endParaRPr lang="pl-PL" sz="4400" b="1" dirty="0">
              <a:solidFill>
                <a:schemeClr val="bg2">
                  <a:lumMod val="50000"/>
                </a:schemeClr>
              </a:solidFill>
              <a:latin typeface="Muli" panose="00000500000000000000" pitchFamily="2" charset="-18"/>
            </a:endParaRPr>
          </a:p>
        </p:txBody>
      </p:sp>
    </p:spTree>
    <p:extLst>
      <p:ext uri="{BB962C8B-B14F-4D97-AF65-F5344CB8AC3E}">
        <p14:creationId xmlns:p14="http://schemas.microsoft.com/office/powerpoint/2010/main" val="169614725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490E5-CB06-3145-0279-90C6104A4B5C}"/>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C7DF060E-F263-5BF8-A717-074A3B70EE9E}"/>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gn="ctr"/>
            <a:r>
              <a:rPr lang="en-US" sz="4800" b="1" dirty="0">
                <a:latin typeface="Muli" panose="00000500000000000000" pitchFamily="2" charset="-18"/>
              </a:rPr>
              <a:t>CODE OF MEDICAL ETHICS </a:t>
            </a:r>
            <a:endParaRPr lang="pl-PL" sz="4800" b="1" dirty="0">
              <a:latin typeface="Muli" panose="00000500000000000000" pitchFamily="2" charset="-18"/>
            </a:endParaRPr>
          </a:p>
          <a:p>
            <a:pPr algn="ctr">
              <a:lnSpc>
                <a:spcPct val="100000"/>
              </a:lnSpc>
            </a:pPr>
            <a:r>
              <a:rPr lang="pl-PL" sz="3200" b="1" i="1" dirty="0">
                <a:latin typeface="Muli" panose="00000500000000000000" pitchFamily="2" charset="-18"/>
              </a:rPr>
              <a:t>C</a:t>
            </a:r>
            <a:r>
              <a:rPr lang="en-US" sz="3200" b="1" i="1" dirty="0" err="1">
                <a:latin typeface="Muli" panose="00000500000000000000" pitchFamily="2" charset="-18"/>
              </a:rPr>
              <a:t>ommentary</a:t>
            </a:r>
            <a:r>
              <a:rPr lang="en-US" sz="3200" b="1" i="1" dirty="0">
                <a:latin typeface="Muli" panose="00000500000000000000" pitchFamily="2" charset="-18"/>
              </a:rPr>
              <a:t> of the Medical Ethics </a:t>
            </a:r>
            <a:r>
              <a:rPr lang="en-US" sz="3200" b="1" i="1" dirty="0" err="1">
                <a:latin typeface="Muli" panose="00000500000000000000" pitchFamily="2" charset="-18"/>
              </a:rPr>
              <a:t>Commi</a:t>
            </a:r>
            <a:r>
              <a:rPr lang="pl-PL" sz="3200" b="1" i="1" dirty="0" err="1">
                <a:latin typeface="Muli" panose="00000500000000000000" pitchFamily="2" charset="-18"/>
              </a:rPr>
              <a:t>ssion</a:t>
            </a:r>
            <a:r>
              <a:rPr lang="en-US" sz="3200" b="1" i="1" dirty="0">
                <a:latin typeface="Muli" panose="00000500000000000000" pitchFamily="2" charset="-18"/>
              </a:rPr>
              <a:t> of the Supreme Medical Council</a:t>
            </a:r>
            <a:endParaRPr lang="pl-PL" sz="3200" b="1" i="1" dirty="0">
              <a:latin typeface="Muli" panose="00000500000000000000" pitchFamily="2" charset="-18"/>
            </a:endParaRPr>
          </a:p>
          <a:p>
            <a:pPr lvl="2" algn="just">
              <a:buFont typeface="Arial" panose="020B0604020202020204" pitchFamily="34" charset="0"/>
              <a:buChar char="•"/>
            </a:pPr>
            <a:endParaRPr lang="pl-PL" sz="900" dirty="0">
              <a:latin typeface="Muli" panose="00000500000000000000" pitchFamily="2" charset="-18"/>
            </a:endParaRPr>
          </a:p>
          <a:p>
            <a:pPr lvl="2" algn="just">
              <a:buFont typeface="Arial" panose="020B0604020202020204" pitchFamily="34" charset="0"/>
              <a:buChar char="•"/>
            </a:pPr>
            <a:r>
              <a:rPr lang="pl-PL" sz="4400" dirty="0">
                <a:latin typeface="Muli" panose="00000500000000000000" pitchFamily="2" charset="-18"/>
              </a:rPr>
              <a:t>o</a:t>
            </a:r>
            <a:r>
              <a:rPr lang="en-US" sz="4400" dirty="0" err="1">
                <a:latin typeface="Muli" panose="00000500000000000000" pitchFamily="2" charset="-18"/>
              </a:rPr>
              <a:t>btaining</a:t>
            </a:r>
            <a:r>
              <a:rPr lang="en-US" sz="4400" dirty="0">
                <a:latin typeface="Muli" panose="00000500000000000000" pitchFamily="2" charset="-18"/>
              </a:rPr>
              <a:t> </a:t>
            </a:r>
            <a:r>
              <a:rPr lang="pl-PL" sz="4400" dirty="0" err="1">
                <a:latin typeface="Muli" panose="00000500000000000000" pitchFamily="2" charset="-18"/>
              </a:rPr>
              <a:t>an</a:t>
            </a:r>
            <a:r>
              <a:rPr lang="pl-PL" sz="4400" dirty="0">
                <a:latin typeface="Muli" panose="00000500000000000000" pitchFamily="2" charset="-18"/>
              </a:rPr>
              <a:t> </a:t>
            </a:r>
            <a:r>
              <a:rPr lang="pl-PL" sz="4400" dirty="0" err="1">
                <a:latin typeface="Muli" panose="00000500000000000000" pitchFamily="2" charset="-18"/>
              </a:rPr>
              <a:t>informed</a:t>
            </a:r>
            <a:r>
              <a:rPr lang="pl-PL" sz="4400" dirty="0">
                <a:latin typeface="Muli" panose="00000500000000000000" pitchFamily="2" charset="-18"/>
              </a:rPr>
              <a:t> </a:t>
            </a:r>
            <a:r>
              <a:rPr lang="en-US" sz="4400" dirty="0">
                <a:latin typeface="Muli" panose="00000500000000000000" pitchFamily="2" charset="-18"/>
              </a:rPr>
              <a:t>consent is </a:t>
            </a:r>
            <a:r>
              <a:rPr lang="pl-PL" sz="4400" dirty="0">
                <a:latin typeface="Muli" panose="00000500000000000000" pitchFamily="2" charset="-18"/>
              </a:rPr>
              <a:t>not </a:t>
            </a:r>
            <a:r>
              <a:rPr lang="pl-PL" sz="4400" dirty="0" err="1">
                <a:latin typeface="Muli" panose="00000500000000000000" pitchFamily="2" charset="-18"/>
              </a:rPr>
              <a:t>necessary</a:t>
            </a:r>
            <a:r>
              <a:rPr lang="pl-PL" sz="4400" dirty="0">
                <a:latin typeface="Muli" panose="00000500000000000000" pitchFamily="2" charset="-18"/>
              </a:rPr>
              <a:t>:</a:t>
            </a:r>
          </a:p>
          <a:p>
            <a:pPr lvl="2" algn="just">
              <a:lnSpc>
                <a:spcPct val="110000"/>
              </a:lnSpc>
              <a:buFontTx/>
              <a:buChar char="-"/>
            </a:pPr>
            <a:r>
              <a:rPr lang="pl-PL" sz="4400" dirty="0" err="1">
                <a:latin typeface="Muli" panose="00000500000000000000" pitchFamily="2" charset="-18"/>
              </a:rPr>
              <a:t>when</a:t>
            </a:r>
            <a:r>
              <a:rPr lang="pl-PL" sz="4400" dirty="0">
                <a:latin typeface="Muli" panose="00000500000000000000" pitchFamily="2" charset="-18"/>
              </a:rPr>
              <a:t> </a:t>
            </a:r>
            <a:r>
              <a:rPr lang="en-US" sz="4400" dirty="0">
                <a:latin typeface="Muli" panose="00000500000000000000" pitchFamily="2" charset="-18"/>
              </a:rPr>
              <a:t>a </a:t>
            </a:r>
            <a:r>
              <a:rPr lang="pl-PL" sz="4400" dirty="0" err="1">
                <a:latin typeface="Muli" panose="00000500000000000000" pitchFamily="2" charset="-18"/>
              </a:rPr>
              <a:t>doctor</a:t>
            </a:r>
            <a:r>
              <a:rPr lang="en-US" sz="4400" dirty="0">
                <a:latin typeface="Muli" panose="00000500000000000000" pitchFamily="2" charset="-18"/>
              </a:rPr>
              <a:t> uses </a:t>
            </a:r>
            <a:r>
              <a:rPr lang="en-US" sz="4400" b="1" dirty="0">
                <a:latin typeface="Muli" panose="00000500000000000000" pitchFamily="2" charset="-18"/>
              </a:rPr>
              <a:t>AI that only assist him in performing his activities</a:t>
            </a:r>
            <a:r>
              <a:rPr lang="en-US" sz="4400" dirty="0">
                <a:latin typeface="Muli" panose="00000500000000000000" pitchFamily="2" charset="-18"/>
              </a:rPr>
              <a:t>, e.g. improving the quality of imaging data, supporting the doctor's diagnostic description, etc. </a:t>
            </a:r>
            <a:endParaRPr lang="pl-PL" sz="4400" dirty="0">
              <a:latin typeface="Muli" panose="00000500000000000000" pitchFamily="2" charset="-18"/>
            </a:endParaRPr>
          </a:p>
          <a:p>
            <a:pPr lvl="2" indent="0" algn="just">
              <a:lnSpc>
                <a:spcPct val="110000"/>
              </a:lnSpc>
              <a:buNone/>
            </a:pPr>
            <a:r>
              <a:rPr lang="pl-PL" sz="4400" dirty="0">
                <a:latin typeface="Muli" panose="00000500000000000000" pitchFamily="2" charset="-18"/>
              </a:rPr>
              <a:t> - </a:t>
            </a:r>
            <a:r>
              <a:rPr lang="en-US" sz="4400" dirty="0">
                <a:latin typeface="Muli" panose="00000500000000000000" pitchFamily="2" charset="-18"/>
              </a:rPr>
              <a:t>it is recommended to inform the patient about the technologies used in this process.</a:t>
            </a:r>
            <a:endParaRPr lang="pl-PL" sz="4400" dirty="0">
              <a:latin typeface="Muli" panose="00000500000000000000" pitchFamily="2" charset="-18"/>
            </a:endParaRPr>
          </a:p>
        </p:txBody>
      </p:sp>
      <p:sp>
        <p:nvSpPr>
          <p:cNvPr id="5" name="Tytuł 4">
            <a:extLst>
              <a:ext uri="{FF2B5EF4-FFF2-40B4-BE49-F238E27FC236}">
                <a16:creationId xmlns:a16="http://schemas.microsoft.com/office/drawing/2014/main" id="{24CD5D06-29F7-3BF3-9B98-4976768FD115}"/>
              </a:ext>
            </a:extLst>
          </p:cNvPr>
          <p:cNvSpPr>
            <a:spLocks noGrp="1"/>
          </p:cNvSpPr>
          <p:nvPr>
            <p:ph type="title"/>
          </p:nvPr>
        </p:nvSpPr>
        <p:spPr>
          <a:xfrm>
            <a:off x="1206500" y="952500"/>
            <a:ext cx="20450342" cy="1948962"/>
          </a:xfrm>
        </p:spPr>
        <p:txBody>
          <a:bodyPr>
            <a:normAutofit fontScale="90000"/>
          </a:bodyPr>
          <a:lstStyle/>
          <a:p>
            <a:br>
              <a:rPr lang="pl-PL" sz="5300" b="1" dirty="0">
                <a:latin typeface="Muli" panose="00000500000000000000" pitchFamily="2" charset="-18"/>
              </a:rPr>
            </a:br>
            <a:r>
              <a:rPr lang="pl-PL" sz="5300" b="1" dirty="0">
                <a:latin typeface="Muli" panose="00000500000000000000" pitchFamily="2" charset="-18"/>
              </a:rPr>
              <a:t>I. </a:t>
            </a:r>
            <a:r>
              <a:rPr lang="en-US" sz="5300" b="1" dirty="0">
                <a:latin typeface="Muli" panose="00000500000000000000" pitchFamily="2" charset="-18"/>
              </a:rPr>
              <a:t>Artificial intelligence</a:t>
            </a:r>
            <a:br>
              <a:rPr lang="en-US" sz="5300" b="1" dirty="0"/>
            </a:br>
            <a:br>
              <a:rPr lang="en-US" b="1" dirty="0"/>
            </a:br>
            <a:r>
              <a:rPr lang="en-US" b="1" dirty="0"/>
              <a:t> </a:t>
            </a:r>
            <a:r>
              <a:rPr lang="pl-PL" sz="4400" b="1" dirty="0">
                <a:solidFill>
                  <a:schemeClr val="bg2">
                    <a:lumMod val="50000"/>
                  </a:schemeClr>
                </a:solidFill>
                <a:latin typeface="Muli" panose="00000500000000000000" pitchFamily="2" charset="-18"/>
              </a:rPr>
              <a:t>1. </a:t>
            </a:r>
            <a:r>
              <a:rPr lang="en-US" sz="4400" b="1" dirty="0">
                <a:solidFill>
                  <a:schemeClr val="bg2">
                    <a:lumMod val="50000"/>
                  </a:schemeClr>
                </a:solidFill>
                <a:latin typeface="Muli" panose="00000500000000000000" pitchFamily="2" charset="-18"/>
              </a:rPr>
              <a:t>Does your medical chamber have a developed position on AI?</a:t>
            </a:r>
            <a:endParaRPr lang="pl-PL" sz="4400" b="1" dirty="0">
              <a:solidFill>
                <a:schemeClr val="bg2">
                  <a:lumMod val="50000"/>
                </a:schemeClr>
              </a:solidFill>
              <a:latin typeface="Muli" panose="00000500000000000000" pitchFamily="2" charset="-18"/>
            </a:endParaRPr>
          </a:p>
        </p:txBody>
      </p:sp>
    </p:spTree>
    <p:extLst>
      <p:ext uri="{BB962C8B-B14F-4D97-AF65-F5344CB8AC3E}">
        <p14:creationId xmlns:p14="http://schemas.microsoft.com/office/powerpoint/2010/main" val="223148955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73C1B-5C3C-68BA-7D55-C9B180A3C393}"/>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C5566D3A-CD7F-9148-FC0C-78A000A9E6D9}"/>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endParaRPr lang="pl-PL" sz="3200" dirty="0"/>
          </a:p>
        </p:txBody>
      </p:sp>
      <p:sp>
        <p:nvSpPr>
          <p:cNvPr id="5" name="Tytuł 4">
            <a:extLst>
              <a:ext uri="{FF2B5EF4-FFF2-40B4-BE49-F238E27FC236}">
                <a16:creationId xmlns:a16="http://schemas.microsoft.com/office/drawing/2014/main" id="{1B1AD4CC-9A3C-61F1-29CE-ACFC500B00F3}"/>
              </a:ext>
            </a:extLst>
          </p:cNvPr>
          <p:cNvSpPr>
            <a:spLocks noGrp="1"/>
          </p:cNvSpPr>
          <p:nvPr>
            <p:ph type="title"/>
          </p:nvPr>
        </p:nvSpPr>
        <p:spPr>
          <a:xfrm>
            <a:off x="1206500" y="952500"/>
            <a:ext cx="20450342" cy="1948962"/>
          </a:xfrm>
        </p:spPr>
        <p:txBody>
          <a:bodyPr>
            <a:normAutofit fontScale="90000"/>
          </a:bodyPr>
          <a:lstStyle/>
          <a:p>
            <a:pPr lvl="0">
              <a:lnSpc>
                <a:spcPct val="100000"/>
              </a:lnSpc>
            </a:pPr>
            <a:r>
              <a:rPr lang="pl-PL" sz="5300" b="1" dirty="0">
                <a:latin typeface="Muli" panose="00000500000000000000" pitchFamily="2" charset="-18"/>
              </a:rPr>
              <a:t>I. </a:t>
            </a:r>
            <a:r>
              <a:rPr lang="en-US" sz="5300" b="1" dirty="0">
                <a:latin typeface="Muli" panose="00000500000000000000" pitchFamily="2" charset="-18"/>
              </a:rPr>
              <a:t>Artificial intelligence</a:t>
            </a:r>
            <a:br>
              <a:rPr lang="pl-PL" sz="5300" b="1" dirty="0">
                <a:latin typeface="Muli" panose="00000500000000000000" pitchFamily="2" charset="-18"/>
              </a:rPr>
            </a:br>
            <a:r>
              <a:rPr lang="pl-PL" sz="4000" b="1" dirty="0">
                <a:solidFill>
                  <a:schemeClr val="bg2">
                    <a:lumMod val="50000"/>
                  </a:schemeClr>
                </a:solidFill>
                <a:latin typeface="Muli" panose="00000500000000000000" pitchFamily="2" charset="-18"/>
              </a:rPr>
              <a:t>2. </a:t>
            </a:r>
            <a:r>
              <a:rPr lang="en-US" sz="4000" b="1" dirty="0">
                <a:solidFill>
                  <a:schemeClr val="bg2">
                    <a:lumMod val="50000"/>
                  </a:schemeClr>
                </a:solidFill>
                <a:latin typeface="Muli" panose="00000500000000000000" pitchFamily="2" charset="-18"/>
              </a:rPr>
              <a:t>Do you inform members about the developments in AI, and if so, how?</a:t>
            </a:r>
            <a:br>
              <a:rPr lang="en-US" sz="3600" b="1" dirty="0"/>
            </a:br>
            <a:br>
              <a:rPr lang="pl-PL" sz="3600" b="1" dirty="0"/>
            </a:br>
            <a:br>
              <a:rPr lang="pl-PL" sz="3600" b="1" dirty="0"/>
            </a:br>
            <a:br>
              <a:rPr lang="pl-PL" sz="4000" spc="0" dirty="0">
                <a:solidFill>
                  <a:srgbClr val="000000"/>
                </a:solidFill>
                <a:latin typeface="Muli" panose="00000500000000000000" pitchFamily="2" charset="-18"/>
              </a:rPr>
            </a:br>
            <a:br>
              <a:rPr lang="pl-PL" sz="4000" spc="0" dirty="0">
                <a:solidFill>
                  <a:srgbClr val="000000"/>
                </a:solidFill>
                <a:latin typeface="Muli" panose="00000500000000000000" pitchFamily="2" charset="-18"/>
              </a:rPr>
            </a:br>
            <a:br>
              <a:rPr lang="pl-PL" sz="4000" spc="0" dirty="0">
                <a:solidFill>
                  <a:srgbClr val="000000"/>
                </a:solidFill>
                <a:latin typeface="Muli" panose="00000500000000000000" pitchFamily="2" charset="-18"/>
              </a:rPr>
            </a:br>
            <a:endParaRPr lang="pl-PL" sz="4400" b="1" dirty="0">
              <a:solidFill>
                <a:schemeClr val="bg2">
                  <a:lumMod val="50000"/>
                </a:schemeClr>
              </a:solidFill>
              <a:latin typeface="Muli" panose="00000500000000000000" pitchFamily="2" charset="-18"/>
            </a:endParaRPr>
          </a:p>
        </p:txBody>
      </p:sp>
      <p:sp>
        <p:nvSpPr>
          <p:cNvPr id="2" name="AutoShape 2" descr="Logo NIL IN">
            <a:extLst>
              <a:ext uri="{FF2B5EF4-FFF2-40B4-BE49-F238E27FC236}">
                <a16:creationId xmlns:a16="http://schemas.microsoft.com/office/drawing/2014/main" id="{7916A922-77EE-1427-7D9E-323277BB81F3}"/>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4" name="Obraz 3">
            <a:extLst>
              <a:ext uri="{FF2B5EF4-FFF2-40B4-BE49-F238E27FC236}">
                <a16:creationId xmlns:a16="http://schemas.microsoft.com/office/drawing/2014/main" id="{BA620876-A21A-B72D-DAF7-D009292B3740}"/>
              </a:ext>
            </a:extLst>
          </p:cNvPr>
          <p:cNvPicPr>
            <a:picLocks noChangeAspect="1"/>
          </p:cNvPicPr>
          <p:nvPr/>
        </p:nvPicPr>
        <p:blipFill>
          <a:blip r:embed="rId2"/>
          <a:stretch>
            <a:fillRect/>
          </a:stretch>
        </p:blipFill>
        <p:spPr>
          <a:xfrm>
            <a:off x="3167084" y="4203169"/>
            <a:ext cx="17030755" cy="4608322"/>
          </a:xfrm>
          <a:prstGeom prst="rect">
            <a:avLst/>
          </a:prstGeom>
        </p:spPr>
      </p:pic>
    </p:spTree>
    <p:extLst>
      <p:ext uri="{BB962C8B-B14F-4D97-AF65-F5344CB8AC3E}">
        <p14:creationId xmlns:p14="http://schemas.microsoft.com/office/powerpoint/2010/main" val="268110685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87DB6-F1F9-B69E-035C-A9C834A1754D}"/>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98979C24-1A73-F78B-4147-B685AF41F900}"/>
              </a:ext>
            </a:extLst>
          </p:cNvPr>
          <p:cNvSpPr>
            <a:spLocks noGrp="1"/>
          </p:cNvSpPr>
          <p:nvPr>
            <p:ph type="body" idx="1"/>
          </p:nvPr>
        </p:nvSpPr>
        <p:spPr>
          <a:xfrm>
            <a:off x="1206500"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r>
              <a:rPr lang="pl-PL" sz="3200" dirty="0"/>
              <a:t>	</a:t>
            </a:r>
          </a:p>
        </p:txBody>
      </p:sp>
      <p:sp>
        <p:nvSpPr>
          <p:cNvPr id="5" name="Tytuł 4">
            <a:extLst>
              <a:ext uri="{FF2B5EF4-FFF2-40B4-BE49-F238E27FC236}">
                <a16:creationId xmlns:a16="http://schemas.microsoft.com/office/drawing/2014/main" id="{51D1BBF8-B050-22BA-4928-1450837317EC}"/>
              </a:ext>
            </a:extLst>
          </p:cNvPr>
          <p:cNvSpPr>
            <a:spLocks noGrp="1"/>
          </p:cNvSpPr>
          <p:nvPr>
            <p:ph type="title"/>
          </p:nvPr>
        </p:nvSpPr>
        <p:spPr>
          <a:xfrm>
            <a:off x="1206500" y="952500"/>
            <a:ext cx="20450342" cy="1948962"/>
          </a:xfrm>
        </p:spPr>
        <p:txBody>
          <a:bodyPr>
            <a:normAutofit fontScale="90000"/>
          </a:bodyPr>
          <a:lstStyle/>
          <a:p>
            <a:pPr lvl="0">
              <a:lnSpc>
                <a:spcPct val="100000"/>
              </a:lnSpc>
            </a:pPr>
            <a:r>
              <a:rPr lang="pl-PL" sz="5300" b="1" dirty="0">
                <a:latin typeface="Muli" panose="00000500000000000000" pitchFamily="2" charset="-18"/>
              </a:rPr>
              <a:t>I. </a:t>
            </a:r>
            <a:r>
              <a:rPr lang="en-US" sz="5300" b="1" dirty="0">
                <a:latin typeface="Muli" panose="00000500000000000000" pitchFamily="2" charset="-18"/>
              </a:rPr>
              <a:t>Artificial intelligence</a:t>
            </a:r>
            <a:br>
              <a:rPr lang="pl-PL" sz="4000" b="1" dirty="0">
                <a:solidFill>
                  <a:schemeClr val="bg2">
                    <a:lumMod val="50000"/>
                  </a:schemeClr>
                </a:solidFill>
                <a:latin typeface="Muli" panose="00000500000000000000" pitchFamily="2" charset="-18"/>
              </a:rPr>
            </a:br>
            <a:r>
              <a:rPr lang="en-US" sz="4000" b="1" dirty="0">
                <a:solidFill>
                  <a:schemeClr val="bg2">
                    <a:lumMod val="50000"/>
                  </a:schemeClr>
                </a:solidFill>
                <a:latin typeface="Muli" panose="00000500000000000000" pitchFamily="2" charset="-18"/>
              </a:rPr>
              <a:t> 2. Do you inform members about the developments in AI, and if so, how ?</a:t>
            </a:r>
            <a:br>
              <a:rPr lang="en-US" sz="4000" b="1" dirty="0">
                <a:solidFill>
                  <a:schemeClr val="bg2">
                    <a:lumMod val="50000"/>
                  </a:schemeClr>
                </a:solidFill>
                <a:latin typeface="Muli" panose="00000500000000000000" pitchFamily="2" charset="-18"/>
              </a:rPr>
            </a:br>
            <a:r>
              <a:rPr lang="en-US" b="1" dirty="0"/>
              <a:t> </a:t>
            </a:r>
            <a:br>
              <a:rPr lang="pl-PL" sz="4400" b="1" dirty="0">
                <a:solidFill>
                  <a:schemeClr val="bg2">
                    <a:lumMod val="50000"/>
                  </a:schemeClr>
                </a:solidFill>
                <a:latin typeface="Muli" panose="00000500000000000000" pitchFamily="2" charset="-18"/>
              </a:rPr>
            </a:br>
            <a:r>
              <a:rPr lang="en-GB" sz="4000" b="1" spc="0" dirty="0">
                <a:solidFill>
                  <a:srgbClr val="000000"/>
                </a:solidFill>
                <a:latin typeface="Muli" panose="00000500000000000000" pitchFamily="2" charset="-18"/>
              </a:rPr>
              <a:t>NIL IN</a:t>
            </a:r>
            <a:r>
              <a:rPr lang="pl-PL" sz="4000" b="1" spc="0" dirty="0">
                <a:solidFill>
                  <a:srgbClr val="000000"/>
                </a:solidFill>
                <a:latin typeface="Muli" panose="00000500000000000000" pitchFamily="2" charset="-18"/>
              </a:rPr>
              <a:t> </a:t>
            </a:r>
            <a:r>
              <a:rPr lang="en-GB" sz="4000" b="1" spc="0" dirty="0">
                <a:solidFill>
                  <a:srgbClr val="000000"/>
                </a:solidFill>
                <a:latin typeface="Muli" panose="00000500000000000000" pitchFamily="2" charset="-18"/>
              </a:rPr>
              <a:t> - </a:t>
            </a:r>
            <a:r>
              <a:rPr lang="pl-PL" sz="4000" b="1" spc="0" dirty="0" err="1">
                <a:solidFill>
                  <a:srgbClr val="000000"/>
                </a:solidFill>
                <a:latin typeface="Muli" panose="00000500000000000000" pitchFamily="2" charset="-18"/>
              </a:rPr>
              <a:t>Community</a:t>
            </a:r>
            <a:r>
              <a:rPr lang="en-GB" sz="4000" b="1" spc="0" dirty="0">
                <a:solidFill>
                  <a:srgbClr val="000000"/>
                </a:solidFill>
                <a:latin typeface="Muli" panose="00000500000000000000" pitchFamily="2" charset="-18"/>
              </a:rPr>
              <a:t> of Physicians Innovators</a:t>
            </a:r>
            <a:br>
              <a:rPr lang="pl-PL" sz="4000" spc="0" dirty="0">
                <a:solidFill>
                  <a:srgbClr val="000000"/>
                </a:solidFill>
                <a:latin typeface="Muli" panose="00000500000000000000" pitchFamily="2" charset="-18"/>
              </a:rPr>
            </a:br>
            <a:br>
              <a:rPr lang="pl-PL" sz="4000" spc="0" dirty="0">
                <a:solidFill>
                  <a:srgbClr val="000000"/>
                </a:solidFill>
                <a:latin typeface="Muli" panose="00000500000000000000" pitchFamily="2" charset="-18"/>
              </a:rPr>
            </a:br>
            <a:br>
              <a:rPr lang="pl-PL" sz="4400" spc="0" dirty="0">
                <a:solidFill>
                  <a:srgbClr val="000000"/>
                </a:solidFill>
                <a:latin typeface="Muli" panose="00000500000000000000" pitchFamily="2" charset="-18"/>
              </a:rPr>
            </a:br>
            <a:r>
              <a:rPr lang="en-GB" sz="4400" spc="0" dirty="0">
                <a:solidFill>
                  <a:srgbClr val="000000"/>
                </a:solidFill>
                <a:latin typeface="Muli" panose="00000500000000000000" pitchFamily="2" charset="-18"/>
              </a:rPr>
              <a:t>The network is an initiative of the Polish Chamber of Physicians and Dentist and was created as part of the Central Research, Innovation and Education Centre - COBIK of the PCPD. </a:t>
            </a:r>
            <a:br>
              <a:rPr lang="pl-PL" sz="4400" spc="0" dirty="0">
                <a:solidFill>
                  <a:srgbClr val="000000"/>
                </a:solidFill>
                <a:latin typeface="Muli" panose="00000500000000000000" pitchFamily="2" charset="-18"/>
              </a:rPr>
            </a:br>
            <a:r>
              <a:rPr lang="en-GB" sz="4400" spc="0" dirty="0">
                <a:solidFill>
                  <a:srgbClr val="000000"/>
                </a:solidFill>
                <a:latin typeface="Muli" panose="00000500000000000000" pitchFamily="2" charset="-18"/>
              </a:rPr>
              <a:t>Its goal is to create a common space for doctors interested in and engaged in medical innovations. </a:t>
            </a:r>
            <a:br>
              <a:rPr lang="pl-PL" sz="4400" spc="0" dirty="0">
                <a:solidFill>
                  <a:srgbClr val="000000"/>
                </a:solidFill>
                <a:latin typeface="Muli" panose="00000500000000000000" pitchFamily="2" charset="-18"/>
              </a:rPr>
            </a:br>
            <a:br>
              <a:rPr lang="pl-PL" sz="4400" spc="0" dirty="0">
                <a:solidFill>
                  <a:srgbClr val="000000"/>
                </a:solidFill>
                <a:latin typeface="Muli" panose="00000500000000000000" pitchFamily="2" charset="-18"/>
              </a:rPr>
            </a:br>
            <a:r>
              <a:rPr lang="en-GB" sz="4400" spc="0" dirty="0">
                <a:solidFill>
                  <a:srgbClr val="000000"/>
                </a:solidFill>
                <a:latin typeface="Muli" panose="00000500000000000000" pitchFamily="2" charset="-18"/>
              </a:rPr>
              <a:t>Th</a:t>
            </a:r>
            <a:r>
              <a:rPr lang="pl-PL" sz="4400" spc="0" dirty="0">
                <a:solidFill>
                  <a:srgbClr val="000000"/>
                </a:solidFill>
                <a:latin typeface="Muli" panose="00000500000000000000" pitchFamily="2" charset="-18"/>
              </a:rPr>
              <a:t>e</a:t>
            </a:r>
            <a:r>
              <a:rPr lang="en-GB" sz="4400" spc="0" dirty="0">
                <a:solidFill>
                  <a:srgbClr val="000000"/>
                </a:solidFill>
                <a:latin typeface="Muli" panose="00000500000000000000" pitchFamily="2" charset="-18"/>
              </a:rPr>
              <a:t> project aims to facilitate collaboration and partnerships, organize tools, and help provide essential knowledge and support to doctors interested in innovation in the field of medicine</a:t>
            </a:r>
            <a:r>
              <a:rPr lang="pl-PL" sz="4400" spc="0" dirty="0">
                <a:solidFill>
                  <a:srgbClr val="000000"/>
                </a:solidFill>
                <a:latin typeface="Muli" panose="00000500000000000000" pitchFamily="2" charset="-18"/>
              </a:rPr>
              <a:t>.</a:t>
            </a:r>
            <a:endParaRPr lang="pl-PL" sz="3600" b="1" dirty="0">
              <a:solidFill>
                <a:srgbClr val="000000"/>
              </a:solidFill>
              <a:latin typeface="Muli" panose="00000500000000000000" pitchFamily="2" charset="-18"/>
            </a:endParaRPr>
          </a:p>
        </p:txBody>
      </p:sp>
      <p:sp>
        <p:nvSpPr>
          <p:cNvPr id="2" name="AutoShape 2" descr="Logo NIL IN">
            <a:extLst>
              <a:ext uri="{FF2B5EF4-FFF2-40B4-BE49-F238E27FC236}">
                <a16:creationId xmlns:a16="http://schemas.microsoft.com/office/drawing/2014/main" id="{21F4F46E-FA79-E0F7-4C9D-A35AD828CEF7}"/>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4" name="Obraz 3">
            <a:extLst>
              <a:ext uri="{FF2B5EF4-FFF2-40B4-BE49-F238E27FC236}">
                <a16:creationId xmlns:a16="http://schemas.microsoft.com/office/drawing/2014/main" id="{F27402BA-7E3D-4F32-08EB-715F355ADF7C}"/>
              </a:ext>
            </a:extLst>
          </p:cNvPr>
          <p:cNvPicPr>
            <a:picLocks noChangeAspect="1"/>
          </p:cNvPicPr>
          <p:nvPr/>
        </p:nvPicPr>
        <p:blipFill>
          <a:blip r:embed="rId2"/>
          <a:stretch>
            <a:fillRect/>
          </a:stretch>
        </p:blipFill>
        <p:spPr>
          <a:xfrm>
            <a:off x="15742759" y="3042138"/>
            <a:ext cx="5667375" cy="1533525"/>
          </a:xfrm>
          <a:prstGeom prst="rect">
            <a:avLst/>
          </a:prstGeom>
        </p:spPr>
      </p:pic>
    </p:spTree>
    <p:extLst>
      <p:ext uri="{BB962C8B-B14F-4D97-AF65-F5344CB8AC3E}">
        <p14:creationId xmlns:p14="http://schemas.microsoft.com/office/powerpoint/2010/main" val="3622494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68C24-C4B1-295D-6F6F-7EBA1B026B5F}"/>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79CDB034-AFAB-EFE0-F7A7-47E6A69114FE}"/>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endParaRPr lang="pl-PL" sz="3200" dirty="0"/>
          </a:p>
        </p:txBody>
      </p:sp>
      <p:sp>
        <p:nvSpPr>
          <p:cNvPr id="5" name="Tytuł 4">
            <a:extLst>
              <a:ext uri="{FF2B5EF4-FFF2-40B4-BE49-F238E27FC236}">
                <a16:creationId xmlns:a16="http://schemas.microsoft.com/office/drawing/2014/main" id="{03C27E74-8EAC-BD19-ECD3-2A63B3477A47}"/>
              </a:ext>
            </a:extLst>
          </p:cNvPr>
          <p:cNvSpPr>
            <a:spLocks noGrp="1"/>
          </p:cNvSpPr>
          <p:nvPr>
            <p:ph type="title"/>
          </p:nvPr>
        </p:nvSpPr>
        <p:spPr>
          <a:xfrm>
            <a:off x="1206500" y="952500"/>
            <a:ext cx="20450342" cy="1948962"/>
          </a:xfrm>
        </p:spPr>
        <p:txBody>
          <a:bodyPr>
            <a:normAutofit fontScale="90000"/>
          </a:bodyPr>
          <a:lstStyle/>
          <a:p>
            <a:pPr lvl="0">
              <a:lnSpc>
                <a:spcPct val="100000"/>
              </a:lnSpc>
            </a:pPr>
            <a:r>
              <a:rPr lang="pl-PL" sz="5300" b="1" dirty="0">
                <a:latin typeface="Muli" panose="00000500000000000000" pitchFamily="2" charset="-18"/>
              </a:rPr>
              <a:t>I. </a:t>
            </a:r>
            <a:r>
              <a:rPr lang="en-US" sz="5300" b="1" dirty="0">
                <a:latin typeface="Muli" panose="00000500000000000000" pitchFamily="2" charset="-18"/>
              </a:rPr>
              <a:t>Artificial intelligence</a:t>
            </a:r>
            <a:br>
              <a:rPr lang="pl-PL" sz="5300" b="1" dirty="0">
                <a:latin typeface="Muli" panose="00000500000000000000" pitchFamily="2" charset="-18"/>
              </a:rPr>
            </a:br>
            <a:r>
              <a:rPr lang="en-US" sz="4000" b="1" dirty="0">
                <a:solidFill>
                  <a:schemeClr val="bg2">
                    <a:lumMod val="50000"/>
                  </a:schemeClr>
                </a:solidFill>
                <a:latin typeface="Muli" panose="00000500000000000000" pitchFamily="2" charset="-18"/>
              </a:rPr>
              <a:t> 2. Do you inform members about the developments in AI, and if so, how</a:t>
            </a:r>
            <a:r>
              <a:rPr lang="pl-PL" sz="4000" b="1" dirty="0">
                <a:solidFill>
                  <a:schemeClr val="bg2">
                    <a:lumMod val="50000"/>
                  </a:schemeClr>
                </a:solidFill>
                <a:latin typeface="Muli" panose="00000500000000000000" pitchFamily="2" charset="-18"/>
              </a:rPr>
              <a:t> ?</a:t>
            </a:r>
            <a:br>
              <a:rPr lang="en-US" sz="5300" b="1" dirty="0"/>
            </a:br>
            <a:br>
              <a:rPr lang="pl-PL" sz="4400" b="1" dirty="0">
                <a:solidFill>
                  <a:schemeClr val="bg2">
                    <a:lumMod val="50000"/>
                  </a:schemeClr>
                </a:solidFill>
                <a:latin typeface="Muli" panose="00000500000000000000" pitchFamily="2" charset="-18"/>
              </a:rPr>
            </a:br>
            <a:br>
              <a:rPr lang="pl-PL" sz="4400" b="1" dirty="0">
                <a:solidFill>
                  <a:schemeClr val="bg2">
                    <a:lumMod val="50000"/>
                  </a:schemeClr>
                </a:solidFill>
                <a:latin typeface="Muli" panose="00000500000000000000" pitchFamily="2" charset="-18"/>
              </a:rPr>
            </a:br>
            <a:r>
              <a:rPr lang="en-US" sz="4000" b="1" spc="0" dirty="0">
                <a:solidFill>
                  <a:srgbClr val="000000"/>
                </a:solidFill>
                <a:latin typeface="Muli" panose="00000500000000000000" pitchFamily="2" charset="-18"/>
              </a:rPr>
              <a:t>Working Group on Artificial Intelligence</a:t>
            </a:r>
            <a:br>
              <a:rPr lang="pl-PL" sz="4000" spc="0" dirty="0">
                <a:solidFill>
                  <a:srgbClr val="000000"/>
                </a:solidFill>
                <a:latin typeface="Muli" panose="00000500000000000000" pitchFamily="2" charset="-18"/>
              </a:rPr>
            </a:br>
            <a:r>
              <a:rPr lang="pl-PL" sz="4000" spc="0" dirty="0">
                <a:solidFill>
                  <a:srgbClr val="000000"/>
                </a:solidFill>
                <a:latin typeface="Muli" panose="00000500000000000000" pitchFamily="2" charset="-18"/>
              </a:rPr>
              <a:t>– </a:t>
            </a:r>
            <a:r>
              <a:rPr lang="pl-PL" sz="4000" spc="0" dirty="0" err="1">
                <a:solidFill>
                  <a:srgbClr val="000000"/>
                </a:solidFill>
                <a:latin typeface="Muli" panose="00000500000000000000" pitchFamily="2" charset="-18"/>
              </a:rPr>
              <a:t>established</a:t>
            </a:r>
            <a:r>
              <a:rPr lang="pl-PL" sz="4000" spc="0" dirty="0">
                <a:solidFill>
                  <a:srgbClr val="000000"/>
                </a:solidFill>
                <a:latin typeface="Muli" panose="00000500000000000000" pitchFamily="2" charset="-18"/>
              </a:rPr>
              <a:t> in 2023</a:t>
            </a:r>
            <a:br>
              <a:rPr lang="pl-PL" sz="4000" spc="0" dirty="0">
                <a:solidFill>
                  <a:srgbClr val="000000"/>
                </a:solidFill>
                <a:latin typeface="Muli" panose="00000500000000000000" pitchFamily="2" charset="-18"/>
              </a:rPr>
            </a:br>
            <a:br>
              <a:rPr lang="pl-PL" sz="4000" spc="0" dirty="0">
                <a:solidFill>
                  <a:srgbClr val="000000"/>
                </a:solidFill>
                <a:latin typeface="Muli" panose="00000500000000000000" pitchFamily="2" charset="-18"/>
              </a:rPr>
            </a:br>
            <a:r>
              <a:rPr lang="en-US" sz="4000" b="1" spc="0" dirty="0">
                <a:solidFill>
                  <a:srgbClr val="000000"/>
                </a:solidFill>
                <a:latin typeface="Muli" panose="00000500000000000000" pitchFamily="2" charset="-18"/>
              </a:rPr>
              <a:t>Mission: </a:t>
            </a:r>
            <a:br>
              <a:rPr lang="en-US" sz="4000" spc="0" dirty="0">
                <a:solidFill>
                  <a:srgbClr val="000000"/>
                </a:solidFill>
                <a:latin typeface="Muli" panose="00000500000000000000" pitchFamily="2" charset="-18"/>
              </a:rPr>
            </a:br>
            <a:br>
              <a:rPr lang="pl-PL" sz="4000" spc="0" dirty="0">
                <a:solidFill>
                  <a:srgbClr val="000000"/>
                </a:solidFill>
                <a:latin typeface="Muli" panose="00000500000000000000" pitchFamily="2" charset="-18"/>
              </a:rPr>
            </a:br>
            <a:r>
              <a:rPr lang="pl-PL" sz="4000" spc="0" dirty="0">
                <a:solidFill>
                  <a:srgbClr val="000000"/>
                </a:solidFill>
                <a:latin typeface="Muli" panose="00000500000000000000" pitchFamily="2" charset="-18"/>
              </a:rPr>
              <a:t>C</a:t>
            </a:r>
            <a:r>
              <a:rPr lang="en-US" sz="4000" spc="0" dirty="0" err="1">
                <a:solidFill>
                  <a:srgbClr val="000000"/>
                </a:solidFill>
                <a:latin typeface="Muli" panose="00000500000000000000" pitchFamily="2" charset="-18"/>
              </a:rPr>
              <a:t>reation</a:t>
            </a:r>
            <a:r>
              <a:rPr lang="en-US" sz="4000" spc="0" dirty="0">
                <a:solidFill>
                  <a:srgbClr val="000000"/>
                </a:solidFill>
                <a:latin typeface="Muli" panose="00000500000000000000" pitchFamily="2" charset="-18"/>
              </a:rPr>
              <a:t> of a forum for the exchange of </a:t>
            </a:r>
            <a:r>
              <a:rPr lang="pl-PL" sz="4000" spc="0" dirty="0" err="1">
                <a:solidFill>
                  <a:srgbClr val="000000"/>
                </a:solidFill>
                <a:latin typeface="Muli" panose="00000500000000000000" pitchFamily="2" charset="-18"/>
              </a:rPr>
              <a:t>knowledge</a:t>
            </a:r>
            <a:r>
              <a:rPr lang="pl-PL" sz="4000" spc="0" dirty="0">
                <a:solidFill>
                  <a:srgbClr val="000000"/>
                </a:solidFill>
                <a:latin typeface="Muli" panose="00000500000000000000" pitchFamily="2" charset="-18"/>
              </a:rPr>
              <a:t> and </a:t>
            </a:r>
            <a:r>
              <a:rPr lang="en-US" sz="4000" spc="0" dirty="0">
                <a:solidFill>
                  <a:srgbClr val="000000"/>
                </a:solidFill>
                <a:latin typeface="Muli" panose="00000500000000000000" pitchFamily="2" charset="-18"/>
              </a:rPr>
              <a:t>experiences regarding the applications of AI in medicine</a:t>
            </a:r>
            <a:r>
              <a:rPr lang="pl-PL" sz="4000" spc="0" dirty="0">
                <a:solidFill>
                  <a:srgbClr val="000000"/>
                </a:solidFill>
                <a:latin typeface="Muli" panose="00000500000000000000" pitchFamily="2" charset="-18"/>
              </a:rPr>
              <a:t> – </a:t>
            </a:r>
            <a:r>
              <a:rPr lang="pl-PL" sz="4000" spc="0" dirty="0" err="1">
                <a:solidFill>
                  <a:srgbClr val="000000"/>
                </a:solidFill>
                <a:latin typeface="Muli" panose="00000500000000000000" pitchFamily="2" charset="-18"/>
              </a:rPr>
              <a:t>through</a:t>
            </a:r>
            <a:r>
              <a:rPr lang="pl-PL" sz="4000" spc="0" dirty="0">
                <a:solidFill>
                  <a:srgbClr val="000000"/>
                </a:solidFill>
                <a:latin typeface="Muli" panose="00000500000000000000" pitchFamily="2" charset="-18"/>
              </a:rPr>
              <a:t> </a:t>
            </a:r>
            <a:r>
              <a:rPr lang="en-US" sz="4000" spc="0" dirty="0">
                <a:solidFill>
                  <a:srgbClr val="000000"/>
                </a:solidFill>
                <a:latin typeface="Muli" panose="00000500000000000000" pitchFamily="2" charset="-18"/>
              </a:rPr>
              <a:t>regular meetings with experts from Poland and abroad, as part of joint publications and research projects.</a:t>
            </a:r>
            <a:br>
              <a:rPr lang="pl-PL" sz="4000" spc="0" dirty="0">
                <a:solidFill>
                  <a:srgbClr val="000000"/>
                </a:solidFill>
                <a:latin typeface="Muli" panose="00000500000000000000" pitchFamily="2" charset="-18"/>
              </a:rPr>
            </a:br>
            <a:br>
              <a:rPr lang="pl-PL" sz="4000" spc="0" dirty="0">
                <a:solidFill>
                  <a:srgbClr val="000000"/>
                </a:solidFill>
                <a:latin typeface="Muli" panose="00000500000000000000" pitchFamily="2" charset="-18"/>
              </a:rPr>
            </a:br>
            <a:r>
              <a:rPr lang="pl-PL" sz="4000" spc="0" dirty="0">
                <a:solidFill>
                  <a:srgbClr val="000000"/>
                </a:solidFill>
                <a:latin typeface="Muli" panose="00000500000000000000" pitchFamily="2" charset="-18"/>
              </a:rPr>
              <a:t>To </a:t>
            </a:r>
            <a:r>
              <a:rPr lang="en-US" sz="4000" spc="0" dirty="0">
                <a:solidFill>
                  <a:srgbClr val="000000"/>
                </a:solidFill>
                <a:latin typeface="Muli" panose="00000500000000000000" pitchFamily="2" charset="-18"/>
              </a:rPr>
              <a:t>seek implementation of algorithms that support decision-making processes, which are valuable for patients, medical staff, and the Polish healthcare system.</a:t>
            </a:r>
            <a:br>
              <a:rPr lang="en-US" sz="4000" spc="0" dirty="0">
                <a:solidFill>
                  <a:srgbClr val="000000"/>
                </a:solidFill>
                <a:latin typeface="Muli" panose="00000500000000000000" pitchFamily="2" charset="-18"/>
              </a:rPr>
            </a:br>
            <a:br>
              <a:rPr lang="en-US" sz="4000" spc="0" dirty="0">
                <a:solidFill>
                  <a:srgbClr val="000000"/>
                </a:solidFill>
                <a:latin typeface="Muli" panose="00000500000000000000" pitchFamily="2" charset="-18"/>
              </a:rPr>
            </a:br>
            <a:endParaRPr lang="pl-PL" sz="4000" b="1" dirty="0">
              <a:solidFill>
                <a:schemeClr val="bg2">
                  <a:lumMod val="50000"/>
                </a:schemeClr>
              </a:solidFill>
              <a:latin typeface="Muli" panose="00000500000000000000" pitchFamily="2" charset="-18"/>
            </a:endParaRPr>
          </a:p>
        </p:txBody>
      </p:sp>
      <p:sp>
        <p:nvSpPr>
          <p:cNvPr id="2" name="AutoShape 2" descr="Logo NIL IN">
            <a:extLst>
              <a:ext uri="{FF2B5EF4-FFF2-40B4-BE49-F238E27FC236}">
                <a16:creationId xmlns:a16="http://schemas.microsoft.com/office/drawing/2014/main" id="{36C921D2-AAA4-4F6F-10F0-20452A490250}"/>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4" name="Obraz 3">
            <a:extLst>
              <a:ext uri="{FF2B5EF4-FFF2-40B4-BE49-F238E27FC236}">
                <a16:creationId xmlns:a16="http://schemas.microsoft.com/office/drawing/2014/main" id="{2E874B4A-7CB1-8425-393E-29B094D75AF7}"/>
              </a:ext>
            </a:extLst>
          </p:cNvPr>
          <p:cNvPicPr>
            <a:picLocks noChangeAspect="1"/>
          </p:cNvPicPr>
          <p:nvPr/>
        </p:nvPicPr>
        <p:blipFill>
          <a:blip r:embed="rId2"/>
          <a:stretch>
            <a:fillRect/>
          </a:stretch>
        </p:blipFill>
        <p:spPr>
          <a:xfrm>
            <a:off x="16445110" y="3167644"/>
            <a:ext cx="5342228" cy="1445544"/>
          </a:xfrm>
          <a:prstGeom prst="rect">
            <a:avLst/>
          </a:prstGeom>
        </p:spPr>
      </p:pic>
    </p:spTree>
    <p:extLst>
      <p:ext uri="{BB962C8B-B14F-4D97-AF65-F5344CB8AC3E}">
        <p14:creationId xmlns:p14="http://schemas.microsoft.com/office/powerpoint/2010/main" val="4734804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B354E-A00A-A75D-22D7-37FAA57CC8EF}"/>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D7570DA2-A8B7-BA7A-F903-7E8A13BE521D}"/>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endParaRPr lang="pl-PL" sz="3200" dirty="0"/>
          </a:p>
        </p:txBody>
      </p:sp>
      <p:sp>
        <p:nvSpPr>
          <p:cNvPr id="5" name="Tytuł 4">
            <a:extLst>
              <a:ext uri="{FF2B5EF4-FFF2-40B4-BE49-F238E27FC236}">
                <a16:creationId xmlns:a16="http://schemas.microsoft.com/office/drawing/2014/main" id="{ADD9241B-7BAC-9B24-161A-E7D2258D2A52}"/>
              </a:ext>
            </a:extLst>
          </p:cNvPr>
          <p:cNvSpPr>
            <a:spLocks noGrp="1"/>
          </p:cNvSpPr>
          <p:nvPr>
            <p:ph type="title"/>
          </p:nvPr>
        </p:nvSpPr>
        <p:spPr>
          <a:xfrm>
            <a:off x="1206500" y="952500"/>
            <a:ext cx="20450342" cy="1948962"/>
          </a:xfrm>
        </p:spPr>
        <p:txBody>
          <a:bodyPr>
            <a:normAutofit fontScale="90000"/>
          </a:bodyPr>
          <a:lstStyle/>
          <a:p>
            <a:pPr lvl="0">
              <a:lnSpc>
                <a:spcPct val="100000"/>
              </a:lnSpc>
            </a:pPr>
            <a:r>
              <a:rPr lang="pl-PL" sz="5300" b="1" dirty="0">
                <a:latin typeface="Muli" panose="00000500000000000000" pitchFamily="2" charset="-18"/>
              </a:rPr>
              <a:t>I. </a:t>
            </a:r>
            <a:r>
              <a:rPr lang="en-US" sz="5300" b="1" dirty="0">
                <a:latin typeface="Muli" panose="00000500000000000000" pitchFamily="2" charset="-18"/>
              </a:rPr>
              <a:t>Artificial intelligence</a:t>
            </a:r>
            <a:br>
              <a:rPr lang="pl-PL" sz="5300" b="1" dirty="0">
                <a:latin typeface="Muli" panose="00000500000000000000" pitchFamily="2" charset="-18"/>
              </a:rPr>
            </a:br>
            <a:r>
              <a:rPr lang="pl-PL" sz="4000" b="1" dirty="0">
                <a:solidFill>
                  <a:schemeClr val="bg2">
                    <a:lumMod val="50000"/>
                  </a:schemeClr>
                </a:solidFill>
                <a:latin typeface="Muli" panose="00000500000000000000" pitchFamily="2" charset="-18"/>
              </a:rPr>
              <a:t>2. </a:t>
            </a:r>
            <a:r>
              <a:rPr lang="en-US" sz="4000" b="1" dirty="0">
                <a:solidFill>
                  <a:schemeClr val="bg2">
                    <a:lumMod val="50000"/>
                  </a:schemeClr>
                </a:solidFill>
                <a:latin typeface="Muli" panose="00000500000000000000" pitchFamily="2" charset="-18"/>
              </a:rPr>
              <a:t>Do you inform members about the developments in AI, and if so, how?</a:t>
            </a:r>
            <a:br>
              <a:rPr lang="en-US" sz="3600" b="1" dirty="0"/>
            </a:br>
            <a:br>
              <a:rPr lang="pl-PL" sz="3600" b="1" dirty="0"/>
            </a:br>
            <a:br>
              <a:rPr lang="pl-PL" sz="3600" b="1" dirty="0"/>
            </a:br>
            <a:br>
              <a:rPr lang="pl-PL" sz="3600" b="1" dirty="0"/>
            </a:br>
            <a:r>
              <a:rPr lang="en-US" sz="4000" b="1" spc="0" dirty="0">
                <a:solidFill>
                  <a:srgbClr val="000000"/>
                </a:solidFill>
                <a:latin typeface="Muli" panose="00000500000000000000" pitchFamily="2" charset="-18"/>
              </a:rPr>
              <a:t>Working Group on Artificial Intelligence</a:t>
            </a:r>
            <a:br>
              <a:rPr lang="en-US" sz="4000" spc="0" dirty="0">
                <a:solidFill>
                  <a:srgbClr val="000000"/>
                </a:solidFill>
                <a:latin typeface="Muli" panose="00000500000000000000" pitchFamily="2" charset="-18"/>
              </a:rPr>
            </a:br>
            <a:br>
              <a:rPr lang="pl-PL" sz="4000" spc="0" dirty="0">
                <a:solidFill>
                  <a:srgbClr val="000000"/>
                </a:solidFill>
                <a:latin typeface="Muli" panose="00000500000000000000" pitchFamily="2" charset="-18"/>
              </a:rPr>
            </a:br>
            <a:r>
              <a:rPr lang="pl-PL" sz="4000" b="1" spc="0" dirty="0" err="1">
                <a:solidFill>
                  <a:srgbClr val="000000"/>
                </a:solidFill>
                <a:latin typeface="Muli" panose="00000500000000000000" pitchFamily="2" charset="-18"/>
              </a:rPr>
              <a:t>Goal</a:t>
            </a:r>
            <a:r>
              <a:rPr lang="pl-PL" sz="4000" b="1" spc="0" dirty="0">
                <a:solidFill>
                  <a:srgbClr val="000000"/>
                </a:solidFill>
                <a:latin typeface="Muli" panose="00000500000000000000" pitchFamily="2" charset="-18"/>
              </a:rPr>
              <a:t>:</a:t>
            </a:r>
            <a:r>
              <a:rPr lang="en-US" sz="4000" b="1" spc="0" dirty="0">
                <a:solidFill>
                  <a:srgbClr val="000000"/>
                </a:solidFill>
                <a:latin typeface="Muli" panose="00000500000000000000" pitchFamily="2" charset="-18"/>
              </a:rPr>
              <a:t> </a:t>
            </a:r>
            <a:br>
              <a:rPr lang="en-US" sz="4000" spc="0" dirty="0">
                <a:solidFill>
                  <a:srgbClr val="000000"/>
                </a:solidFill>
                <a:latin typeface="Muli" panose="00000500000000000000" pitchFamily="2" charset="-18"/>
              </a:rPr>
            </a:br>
            <a:br>
              <a:rPr lang="pl-PL" sz="4000" spc="0" dirty="0">
                <a:solidFill>
                  <a:srgbClr val="000000"/>
                </a:solidFill>
                <a:latin typeface="Muli" panose="00000500000000000000" pitchFamily="2" charset="-18"/>
              </a:rPr>
            </a:br>
            <a:r>
              <a:rPr lang="en-US" sz="4000" spc="0" dirty="0">
                <a:solidFill>
                  <a:srgbClr val="000000"/>
                </a:solidFill>
                <a:latin typeface="Muli" panose="00000500000000000000" pitchFamily="2" charset="-18"/>
              </a:rPr>
              <a:t>to transform local experiences not only for the health of our patients but also </a:t>
            </a:r>
            <a:r>
              <a:rPr lang="pl-PL" sz="4000" spc="0" dirty="0">
                <a:solidFill>
                  <a:srgbClr val="000000"/>
                </a:solidFill>
                <a:latin typeface="Muli" panose="00000500000000000000" pitchFamily="2" charset="-18"/>
              </a:rPr>
              <a:t>to </a:t>
            </a:r>
            <a:r>
              <a:rPr lang="pl-PL" sz="4000" spc="0" dirty="0" err="1">
                <a:solidFill>
                  <a:srgbClr val="000000"/>
                </a:solidFill>
                <a:latin typeface="Muli" panose="00000500000000000000" pitchFamily="2" charset="-18"/>
              </a:rPr>
              <a:t>elaborate</a:t>
            </a:r>
            <a:r>
              <a:rPr lang="pl-PL" sz="4000" spc="0" dirty="0">
                <a:solidFill>
                  <a:srgbClr val="000000"/>
                </a:solidFill>
                <a:latin typeface="Muli" panose="00000500000000000000" pitchFamily="2" charset="-18"/>
              </a:rPr>
              <a:t> </a:t>
            </a:r>
            <a:r>
              <a:rPr lang="en-US" sz="4000" spc="0" dirty="0">
                <a:solidFill>
                  <a:srgbClr val="000000"/>
                </a:solidFill>
                <a:latin typeface="Muli" panose="00000500000000000000" pitchFamily="2" charset="-18"/>
              </a:rPr>
              <a:t>guidelines for </a:t>
            </a:r>
            <a:r>
              <a:rPr lang="pl-PL" sz="4000" spc="0" dirty="0">
                <a:solidFill>
                  <a:srgbClr val="000000"/>
                </a:solidFill>
                <a:latin typeface="Muli" panose="00000500000000000000" pitchFamily="2" charset="-18"/>
              </a:rPr>
              <a:t>the </a:t>
            </a:r>
            <a:r>
              <a:rPr lang="pl-PL" sz="4000" spc="0" dirty="0" err="1">
                <a:solidFill>
                  <a:srgbClr val="000000"/>
                </a:solidFill>
                <a:latin typeface="Muli" panose="00000500000000000000" pitchFamily="2" charset="-18"/>
              </a:rPr>
              <a:t>Polish</a:t>
            </a:r>
            <a:r>
              <a:rPr lang="pl-PL" sz="4000" spc="0" dirty="0">
                <a:solidFill>
                  <a:srgbClr val="000000"/>
                </a:solidFill>
                <a:latin typeface="Muli" panose="00000500000000000000" pitchFamily="2" charset="-18"/>
              </a:rPr>
              <a:t> NHS for </a:t>
            </a:r>
            <a:r>
              <a:rPr lang="en-US" sz="4000" spc="0" dirty="0">
                <a:solidFill>
                  <a:srgbClr val="000000"/>
                </a:solidFill>
                <a:latin typeface="Muli" panose="00000500000000000000" pitchFamily="2" charset="-18"/>
              </a:rPr>
              <a:t>the justification </a:t>
            </a:r>
            <a:r>
              <a:rPr lang="pl-PL" sz="4000" spc="0" dirty="0">
                <a:solidFill>
                  <a:srgbClr val="000000"/>
                </a:solidFill>
                <a:latin typeface="Muli" panose="00000500000000000000" pitchFamily="2" charset="-18"/>
              </a:rPr>
              <a:t>of</a:t>
            </a:r>
            <a:r>
              <a:rPr lang="en-US" sz="4000" spc="0" dirty="0">
                <a:solidFill>
                  <a:srgbClr val="000000"/>
                </a:solidFill>
                <a:latin typeface="Muli" panose="00000500000000000000" pitchFamily="2" charset="-18"/>
              </a:rPr>
              <a:t> funding AI in clinical practice. </a:t>
            </a:r>
            <a:br>
              <a:rPr lang="pl-PL" sz="4000" spc="0" dirty="0">
                <a:solidFill>
                  <a:srgbClr val="000000"/>
                </a:solidFill>
                <a:latin typeface="Muli" panose="00000500000000000000" pitchFamily="2" charset="-18"/>
              </a:rPr>
            </a:br>
            <a:br>
              <a:rPr lang="pl-PL" sz="4000" spc="0" dirty="0">
                <a:solidFill>
                  <a:srgbClr val="000000"/>
                </a:solidFill>
                <a:latin typeface="Muli" panose="00000500000000000000" pitchFamily="2" charset="-18"/>
              </a:rPr>
            </a:br>
            <a:r>
              <a:rPr lang="en-US" sz="4000" spc="0" dirty="0">
                <a:solidFill>
                  <a:srgbClr val="000000"/>
                </a:solidFill>
                <a:latin typeface="Muli" panose="00000500000000000000" pitchFamily="2" charset="-18"/>
              </a:rPr>
              <a:t>to develop recommendations for international standards for evaluating</a:t>
            </a:r>
            <a:r>
              <a:rPr lang="pl-PL" sz="4000" spc="0" dirty="0">
                <a:solidFill>
                  <a:srgbClr val="000000"/>
                </a:solidFill>
                <a:latin typeface="Muli" panose="00000500000000000000" pitchFamily="2" charset="-18"/>
              </a:rPr>
              <a:t> AI </a:t>
            </a:r>
            <a:r>
              <a:rPr lang="en-US" sz="4000" spc="0" dirty="0">
                <a:solidFill>
                  <a:srgbClr val="000000"/>
                </a:solidFill>
                <a:latin typeface="Muli" panose="00000500000000000000" pitchFamily="2" charset="-18"/>
              </a:rPr>
              <a:t>based on Polish experiences.</a:t>
            </a:r>
            <a:br>
              <a:rPr lang="en-US" sz="4000" spc="0" dirty="0">
                <a:solidFill>
                  <a:srgbClr val="000000"/>
                </a:solidFill>
                <a:latin typeface="Muli" panose="00000500000000000000" pitchFamily="2" charset="-18"/>
              </a:rPr>
            </a:br>
            <a:endParaRPr lang="pl-PL" sz="4400" b="1" dirty="0">
              <a:solidFill>
                <a:schemeClr val="bg2">
                  <a:lumMod val="50000"/>
                </a:schemeClr>
              </a:solidFill>
              <a:latin typeface="Muli" panose="00000500000000000000" pitchFamily="2" charset="-18"/>
            </a:endParaRPr>
          </a:p>
        </p:txBody>
      </p:sp>
      <p:sp>
        <p:nvSpPr>
          <p:cNvPr id="2" name="AutoShape 2" descr="Logo NIL IN">
            <a:extLst>
              <a:ext uri="{FF2B5EF4-FFF2-40B4-BE49-F238E27FC236}">
                <a16:creationId xmlns:a16="http://schemas.microsoft.com/office/drawing/2014/main" id="{2D1797D0-B2F8-0CCB-7E47-B868BA9CAB06}"/>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4" name="Obraz 3">
            <a:extLst>
              <a:ext uri="{FF2B5EF4-FFF2-40B4-BE49-F238E27FC236}">
                <a16:creationId xmlns:a16="http://schemas.microsoft.com/office/drawing/2014/main" id="{5B44CE5F-CFDB-CD3F-AF84-F50DEC5D713A}"/>
              </a:ext>
            </a:extLst>
          </p:cNvPr>
          <p:cNvPicPr>
            <a:picLocks noChangeAspect="1"/>
          </p:cNvPicPr>
          <p:nvPr/>
        </p:nvPicPr>
        <p:blipFill>
          <a:blip r:embed="rId2"/>
          <a:stretch>
            <a:fillRect/>
          </a:stretch>
        </p:blipFill>
        <p:spPr>
          <a:xfrm>
            <a:off x="15989467" y="3475805"/>
            <a:ext cx="5667375" cy="1533525"/>
          </a:xfrm>
          <a:prstGeom prst="rect">
            <a:avLst/>
          </a:prstGeom>
        </p:spPr>
      </p:pic>
    </p:spTree>
    <p:extLst>
      <p:ext uri="{BB962C8B-B14F-4D97-AF65-F5344CB8AC3E}">
        <p14:creationId xmlns:p14="http://schemas.microsoft.com/office/powerpoint/2010/main" val="44754269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C87B9-C08B-2E9F-B61A-7BBA5F4B8311}"/>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73C14228-1009-0114-465E-0C093C4E02F7}"/>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endParaRPr lang="pl-PL" sz="3200" dirty="0"/>
          </a:p>
        </p:txBody>
      </p:sp>
      <p:sp>
        <p:nvSpPr>
          <p:cNvPr id="5" name="Tytuł 4">
            <a:extLst>
              <a:ext uri="{FF2B5EF4-FFF2-40B4-BE49-F238E27FC236}">
                <a16:creationId xmlns:a16="http://schemas.microsoft.com/office/drawing/2014/main" id="{7A0B9312-A79B-7DBA-BDD5-47F5D3CAA407}"/>
              </a:ext>
            </a:extLst>
          </p:cNvPr>
          <p:cNvSpPr>
            <a:spLocks noGrp="1"/>
          </p:cNvSpPr>
          <p:nvPr>
            <p:ph type="title"/>
          </p:nvPr>
        </p:nvSpPr>
        <p:spPr>
          <a:xfrm>
            <a:off x="1206500" y="952500"/>
            <a:ext cx="20450342" cy="1948962"/>
          </a:xfrm>
        </p:spPr>
        <p:txBody>
          <a:bodyPr>
            <a:normAutofit fontScale="90000"/>
          </a:bodyPr>
          <a:lstStyle/>
          <a:p>
            <a:pPr lvl="0">
              <a:lnSpc>
                <a:spcPct val="100000"/>
              </a:lnSpc>
            </a:pPr>
            <a:r>
              <a:rPr lang="pl-PL" sz="5300" b="1" dirty="0">
                <a:latin typeface="Muli" panose="00000500000000000000" pitchFamily="2" charset="-18"/>
              </a:rPr>
              <a:t>I. </a:t>
            </a:r>
            <a:r>
              <a:rPr lang="en-US" sz="5300" b="1" dirty="0">
                <a:latin typeface="Muli" panose="00000500000000000000" pitchFamily="2" charset="-18"/>
              </a:rPr>
              <a:t>Artificial intelligence</a:t>
            </a:r>
            <a:br>
              <a:rPr lang="en-US" sz="5300" b="1" dirty="0"/>
            </a:br>
            <a:r>
              <a:rPr lang="en-US" sz="4000" b="1" dirty="0">
                <a:solidFill>
                  <a:schemeClr val="bg2">
                    <a:lumMod val="50000"/>
                  </a:schemeClr>
                </a:solidFill>
                <a:latin typeface="Muli" panose="00000500000000000000" pitchFamily="2" charset="-18"/>
              </a:rPr>
              <a:t> 2. Do you inform members about the developments in AI, and if so, how?</a:t>
            </a:r>
            <a:br>
              <a:rPr lang="pl-PL" sz="4400" b="1" dirty="0">
                <a:solidFill>
                  <a:schemeClr val="bg2">
                    <a:lumMod val="50000"/>
                  </a:schemeClr>
                </a:solidFill>
                <a:latin typeface="Muli" panose="00000500000000000000" pitchFamily="2" charset="-18"/>
              </a:rPr>
            </a:br>
            <a:br>
              <a:rPr lang="pl-PL" sz="4400" b="1" dirty="0">
                <a:solidFill>
                  <a:schemeClr val="bg2">
                    <a:lumMod val="50000"/>
                  </a:schemeClr>
                </a:solidFill>
                <a:latin typeface="Muli" panose="00000500000000000000" pitchFamily="2" charset="-18"/>
              </a:rPr>
            </a:br>
            <a:r>
              <a:rPr lang="pl-PL" sz="4400" b="1" dirty="0">
                <a:solidFill>
                  <a:schemeClr val="bg2">
                    <a:lumMod val="50000"/>
                  </a:schemeClr>
                </a:solidFill>
                <a:latin typeface="Muli" panose="00000500000000000000" pitchFamily="2" charset="-18"/>
              </a:rPr>
              <a:t>A</a:t>
            </a:r>
            <a:r>
              <a:rPr lang="en-US" sz="4000" b="1" spc="0" dirty="0" err="1">
                <a:solidFill>
                  <a:srgbClr val="000000"/>
                </a:solidFill>
                <a:latin typeface="Muli" panose="00000500000000000000" pitchFamily="2" charset="-18"/>
              </a:rPr>
              <a:t>ctivities</a:t>
            </a:r>
            <a:r>
              <a:rPr lang="en-US" sz="4000" b="1" spc="0" dirty="0">
                <a:solidFill>
                  <a:srgbClr val="000000"/>
                </a:solidFill>
                <a:latin typeface="Muli" panose="00000500000000000000" pitchFamily="2" charset="-18"/>
              </a:rPr>
              <a:t> in the field of AI:</a:t>
            </a:r>
            <a:br>
              <a:rPr lang="en-US" sz="4000" b="1" spc="0" dirty="0">
                <a:solidFill>
                  <a:srgbClr val="000000"/>
                </a:solidFill>
                <a:latin typeface="Muli" panose="00000500000000000000" pitchFamily="2" charset="-18"/>
              </a:rPr>
            </a:br>
            <a:r>
              <a:rPr lang="pl-PL" sz="4000" b="1" spc="0" dirty="0" err="1">
                <a:solidFill>
                  <a:srgbClr val="000000"/>
                </a:solidFill>
                <a:latin typeface="Muli" panose="00000500000000000000" pitchFamily="2" charset="-18"/>
              </a:rPr>
              <a:t>Conferences</a:t>
            </a:r>
            <a:r>
              <a:rPr lang="pl-PL" sz="4000" b="1" spc="0" dirty="0">
                <a:solidFill>
                  <a:srgbClr val="000000"/>
                </a:solidFill>
                <a:latin typeface="Muli" panose="00000500000000000000" pitchFamily="2" charset="-18"/>
              </a:rPr>
              <a:t>:</a:t>
            </a:r>
            <a:br>
              <a:rPr lang="pl-PL" sz="4000" b="1" spc="0" dirty="0">
                <a:solidFill>
                  <a:srgbClr val="000000"/>
                </a:solidFill>
                <a:latin typeface="Muli" panose="00000500000000000000" pitchFamily="2" charset="-18"/>
              </a:rPr>
            </a:br>
            <a:br>
              <a:rPr lang="en-US" sz="4000" b="1" spc="0" dirty="0">
                <a:solidFill>
                  <a:srgbClr val="000000"/>
                </a:solidFill>
                <a:latin typeface="Muli" panose="00000500000000000000" pitchFamily="2" charset="-18"/>
              </a:rPr>
            </a:br>
            <a:r>
              <a:rPr lang="en-US" sz="4000" spc="0" dirty="0">
                <a:solidFill>
                  <a:srgbClr val="000000"/>
                </a:solidFill>
                <a:latin typeface="Muli" panose="00000500000000000000" pitchFamily="2" charset="-18"/>
              </a:rPr>
              <a:t>•</a:t>
            </a:r>
            <a:r>
              <a:rPr lang="pl-PL" sz="4000" spc="0" dirty="0">
                <a:solidFill>
                  <a:srgbClr val="000000"/>
                </a:solidFill>
                <a:latin typeface="Muli" panose="00000500000000000000" pitchFamily="2" charset="-18"/>
              </a:rPr>
              <a:t> „</a:t>
            </a:r>
            <a:r>
              <a:rPr lang="en-US" sz="4000" b="1" spc="0" dirty="0">
                <a:solidFill>
                  <a:srgbClr val="000000"/>
                </a:solidFill>
                <a:latin typeface="Muli" panose="00000500000000000000" pitchFamily="2" charset="-18"/>
              </a:rPr>
              <a:t>European Medical Data Space and Artificial Intelligence</a:t>
            </a:r>
            <a:r>
              <a:rPr lang="pl-PL" sz="4000" b="1" spc="0" dirty="0">
                <a:solidFill>
                  <a:srgbClr val="000000"/>
                </a:solidFill>
                <a:latin typeface="Muli" panose="00000500000000000000" pitchFamily="2" charset="-18"/>
              </a:rPr>
              <a:t>”</a:t>
            </a:r>
            <a:r>
              <a:rPr lang="pl-PL" sz="4000" spc="0" dirty="0">
                <a:solidFill>
                  <a:srgbClr val="000000"/>
                </a:solidFill>
                <a:latin typeface="Muli" panose="00000500000000000000" pitchFamily="2" charset="-18"/>
              </a:rPr>
              <a:t> – 2022 – </a:t>
            </a:r>
            <a:r>
              <a:rPr lang="pl-PL" sz="4000" spc="0" dirty="0" err="1">
                <a:solidFill>
                  <a:srgbClr val="000000"/>
                </a:solidFill>
                <a:latin typeface="Muli" panose="00000500000000000000" pitchFamily="2" charset="-18"/>
              </a:rPr>
              <a:t>organized</a:t>
            </a:r>
            <a:r>
              <a:rPr lang="pl-PL" sz="4000" spc="0" dirty="0">
                <a:solidFill>
                  <a:srgbClr val="000000"/>
                </a:solidFill>
                <a:latin typeface="Muli" panose="00000500000000000000" pitchFamily="2" charset="-18"/>
              </a:rPr>
              <a:t> by COBIK, </a:t>
            </a:r>
            <a:r>
              <a:rPr lang="pl-PL" sz="4000" spc="0" dirty="0" err="1">
                <a:solidFill>
                  <a:srgbClr val="000000"/>
                </a:solidFill>
                <a:latin typeface="Muli" panose="00000500000000000000" pitchFamily="2" charset="-18"/>
              </a:rPr>
              <a:t>Polish</a:t>
            </a:r>
            <a:r>
              <a:rPr lang="pl-PL" sz="4000" spc="0" dirty="0">
                <a:solidFill>
                  <a:srgbClr val="000000"/>
                </a:solidFill>
                <a:latin typeface="Muli" panose="00000500000000000000" pitchFamily="2" charset="-18"/>
              </a:rPr>
              <a:t> </a:t>
            </a:r>
            <a:r>
              <a:rPr lang="pl-PL" sz="4000" spc="0" dirty="0" err="1">
                <a:solidFill>
                  <a:srgbClr val="000000"/>
                </a:solidFill>
                <a:latin typeface="Muli" panose="00000500000000000000" pitchFamily="2" charset="-18"/>
              </a:rPr>
              <a:t>Chamber</a:t>
            </a:r>
            <a:r>
              <a:rPr lang="pl-PL" sz="4000" spc="0" dirty="0">
                <a:solidFill>
                  <a:srgbClr val="000000"/>
                </a:solidFill>
                <a:latin typeface="Muli" panose="00000500000000000000" pitchFamily="2" charset="-18"/>
              </a:rPr>
              <a:t> of </a:t>
            </a:r>
            <a:r>
              <a:rPr lang="pl-PL" sz="4000" spc="0" dirty="0" err="1">
                <a:solidFill>
                  <a:srgbClr val="000000"/>
                </a:solidFill>
                <a:latin typeface="Muli" panose="00000500000000000000" pitchFamily="2" charset="-18"/>
              </a:rPr>
              <a:t>Physicians</a:t>
            </a:r>
            <a:r>
              <a:rPr lang="pl-PL" sz="4000" spc="0" dirty="0">
                <a:solidFill>
                  <a:srgbClr val="000000"/>
                </a:solidFill>
                <a:latin typeface="Muli" panose="00000500000000000000" pitchFamily="2" charset="-18"/>
              </a:rPr>
              <a:t> and </a:t>
            </a:r>
            <a:r>
              <a:rPr lang="pl-PL" sz="4000" spc="0" dirty="0" err="1">
                <a:solidFill>
                  <a:srgbClr val="000000"/>
                </a:solidFill>
                <a:latin typeface="Muli" panose="00000500000000000000" pitchFamily="2" charset="-18"/>
              </a:rPr>
              <a:t>Dentists</a:t>
            </a:r>
            <a:r>
              <a:rPr lang="pl-PL" sz="4000" spc="0" dirty="0">
                <a:solidFill>
                  <a:srgbClr val="000000"/>
                </a:solidFill>
                <a:latin typeface="Muli" panose="00000500000000000000" pitchFamily="2" charset="-18"/>
              </a:rPr>
              <a:t>;</a:t>
            </a:r>
            <a:br>
              <a:rPr lang="pl-PL" sz="4000" spc="0" dirty="0">
                <a:solidFill>
                  <a:srgbClr val="000000"/>
                </a:solidFill>
                <a:latin typeface="Muli" panose="00000500000000000000" pitchFamily="2" charset="-18"/>
              </a:rPr>
            </a:br>
            <a:br>
              <a:rPr lang="en-US" sz="4000" spc="0" dirty="0">
                <a:solidFill>
                  <a:srgbClr val="000000"/>
                </a:solidFill>
                <a:latin typeface="Muli" panose="00000500000000000000" pitchFamily="2" charset="-18"/>
              </a:rPr>
            </a:br>
            <a:r>
              <a:rPr lang="en-US" sz="4000" spc="0" dirty="0">
                <a:solidFill>
                  <a:srgbClr val="000000"/>
                </a:solidFill>
                <a:latin typeface="Muli" panose="00000500000000000000" pitchFamily="2" charset="-18"/>
              </a:rPr>
              <a:t>•</a:t>
            </a:r>
            <a:r>
              <a:rPr lang="pl-PL" sz="4000" spc="0" dirty="0">
                <a:solidFill>
                  <a:srgbClr val="000000"/>
                </a:solidFill>
                <a:latin typeface="Muli" panose="00000500000000000000" pitchFamily="2" charset="-18"/>
              </a:rPr>
              <a:t> </a:t>
            </a:r>
            <a:r>
              <a:rPr lang="pl-PL" sz="4000" b="1" spc="0" dirty="0">
                <a:solidFill>
                  <a:srgbClr val="000000"/>
                </a:solidFill>
                <a:latin typeface="Muli" panose="00000500000000000000" pitchFamily="2" charset="-18"/>
              </a:rPr>
              <a:t>„</a:t>
            </a:r>
            <a:r>
              <a:rPr lang="en-US" sz="4000" b="1" spc="0" dirty="0">
                <a:solidFill>
                  <a:srgbClr val="000000"/>
                </a:solidFill>
                <a:latin typeface="Muli" panose="00000500000000000000" pitchFamily="2" charset="-18"/>
              </a:rPr>
              <a:t>AI &amp; MEDTECH</a:t>
            </a:r>
            <a:r>
              <a:rPr lang="pl-PL" sz="4000" b="1" spc="0" dirty="0">
                <a:solidFill>
                  <a:srgbClr val="000000"/>
                </a:solidFill>
                <a:latin typeface="Muli" panose="00000500000000000000" pitchFamily="2" charset="-18"/>
              </a:rPr>
              <a:t>” – 2022, 2023, 2024, 2025 </a:t>
            </a:r>
            <a:r>
              <a:rPr lang="pl-PL" sz="4000" spc="0" dirty="0">
                <a:solidFill>
                  <a:srgbClr val="000000"/>
                </a:solidFill>
                <a:latin typeface="Muli" panose="00000500000000000000" pitchFamily="2" charset="-18"/>
              </a:rPr>
              <a:t>- </a:t>
            </a:r>
            <a:r>
              <a:rPr lang="en-US" sz="4000" spc="0" dirty="0">
                <a:solidFill>
                  <a:srgbClr val="000000"/>
                </a:solidFill>
                <a:latin typeface="Muli" panose="00000500000000000000" pitchFamily="2" charset="-18"/>
              </a:rPr>
              <a:t>bringing together leaders, experts and specialists in the field of medical innovation to discuss key topics related to new technologies </a:t>
            </a:r>
            <a:r>
              <a:rPr lang="pl-PL" sz="4000" spc="0" dirty="0">
                <a:solidFill>
                  <a:srgbClr val="000000"/>
                </a:solidFill>
                <a:latin typeface="Muli" panose="00000500000000000000" pitchFamily="2" charset="-18"/>
              </a:rPr>
              <a:t>and </a:t>
            </a:r>
            <a:r>
              <a:rPr lang="en-US" sz="4000" spc="0" dirty="0">
                <a:solidFill>
                  <a:srgbClr val="000000"/>
                </a:solidFill>
                <a:latin typeface="Muli" panose="00000500000000000000" pitchFamily="2" charset="-18"/>
              </a:rPr>
              <a:t>latest advances in the Polish and international healthcare sectors</a:t>
            </a:r>
            <a:r>
              <a:rPr lang="pl-PL" sz="4000" spc="0" dirty="0">
                <a:solidFill>
                  <a:srgbClr val="000000"/>
                </a:solidFill>
                <a:latin typeface="Muli" panose="00000500000000000000" pitchFamily="2" charset="-18"/>
              </a:rPr>
              <a:t>.</a:t>
            </a:r>
            <a:br>
              <a:rPr lang="pl-PL" sz="4000" spc="0" dirty="0">
                <a:solidFill>
                  <a:srgbClr val="000000"/>
                </a:solidFill>
                <a:latin typeface="Muli" panose="00000500000000000000" pitchFamily="2" charset="-18"/>
              </a:rPr>
            </a:br>
            <a:br>
              <a:rPr lang="en-US" sz="4000" spc="0" dirty="0">
                <a:solidFill>
                  <a:srgbClr val="000000"/>
                </a:solidFill>
                <a:latin typeface="Muli" panose="00000500000000000000" pitchFamily="2" charset="-18"/>
              </a:rPr>
            </a:br>
            <a:r>
              <a:rPr lang="en-US" sz="4000" spc="0" dirty="0">
                <a:solidFill>
                  <a:srgbClr val="000000"/>
                </a:solidFill>
                <a:latin typeface="Muli" panose="00000500000000000000" pitchFamily="2" charset="-18"/>
              </a:rPr>
              <a:t>•</a:t>
            </a:r>
            <a:r>
              <a:rPr lang="pl-PL" sz="4000" spc="0" dirty="0">
                <a:solidFill>
                  <a:srgbClr val="000000"/>
                </a:solidFill>
                <a:latin typeface="Muli" panose="00000500000000000000" pitchFamily="2" charset="-18"/>
              </a:rPr>
              <a:t> </a:t>
            </a:r>
            <a:r>
              <a:rPr lang="pl-PL" sz="4000" b="1" spc="0" dirty="0">
                <a:solidFill>
                  <a:srgbClr val="000000"/>
                </a:solidFill>
                <a:latin typeface="Muli" panose="00000500000000000000" pitchFamily="2" charset="-18"/>
              </a:rPr>
              <a:t>„T</a:t>
            </a:r>
            <a:r>
              <a:rPr lang="en-US" sz="4000" b="1" spc="0" dirty="0">
                <a:solidFill>
                  <a:srgbClr val="000000"/>
                </a:solidFill>
                <a:latin typeface="Muli" panose="00000500000000000000" pitchFamily="2" charset="-18"/>
              </a:rPr>
              <a:t>he European Health Data Space – A Challenge for Europe. Implementing Solutions in the Age of AI, Big Data, and Personalized Medicine</a:t>
            </a:r>
            <a:r>
              <a:rPr lang="pl-PL" sz="4000" b="1" spc="0" dirty="0">
                <a:solidFill>
                  <a:srgbClr val="000000"/>
                </a:solidFill>
                <a:latin typeface="Muli" panose="00000500000000000000" pitchFamily="2" charset="-18"/>
              </a:rPr>
              <a:t>”</a:t>
            </a:r>
            <a:r>
              <a:rPr lang="pl-PL" sz="4000" spc="0" dirty="0">
                <a:solidFill>
                  <a:srgbClr val="000000"/>
                </a:solidFill>
                <a:latin typeface="Muli" panose="00000500000000000000" pitchFamily="2" charset="-18"/>
              </a:rPr>
              <a:t>– co-</a:t>
            </a:r>
            <a:r>
              <a:rPr lang="pl-PL" sz="4000" spc="0" dirty="0" err="1">
                <a:solidFill>
                  <a:srgbClr val="000000"/>
                </a:solidFill>
                <a:latin typeface="Muli" panose="00000500000000000000" pitchFamily="2" charset="-18"/>
              </a:rPr>
              <a:t>organized</a:t>
            </a:r>
            <a:r>
              <a:rPr lang="pl-PL" sz="4000" spc="0" dirty="0">
                <a:solidFill>
                  <a:srgbClr val="000000"/>
                </a:solidFill>
                <a:latin typeface="Muli" panose="00000500000000000000" pitchFamily="2" charset="-18"/>
              </a:rPr>
              <a:t> by the </a:t>
            </a:r>
            <a:r>
              <a:rPr lang="pl-PL" sz="4000" spc="0" dirty="0" err="1">
                <a:solidFill>
                  <a:srgbClr val="000000"/>
                </a:solidFill>
                <a:latin typeface="Muli" panose="00000500000000000000" pitchFamily="2" charset="-18"/>
              </a:rPr>
              <a:t>Polish</a:t>
            </a:r>
            <a:r>
              <a:rPr lang="pl-PL" sz="4000" spc="0" dirty="0">
                <a:solidFill>
                  <a:srgbClr val="000000"/>
                </a:solidFill>
                <a:latin typeface="Muli" panose="00000500000000000000" pitchFamily="2" charset="-18"/>
              </a:rPr>
              <a:t> </a:t>
            </a:r>
            <a:r>
              <a:rPr lang="pl-PL" sz="4000" spc="0" dirty="0" err="1">
                <a:solidFill>
                  <a:srgbClr val="000000"/>
                </a:solidFill>
                <a:latin typeface="Muli" panose="00000500000000000000" pitchFamily="2" charset="-18"/>
              </a:rPr>
              <a:t>Chamber</a:t>
            </a:r>
            <a:r>
              <a:rPr lang="pl-PL" sz="4000" spc="0" dirty="0">
                <a:solidFill>
                  <a:srgbClr val="000000"/>
                </a:solidFill>
                <a:latin typeface="Muli" panose="00000500000000000000" pitchFamily="2" charset="-18"/>
              </a:rPr>
              <a:t> of </a:t>
            </a:r>
            <a:r>
              <a:rPr lang="pl-PL" sz="4000" spc="0" dirty="0" err="1">
                <a:solidFill>
                  <a:srgbClr val="000000"/>
                </a:solidFill>
                <a:latin typeface="Muli" panose="00000500000000000000" pitchFamily="2" charset="-18"/>
              </a:rPr>
              <a:t>Physicians</a:t>
            </a:r>
            <a:r>
              <a:rPr lang="pl-PL" sz="4000" spc="0" dirty="0">
                <a:solidFill>
                  <a:srgbClr val="000000"/>
                </a:solidFill>
                <a:latin typeface="Muli" panose="00000500000000000000" pitchFamily="2" charset="-18"/>
              </a:rPr>
              <a:t> and </a:t>
            </a:r>
            <a:r>
              <a:rPr lang="pl-PL" sz="4000" spc="0" dirty="0" err="1">
                <a:solidFill>
                  <a:srgbClr val="000000"/>
                </a:solidFill>
                <a:latin typeface="Muli" panose="00000500000000000000" pitchFamily="2" charset="-18"/>
              </a:rPr>
              <a:t>Dentists</a:t>
            </a:r>
            <a:r>
              <a:rPr lang="pl-PL" sz="4000" spc="0" dirty="0">
                <a:solidFill>
                  <a:srgbClr val="000000"/>
                </a:solidFill>
                <a:latin typeface="Muli" panose="00000500000000000000" pitchFamily="2" charset="-18"/>
              </a:rPr>
              <a:t> </a:t>
            </a:r>
            <a:r>
              <a:rPr lang="en-US" sz="4000" spc="0" dirty="0">
                <a:solidFill>
                  <a:srgbClr val="000000"/>
                </a:solidFill>
                <a:latin typeface="Muli" panose="00000500000000000000" pitchFamily="2" charset="-18"/>
              </a:rPr>
              <a:t>– Medical University of Warsaw </a:t>
            </a:r>
            <a:br>
              <a:rPr lang="en-US" sz="4000" spc="0" dirty="0">
                <a:solidFill>
                  <a:srgbClr val="000000"/>
                </a:solidFill>
                <a:latin typeface="Muli" panose="00000500000000000000" pitchFamily="2" charset="-18"/>
              </a:rPr>
            </a:br>
            <a:br>
              <a:rPr lang="en-US" sz="4000" spc="0" dirty="0">
                <a:solidFill>
                  <a:srgbClr val="000000"/>
                </a:solidFill>
                <a:latin typeface="Muli" panose="00000500000000000000" pitchFamily="2" charset="-18"/>
              </a:rPr>
            </a:br>
            <a:br>
              <a:rPr lang="en-US" sz="4000" spc="0" dirty="0">
                <a:solidFill>
                  <a:srgbClr val="000000"/>
                </a:solidFill>
                <a:latin typeface="Muli" panose="00000500000000000000" pitchFamily="2" charset="-18"/>
              </a:rPr>
            </a:br>
            <a:endParaRPr lang="pl-PL" sz="4400" b="1" dirty="0">
              <a:solidFill>
                <a:schemeClr val="bg2">
                  <a:lumMod val="50000"/>
                </a:schemeClr>
              </a:solidFill>
              <a:latin typeface="Muli" panose="00000500000000000000" pitchFamily="2" charset="-18"/>
            </a:endParaRPr>
          </a:p>
        </p:txBody>
      </p:sp>
      <p:sp>
        <p:nvSpPr>
          <p:cNvPr id="2" name="AutoShape 2" descr="Logo NIL IN">
            <a:extLst>
              <a:ext uri="{FF2B5EF4-FFF2-40B4-BE49-F238E27FC236}">
                <a16:creationId xmlns:a16="http://schemas.microsoft.com/office/drawing/2014/main" id="{39925763-C1ED-B965-ECCE-F9E563A818FB}"/>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Tree>
    <p:extLst>
      <p:ext uri="{BB962C8B-B14F-4D97-AF65-F5344CB8AC3E}">
        <p14:creationId xmlns:p14="http://schemas.microsoft.com/office/powerpoint/2010/main" val="126154570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E99CA-B65E-CF37-542D-599706118B5B}"/>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66FCBB49-2522-7B56-5CAD-A1C577885DD7}"/>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endParaRPr lang="pl-PL" sz="3200" dirty="0"/>
          </a:p>
        </p:txBody>
      </p:sp>
      <p:sp>
        <p:nvSpPr>
          <p:cNvPr id="5" name="Tytuł 4">
            <a:extLst>
              <a:ext uri="{FF2B5EF4-FFF2-40B4-BE49-F238E27FC236}">
                <a16:creationId xmlns:a16="http://schemas.microsoft.com/office/drawing/2014/main" id="{0CED3145-1405-DAD6-1D83-E50EFB805783}"/>
              </a:ext>
            </a:extLst>
          </p:cNvPr>
          <p:cNvSpPr>
            <a:spLocks noGrp="1"/>
          </p:cNvSpPr>
          <p:nvPr>
            <p:ph type="title"/>
          </p:nvPr>
        </p:nvSpPr>
        <p:spPr>
          <a:xfrm>
            <a:off x="1206500" y="952500"/>
            <a:ext cx="20450342" cy="1948962"/>
          </a:xfrm>
        </p:spPr>
        <p:txBody>
          <a:bodyPr>
            <a:normAutofit fontScale="90000"/>
          </a:bodyPr>
          <a:lstStyle/>
          <a:p>
            <a:pPr lvl="0">
              <a:lnSpc>
                <a:spcPct val="150000"/>
              </a:lnSpc>
            </a:pPr>
            <a:r>
              <a:rPr lang="pl-PL" sz="5300" b="1" dirty="0">
                <a:latin typeface="Muli" panose="00000500000000000000" pitchFamily="2" charset="-18"/>
              </a:rPr>
              <a:t>I. </a:t>
            </a:r>
            <a:r>
              <a:rPr lang="en-US" sz="5300" b="1" dirty="0">
                <a:latin typeface="Muli" panose="00000500000000000000" pitchFamily="2" charset="-18"/>
              </a:rPr>
              <a:t>Artificial intelligence</a:t>
            </a:r>
            <a:br>
              <a:rPr lang="en-US" sz="5300" b="1" dirty="0"/>
            </a:br>
            <a:r>
              <a:rPr lang="en-US" sz="4000" b="1" dirty="0">
                <a:solidFill>
                  <a:schemeClr val="bg2">
                    <a:lumMod val="50000"/>
                  </a:schemeClr>
                </a:solidFill>
                <a:latin typeface="Muli" panose="00000500000000000000" pitchFamily="2" charset="-18"/>
              </a:rPr>
              <a:t> 2. Do you inform members about the developments in AI, and if so, how?</a:t>
            </a:r>
            <a:br>
              <a:rPr lang="pl-PL" sz="4400" b="1" dirty="0">
                <a:solidFill>
                  <a:schemeClr val="bg2">
                    <a:lumMod val="50000"/>
                  </a:schemeClr>
                </a:solidFill>
                <a:latin typeface="Muli" panose="00000500000000000000" pitchFamily="2" charset="-18"/>
              </a:rPr>
            </a:br>
            <a:br>
              <a:rPr lang="pl-PL" sz="4400" b="1" dirty="0">
                <a:solidFill>
                  <a:schemeClr val="bg2">
                    <a:lumMod val="50000"/>
                  </a:schemeClr>
                </a:solidFill>
                <a:latin typeface="Muli" panose="00000500000000000000" pitchFamily="2" charset="-18"/>
              </a:rPr>
            </a:br>
            <a:r>
              <a:rPr lang="en-US" sz="4000" b="1" spc="0" dirty="0">
                <a:solidFill>
                  <a:srgbClr val="000000"/>
                </a:solidFill>
                <a:latin typeface="Muli" panose="00000500000000000000" pitchFamily="2" charset="-18"/>
              </a:rPr>
              <a:t>COBIK-NIL IN activities in the field of AI:</a:t>
            </a:r>
            <a:br>
              <a:rPr lang="en-US" sz="4000" b="1" spc="0" dirty="0">
                <a:solidFill>
                  <a:srgbClr val="000000"/>
                </a:solidFill>
                <a:latin typeface="Muli" panose="00000500000000000000" pitchFamily="2" charset="-18"/>
              </a:rPr>
            </a:br>
            <a:r>
              <a:rPr lang="pl-PL" sz="4000" b="1" spc="0" dirty="0" err="1">
                <a:solidFill>
                  <a:srgbClr val="000000"/>
                </a:solidFill>
                <a:latin typeface="Muli" panose="00000500000000000000" pitchFamily="2" charset="-18"/>
              </a:rPr>
              <a:t>Examples</a:t>
            </a:r>
            <a:r>
              <a:rPr lang="pl-PL" sz="4000" b="1" spc="0" dirty="0">
                <a:solidFill>
                  <a:srgbClr val="000000"/>
                </a:solidFill>
                <a:latin typeface="Muli" panose="00000500000000000000" pitchFamily="2" charset="-18"/>
              </a:rPr>
              <a:t> of </a:t>
            </a:r>
            <a:r>
              <a:rPr lang="pl-PL" sz="4000" b="1" spc="0" dirty="0" err="1">
                <a:solidFill>
                  <a:srgbClr val="000000"/>
                </a:solidFill>
                <a:latin typeface="Muli" panose="00000500000000000000" pitchFamily="2" charset="-18"/>
              </a:rPr>
              <a:t>conducted</a:t>
            </a:r>
            <a:r>
              <a:rPr lang="pl-PL" sz="4000" b="1" spc="0" dirty="0">
                <a:solidFill>
                  <a:srgbClr val="000000"/>
                </a:solidFill>
                <a:latin typeface="Muli" panose="00000500000000000000" pitchFamily="2" charset="-18"/>
              </a:rPr>
              <a:t> t</a:t>
            </a:r>
            <a:r>
              <a:rPr lang="en-US" sz="4000" b="1" spc="0" dirty="0" err="1">
                <a:solidFill>
                  <a:srgbClr val="000000"/>
                </a:solidFill>
                <a:latin typeface="Muli" panose="00000500000000000000" pitchFamily="2" charset="-18"/>
              </a:rPr>
              <a:t>rainings</a:t>
            </a:r>
            <a:r>
              <a:rPr lang="en-US" sz="4000" b="1" spc="0" dirty="0">
                <a:solidFill>
                  <a:srgbClr val="000000"/>
                </a:solidFill>
                <a:latin typeface="Muli" panose="00000500000000000000" pitchFamily="2" charset="-18"/>
              </a:rPr>
              <a:t> for physicians</a:t>
            </a:r>
            <a:r>
              <a:rPr lang="pl-PL" sz="4000" b="1" spc="0" dirty="0">
                <a:solidFill>
                  <a:srgbClr val="000000"/>
                </a:solidFill>
                <a:latin typeface="Muli" panose="00000500000000000000" pitchFamily="2" charset="-18"/>
              </a:rPr>
              <a:t>:</a:t>
            </a:r>
            <a:br>
              <a:rPr lang="en-US" sz="4000" b="1" spc="0" dirty="0">
                <a:solidFill>
                  <a:srgbClr val="000000"/>
                </a:solidFill>
                <a:latin typeface="Muli" panose="00000500000000000000" pitchFamily="2" charset="-18"/>
              </a:rPr>
            </a:br>
            <a:r>
              <a:rPr lang="en-US" sz="4000" spc="0" dirty="0">
                <a:solidFill>
                  <a:srgbClr val="000000"/>
                </a:solidFill>
                <a:latin typeface="Muli" panose="00000500000000000000" pitchFamily="2" charset="-18"/>
              </a:rPr>
              <a:t>•</a:t>
            </a:r>
            <a:r>
              <a:rPr lang="pl-PL" sz="4000" spc="0" dirty="0">
                <a:solidFill>
                  <a:srgbClr val="000000"/>
                </a:solidFill>
                <a:latin typeface="Muli" panose="00000500000000000000" pitchFamily="2" charset="-18"/>
              </a:rPr>
              <a:t> „</a:t>
            </a:r>
            <a:r>
              <a:rPr lang="en-US" sz="4000" spc="0" dirty="0">
                <a:solidFill>
                  <a:srgbClr val="000000"/>
                </a:solidFill>
                <a:latin typeface="Muli" panose="00000500000000000000" pitchFamily="2" charset="-18"/>
              </a:rPr>
              <a:t>AI - practical applications of publicly available artificial intelligence tools</a:t>
            </a:r>
            <a:r>
              <a:rPr lang="pl-PL" sz="4000" spc="0" dirty="0">
                <a:solidFill>
                  <a:srgbClr val="000000"/>
                </a:solidFill>
                <a:latin typeface="Muli" panose="00000500000000000000" pitchFamily="2" charset="-18"/>
              </a:rPr>
              <a:t>”</a:t>
            </a:r>
            <a:br>
              <a:rPr lang="en-US" sz="4000" spc="0" dirty="0">
                <a:solidFill>
                  <a:srgbClr val="000000"/>
                </a:solidFill>
                <a:latin typeface="Muli" panose="00000500000000000000" pitchFamily="2" charset="-18"/>
              </a:rPr>
            </a:br>
            <a:r>
              <a:rPr lang="en-US" sz="4000" spc="0" dirty="0">
                <a:solidFill>
                  <a:srgbClr val="000000"/>
                </a:solidFill>
                <a:latin typeface="Muli" panose="00000500000000000000" pitchFamily="2" charset="-18"/>
              </a:rPr>
              <a:t>•</a:t>
            </a:r>
            <a:r>
              <a:rPr lang="pl-PL" sz="4000" spc="0" dirty="0">
                <a:solidFill>
                  <a:srgbClr val="000000"/>
                </a:solidFill>
                <a:latin typeface="Muli" panose="00000500000000000000" pitchFamily="2" charset="-18"/>
              </a:rPr>
              <a:t> „</a:t>
            </a:r>
            <a:r>
              <a:rPr lang="en-US" sz="4000" spc="0" dirty="0">
                <a:solidFill>
                  <a:srgbClr val="000000"/>
                </a:solidFill>
                <a:latin typeface="Muli" panose="00000500000000000000" pitchFamily="2" charset="-18"/>
              </a:rPr>
              <a:t>How to use AI safely </a:t>
            </a:r>
            <a:r>
              <a:rPr lang="pl-PL" sz="4000" spc="0" dirty="0">
                <a:solidFill>
                  <a:srgbClr val="000000"/>
                </a:solidFill>
                <a:latin typeface="Muli" panose="00000500000000000000" pitchFamily="2" charset="-18"/>
              </a:rPr>
              <a:t>- </a:t>
            </a:r>
            <a:r>
              <a:rPr lang="en-US" sz="4000" spc="0" dirty="0">
                <a:solidFill>
                  <a:srgbClr val="000000"/>
                </a:solidFill>
                <a:latin typeface="Muli" panose="00000500000000000000" pitchFamily="2" charset="-18"/>
              </a:rPr>
              <a:t>the protection of personal data in innovations</a:t>
            </a:r>
            <a:r>
              <a:rPr lang="pl-PL" sz="4000" spc="0" dirty="0">
                <a:solidFill>
                  <a:srgbClr val="000000"/>
                </a:solidFill>
                <a:latin typeface="Muli" panose="00000500000000000000" pitchFamily="2" charset="-18"/>
              </a:rPr>
              <a:t>”</a:t>
            </a:r>
            <a:br>
              <a:rPr lang="en-US" sz="4000" spc="0" dirty="0">
                <a:solidFill>
                  <a:srgbClr val="000000"/>
                </a:solidFill>
                <a:latin typeface="Muli" panose="00000500000000000000" pitchFamily="2" charset="-18"/>
              </a:rPr>
            </a:br>
            <a:r>
              <a:rPr lang="en-US" sz="4000" spc="0" dirty="0">
                <a:solidFill>
                  <a:srgbClr val="000000"/>
                </a:solidFill>
                <a:latin typeface="Muli" panose="00000500000000000000" pitchFamily="2" charset="-18"/>
              </a:rPr>
              <a:t>•</a:t>
            </a:r>
            <a:r>
              <a:rPr lang="pl-PL" sz="4000" spc="0" dirty="0">
                <a:solidFill>
                  <a:srgbClr val="000000"/>
                </a:solidFill>
                <a:latin typeface="Muli" panose="00000500000000000000" pitchFamily="2" charset="-18"/>
              </a:rPr>
              <a:t> „</a:t>
            </a:r>
            <a:r>
              <a:rPr lang="en-US" sz="4000" spc="0" dirty="0">
                <a:solidFill>
                  <a:srgbClr val="000000"/>
                </a:solidFill>
                <a:latin typeface="Muli" panose="00000500000000000000" pitchFamily="2" charset="-18"/>
              </a:rPr>
              <a:t>AI in everyday pulmonology practice</a:t>
            </a:r>
            <a:r>
              <a:rPr lang="pl-PL" sz="4000" spc="0" dirty="0">
                <a:solidFill>
                  <a:srgbClr val="000000"/>
                </a:solidFill>
                <a:latin typeface="Muli" panose="00000500000000000000" pitchFamily="2" charset="-18"/>
              </a:rPr>
              <a:t>”</a:t>
            </a:r>
            <a:br>
              <a:rPr lang="en-US" sz="4000" spc="0" dirty="0">
                <a:solidFill>
                  <a:srgbClr val="000000"/>
                </a:solidFill>
                <a:latin typeface="Muli" panose="00000500000000000000" pitchFamily="2" charset="-18"/>
              </a:rPr>
            </a:br>
            <a:br>
              <a:rPr lang="en-US" sz="4000" spc="0" dirty="0">
                <a:solidFill>
                  <a:srgbClr val="000000"/>
                </a:solidFill>
                <a:latin typeface="Muli" panose="00000500000000000000" pitchFamily="2" charset="-18"/>
              </a:rPr>
            </a:br>
            <a:br>
              <a:rPr lang="en-US" sz="4000" spc="0" dirty="0">
                <a:solidFill>
                  <a:srgbClr val="000000"/>
                </a:solidFill>
                <a:latin typeface="Muli" panose="00000500000000000000" pitchFamily="2" charset="-18"/>
              </a:rPr>
            </a:br>
            <a:endParaRPr lang="pl-PL" sz="4400" b="1" dirty="0">
              <a:solidFill>
                <a:schemeClr val="bg2">
                  <a:lumMod val="50000"/>
                </a:schemeClr>
              </a:solidFill>
              <a:latin typeface="Muli" panose="00000500000000000000" pitchFamily="2" charset="-18"/>
            </a:endParaRPr>
          </a:p>
        </p:txBody>
      </p:sp>
      <p:sp>
        <p:nvSpPr>
          <p:cNvPr id="2" name="AutoShape 2" descr="Logo NIL IN">
            <a:extLst>
              <a:ext uri="{FF2B5EF4-FFF2-40B4-BE49-F238E27FC236}">
                <a16:creationId xmlns:a16="http://schemas.microsoft.com/office/drawing/2014/main" id="{16CDF238-99A4-51C6-114F-F368670F2A00}"/>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Tree>
    <p:extLst>
      <p:ext uri="{BB962C8B-B14F-4D97-AF65-F5344CB8AC3E}">
        <p14:creationId xmlns:p14="http://schemas.microsoft.com/office/powerpoint/2010/main" val="308283010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D3B5E-A52C-E0D8-FDF5-34DBEABE7043}"/>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B03E97C1-64A6-805D-9296-B943C6751DC1}"/>
              </a:ext>
            </a:extLst>
          </p:cNvPr>
          <p:cNvSpPr>
            <a:spLocks noGrp="1"/>
          </p:cNvSpPr>
          <p:nvPr>
            <p:ph type="body" idx="1"/>
          </p:nvPr>
        </p:nvSpPr>
        <p:spPr>
          <a:xfrm>
            <a:off x="1163782" y="3227294"/>
            <a:ext cx="20493060" cy="8657967"/>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4000" dirty="0">
              <a:latin typeface="Muli" panose="00000500000000000000" pitchFamily="2" charset="-18"/>
            </a:endParaRPr>
          </a:p>
          <a:p>
            <a:pPr>
              <a:lnSpc>
                <a:spcPct val="100000"/>
              </a:lnSpc>
            </a:pPr>
            <a:r>
              <a:rPr lang="pl-PL" sz="4000" dirty="0">
                <a:latin typeface="Muli" panose="00000500000000000000" pitchFamily="2" charset="-18"/>
              </a:rPr>
              <a:t>The </a:t>
            </a:r>
            <a:r>
              <a:rPr lang="pl-PL" sz="4000" dirty="0" err="1">
                <a:latin typeface="Muli" panose="00000500000000000000" pitchFamily="2" charset="-18"/>
              </a:rPr>
              <a:t>deployment</a:t>
            </a:r>
            <a:r>
              <a:rPr lang="pl-PL" sz="4000" dirty="0">
                <a:latin typeface="Muli" panose="00000500000000000000" pitchFamily="2" charset="-18"/>
              </a:rPr>
              <a:t> of </a:t>
            </a:r>
            <a:r>
              <a:rPr lang="pl-PL" sz="4000" dirty="0" err="1">
                <a:latin typeface="Muli" panose="00000500000000000000" pitchFamily="2" charset="-18"/>
              </a:rPr>
              <a:t>medical</a:t>
            </a:r>
            <a:r>
              <a:rPr lang="pl-PL" sz="4000" dirty="0">
                <a:latin typeface="Muli" panose="00000500000000000000" pitchFamily="2" charset="-18"/>
              </a:rPr>
              <a:t> personel in Poland by </a:t>
            </a:r>
            <a:r>
              <a:rPr lang="pl-PL" sz="4000" dirty="0" err="1">
                <a:latin typeface="Muli" panose="00000500000000000000" pitchFamily="2" charset="-18"/>
              </a:rPr>
              <a:t>means</a:t>
            </a:r>
            <a:r>
              <a:rPr lang="pl-PL" sz="4000" dirty="0">
                <a:latin typeface="Muli" panose="00000500000000000000" pitchFamily="2" charset="-18"/>
              </a:rPr>
              <a:t> of AI </a:t>
            </a:r>
            <a:r>
              <a:rPr lang="pl-PL" sz="4000" dirty="0" err="1">
                <a:latin typeface="Muli" panose="00000500000000000000" pitchFamily="2" charset="-18"/>
              </a:rPr>
              <a:t>is</a:t>
            </a:r>
            <a:r>
              <a:rPr lang="pl-PL" sz="4000" dirty="0">
                <a:latin typeface="Muli" panose="00000500000000000000" pitchFamily="2" charset="-18"/>
              </a:rPr>
              <a:t> not </a:t>
            </a:r>
            <a:r>
              <a:rPr lang="pl-PL" sz="4000" dirty="0" err="1">
                <a:latin typeface="Muli" panose="00000500000000000000" pitchFamily="2" charset="-18"/>
              </a:rPr>
              <a:t>envisaged</a:t>
            </a:r>
            <a:r>
              <a:rPr lang="pl-PL" sz="4000" dirty="0">
                <a:latin typeface="Muli" panose="00000500000000000000" pitchFamily="2" charset="-18"/>
              </a:rPr>
              <a:t>. </a:t>
            </a:r>
          </a:p>
          <a:p>
            <a:pPr>
              <a:lnSpc>
                <a:spcPct val="100000"/>
              </a:lnSpc>
            </a:pPr>
            <a:endParaRPr lang="pl-PL" sz="4000" dirty="0">
              <a:latin typeface="Muli" panose="00000500000000000000" pitchFamily="2" charset="-18"/>
            </a:endParaRPr>
          </a:p>
          <a:p>
            <a:pPr>
              <a:lnSpc>
                <a:spcPct val="100000"/>
              </a:lnSpc>
            </a:pPr>
            <a:r>
              <a:rPr lang="pl-PL" sz="4000" dirty="0">
                <a:latin typeface="Muli" panose="00000500000000000000" pitchFamily="2" charset="-18"/>
              </a:rPr>
              <a:t>By </a:t>
            </a:r>
            <a:r>
              <a:rPr lang="pl-PL" sz="4000" dirty="0" err="1">
                <a:latin typeface="Muli" panose="00000500000000000000" pitchFamily="2" charset="-18"/>
              </a:rPr>
              <a:t>keeping</a:t>
            </a:r>
            <a:r>
              <a:rPr lang="pl-PL" sz="4000" dirty="0">
                <a:latin typeface="Muli" panose="00000500000000000000" pitchFamily="2" charset="-18"/>
              </a:rPr>
              <a:t> data on the </a:t>
            </a:r>
            <a:r>
              <a:rPr lang="pl-PL" sz="4000" dirty="0" err="1">
                <a:latin typeface="Muli" panose="00000500000000000000" pitchFamily="2" charset="-18"/>
              </a:rPr>
              <a:t>number</a:t>
            </a:r>
            <a:r>
              <a:rPr lang="pl-PL" sz="4000" dirty="0">
                <a:latin typeface="Muli" panose="00000500000000000000" pitchFamily="2" charset="-18"/>
              </a:rPr>
              <a:t> of </a:t>
            </a:r>
            <a:r>
              <a:rPr lang="pl-PL" sz="4000" dirty="0" err="1">
                <a:latin typeface="Muli" panose="00000500000000000000" pitchFamily="2" charset="-18"/>
              </a:rPr>
              <a:t>doctors</a:t>
            </a:r>
            <a:r>
              <a:rPr lang="pl-PL" sz="4000" dirty="0">
                <a:latin typeface="Muli" panose="00000500000000000000" pitchFamily="2" charset="-18"/>
              </a:rPr>
              <a:t> the </a:t>
            </a:r>
            <a:r>
              <a:rPr lang="pl-PL" sz="4000" dirty="0" err="1">
                <a:latin typeface="Muli" panose="00000500000000000000" pitchFamily="2" charset="-18"/>
              </a:rPr>
              <a:t>Polish</a:t>
            </a:r>
            <a:r>
              <a:rPr lang="pl-PL" sz="4000" dirty="0">
                <a:latin typeface="Muli" panose="00000500000000000000" pitchFamily="2" charset="-18"/>
              </a:rPr>
              <a:t> </a:t>
            </a:r>
            <a:r>
              <a:rPr lang="pl-PL" sz="4000" dirty="0" err="1">
                <a:latin typeface="Muli" panose="00000500000000000000" pitchFamily="2" charset="-18"/>
              </a:rPr>
              <a:t>Chamber</a:t>
            </a:r>
            <a:r>
              <a:rPr lang="pl-PL" sz="4000" dirty="0">
                <a:latin typeface="Muli" panose="00000500000000000000" pitchFamily="2" charset="-18"/>
              </a:rPr>
              <a:t> of </a:t>
            </a:r>
            <a:r>
              <a:rPr lang="pl-PL" sz="4000" dirty="0" err="1">
                <a:latin typeface="Muli" panose="00000500000000000000" pitchFamily="2" charset="-18"/>
              </a:rPr>
              <a:t>Physicians</a:t>
            </a:r>
            <a:r>
              <a:rPr lang="pl-PL" sz="4000" dirty="0">
                <a:latin typeface="Muli" panose="00000500000000000000" pitchFamily="2" charset="-18"/>
              </a:rPr>
              <a:t> and </a:t>
            </a:r>
            <a:r>
              <a:rPr lang="pl-PL" sz="4000" dirty="0" err="1">
                <a:latin typeface="Muli" panose="00000500000000000000" pitchFamily="2" charset="-18"/>
              </a:rPr>
              <a:t>Dentists</a:t>
            </a:r>
            <a:r>
              <a:rPr lang="pl-PL" sz="4000" dirty="0">
                <a:latin typeface="Muli" panose="00000500000000000000" pitchFamily="2" charset="-18"/>
              </a:rPr>
              <a:t> </a:t>
            </a:r>
            <a:r>
              <a:rPr lang="pl-PL" sz="4000" dirty="0" err="1">
                <a:latin typeface="Muli" panose="00000500000000000000" pitchFamily="2" charset="-18"/>
              </a:rPr>
              <a:t>is</a:t>
            </a:r>
            <a:r>
              <a:rPr lang="pl-PL" sz="4000" dirty="0">
                <a:latin typeface="Muli" panose="00000500000000000000" pitchFamily="2" charset="-18"/>
              </a:rPr>
              <a:t> </a:t>
            </a:r>
            <a:r>
              <a:rPr lang="pl-PL" sz="4000" dirty="0" err="1">
                <a:latin typeface="Muli" panose="00000500000000000000" pitchFamily="2" charset="-18"/>
              </a:rPr>
              <a:t>able</a:t>
            </a:r>
            <a:r>
              <a:rPr lang="pl-PL" sz="4000" dirty="0">
                <a:latin typeface="Muli" panose="00000500000000000000" pitchFamily="2" charset="-18"/>
              </a:rPr>
              <a:t> to monitor and </a:t>
            </a:r>
            <a:r>
              <a:rPr lang="pl-PL" sz="4000" dirty="0" err="1">
                <a:latin typeface="Muli" panose="00000500000000000000" pitchFamily="2" charset="-18"/>
              </a:rPr>
              <a:t>indicate</a:t>
            </a:r>
            <a:r>
              <a:rPr lang="pl-PL" sz="4000" dirty="0">
                <a:latin typeface="Muli" panose="00000500000000000000" pitchFamily="2" charset="-18"/>
              </a:rPr>
              <a:t> by </a:t>
            </a:r>
            <a:r>
              <a:rPr lang="pl-PL" sz="4000" dirty="0" err="1">
                <a:latin typeface="Muli" panose="00000500000000000000" pitchFamily="2" charset="-18"/>
              </a:rPr>
              <a:t>means</a:t>
            </a:r>
            <a:r>
              <a:rPr lang="pl-PL" sz="4000" dirty="0">
                <a:latin typeface="Muli" panose="00000500000000000000" pitchFamily="2" charset="-18"/>
              </a:rPr>
              <a:t> of AI </a:t>
            </a:r>
            <a:r>
              <a:rPr lang="pl-PL" sz="4000" dirty="0" err="1">
                <a:latin typeface="Muli" panose="00000500000000000000" pitchFamily="2" charset="-18"/>
              </a:rPr>
              <a:t>eg</a:t>
            </a:r>
            <a:r>
              <a:rPr lang="pl-PL" sz="4000" dirty="0">
                <a:latin typeface="Muli" panose="00000500000000000000" pitchFamily="2" charset="-18"/>
              </a:rPr>
              <a:t>. the </a:t>
            </a:r>
            <a:r>
              <a:rPr lang="pl-PL" sz="4000" dirty="0" err="1">
                <a:latin typeface="Muli" panose="00000500000000000000" pitchFamily="2" charset="-18"/>
              </a:rPr>
              <a:t>voivodeships</a:t>
            </a:r>
            <a:r>
              <a:rPr lang="pl-PL" sz="4000" dirty="0">
                <a:latin typeface="Muli" panose="00000500000000000000" pitchFamily="2" charset="-18"/>
              </a:rPr>
              <a:t> with the h</a:t>
            </a:r>
            <a:r>
              <a:rPr lang="en-US" sz="4000" dirty="0" err="1">
                <a:latin typeface="Muli" panose="00000500000000000000" pitchFamily="2" charset="-18"/>
              </a:rPr>
              <a:t>ighest</a:t>
            </a:r>
            <a:r>
              <a:rPr lang="en-US" sz="4000" dirty="0">
                <a:latin typeface="Muli" panose="00000500000000000000" pitchFamily="2" charset="-18"/>
              </a:rPr>
              <a:t> average age </a:t>
            </a:r>
            <a:r>
              <a:rPr lang="pl-PL" sz="4000" dirty="0">
                <a:latin typeface="Muli" panose="00000500000000000000" pitchFamily="2" charset="-18"/>
              </a:rPr>
              <a:t>of </a:t>
            </a:r>
            <a:r>
              <a:rPr lang="pl-PL" sz="4000" dirty="0" err="1">
                <a:latin typeface="Muli" panose="00000500000000000000" pitchFamily="2" charset="-18"/>
              </a:rPr>
              <a:t>doctors</a:t>
            </a:r>
            <a:r>
              <a:rPr lang="pl-PL" sz="4000" dirty="0">
                <a:latin typeface="Muli" panose="00000500000000000000" pitchFamily="2" charset="-18"/>
              </a:rPr>
              <a:t> </a:t>
            </a:r>
            <a:r>
              <a:rPr lang="en-US" sz="4000" dirty="0">
                <a:latin typeface="Muli" panose="00000500000000000000" pitchFamily="2" charset="-18"/>
              </a:rPr>
              <a:t>and the risk of staff shortages.</a:t>
            </a:r>
            <a:endParaRPr lang="pl-PL" sz="40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p:txBody>
      </p:sp>
      <p:sp>
        <p:nvSpPr>
          <p:cNvPr id="5" name="Tytuł 4">
            <a:extLst>
              <a:ext uri="{FF2B5EF4-FFF2-40B4-BE49-F238E27FC236}">
                <a16:creationId xmlns:a16="http://schemas.microsoft.com/office/drawing/2014/main" id="{BC46B888-D238-E9BD-EF14-51381D33DC4D}"/>
              </a:ext>
            </a:extLst>
          </p:cNvPr>
          <p:cNvSpPr>
            <a:spLocks noGrp="1"/>
          </p:cNvSpPr>
          <p:nvPr>
            <p:ph type="title"/>
          </p:nvPr>
        </p:nvSpPr>
        <p:spPr>
          <a:xfrm>
            <a:off x="1206500" y="952500"/>
            <a:ext cx="20450342" cy="1948962"/>
          </a:xfrm>
        </p:spPr>
        <p:txBody>
          <a:bodyPr>
            <a:normAutofit fontScale="90000"/>
          </a:bodyPr>
          <a:lstStyle/>
          <a:p>
            <a:br>
              <a:rPr lang="pl-PL" sz="5300" b="1" dirty="0">
                <a:latin typeface="Muli" panose="00000500000000000000" pitchFamily="2" charset="-18"/>
              </a:rPr>
            </a:br>
            <a:r>
              <a:rPr lang="pl-PL" sz="5300" b="1" dirty="0">
                <a:latin typeface="Muli" panose="00000500000000000000" pitchFamily="2" charset="-18"/>
              </a:rPr>
              <a:t>I. </a:t>
            </a:r>
            <a:r>
              <a:rPr lang="en-US" sz="5300" b="1" dirty="0">
                <a:latin typeface="Muli" panose="00000500000000000000" pitchFamily="2" charset="-18"/>
              </a:rPr>
              <a:t>Artificial intelligence</a:t>
            </a:r>
            <a:br>
              <a:rPr lang="en-US" sz="5300" b="1" dirty="0"/>
            </a:br>
            <a:r>
              <a:rPr lang="en-US" sz="4000" b="1" dirty="0">
                <a:solidFill>
                  <a:schemeClr val="bg2">
                    <a:lumMod val="50000"/>
                  </a:schemeClr>
                </a:solidFill>
                <a:latin typeface="Muli" panose="00000500000000000000" pitchFamily="2" charset="-18"/>
              </a:rPr>
              <a:t>3. Do you anticipate using AI to plan the deployment of medical personnel in your country?   What role would your medical chamber play in this process?</a:t>
            </a:r>
            <a:br>
              <a:rPr lang="en-US" b="1" dirty="0"/>
            </a:br>
            <a:r>
              <a:rPr lang="en-US" b="1" dirty="0"/>
              <a:t> </a:t>
            </a:r>
            <a:endParaRPr lang="pl-PL" sz="4400" b="1" dirty="0">
              <a:solidFill>
                <a:schemeClr val="bg2">
                  <a:lumMod val="50000"/>
                </a:schemeClr>
              </a:solidFill>
              <a:latin typeface="Muli" panose="00000500000000000000" pitchFamily="2" charset="-18"/>
            </a:endParaRPr>
          </a:p>
        </p:txBody>
      </p:sp>
    </p:spTree>
    <p:extLst>
      <p:ext uri="{BB962C8B-B14F-4D97-AF65-F5344CB8AC3E}">
        <p14:creationId xmlns:p14="http://schemas.microsoft.com/office/powerpoint/2010/main" val="327626245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DE9D-7D9E-B4C7-F2BD-9712939B90CF}"/>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CA8F5238-4DB8-5724-5ACB-B494AAFCBEE8}"/>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r>
              <a:rPr lang="pl-PL" sz="3200" dirty="0"/>
              <a:t>The </a:t>
            </a:r>
            <a:r>
              <a:rPr lang="pl-PL" sz="3200" dirty="0" err="1"/>
              <a:t>administration</a:t>
            </a:r>
            <a:r>
              <a:rPr lang="pl-PL" sz="3200" dirty="0"/>
              <a:t> </a:t>
            </a:r>
            <a:r>
              <a:rPr lang="pl-PL" sz="3200" dirty="0" err="1"/>
              <a:t>staff</a:t>
            </a:r>
            <a:r>
              <a:rPr lang="pl-PL" sz="3200" dirty="0"/>
              <a:t> of the </a:t>
            </a:r>
            <a:r>
              <a:rPr lang="pl-PL" sz="3200" dirty="0" err="1"/>
              <a:t>Polish</a:t>
            </a:r>
            <a:r>
              <a:rPr lang="pl-PL" sz="3200" dirty="0"/>
              <a:t> </a:t>
            </a:r>
            <a:r>
              <a:rPr lang="pl-PL" sz="3200" dirty="0" err="1"/>
              <a:t>Chamber</a:t>
            </a:r>
            <a:r>
              <a:rPr lang="pl-PL" sz="3200" dirty="0"/>
              <a:t> of </a:t>
            </a:r>
            <a:r>
              <a:rPr lang="pl-PL" sz="3200" dirty="0" err="1"/>
              <a:t>Physicians</a:t>
            </a:r>
            <a:r>
              <a:rPr lang="pl-PL" sz="3200" dirty="0"/>
              <a:t> and </a:t>
            </a:r>
            <a:r>
              <a:rPr lang="pl-PL" sz="3200" dirty="0" err="1"/>
              <a:t>Dentists</a:t>
            </a:r>
            <a:r>
              <a:rPr lang="pl-PL" sz="3200" dirty="0"/>
              <a:t> </a:t>
            </a:r>
            <a:r>
              <a:rPr lang="pl-PL" sz="3200" dirty="0" err="1"/>
              <a:t>checks</a:t>
            </a:r>
            <a:r>
              <a:rPr lang="pl-PL" sz="3200" dirty="0"/>
              <a:t> and </a:t>
            </a:r>
            <a:r>
              <a:rPr lang="pl-PL" sz="3200" dirty="0" err="1"/>
              <a:t>benefits</a:t>
            </a:r>
            <a:r>
              <a:rPr lang="pl-PL" sz="3200" dirty="0"/>
              <a:t> from </a:t>
            </a:r>
            <a:r>
              <a:rPr lang="pl-PL" sz="3200" dirty="0" err="1"/>
              <a:t>content</a:t>
            </a:r>
            <a:r>
              <a:rPr lang="pl-PL" sz="3200" dirty="0"/>
              <a:t> </a:t>
            </a:r>
            <a:r>
              <a:rPr lang="pl-PL" sz="3200" dirty="0" err="1"/>
              <a:t>delivered</a:t>
            </a:r>
            <a:r>
              <a:rPr lang="pl-PL" sz="3200" dirty="0"/>
              <a:t> by </a:t>
            </a:r>
            <a:r>
              <a:rPr lang="pl-PL" sz="3200" dirty="0" err="1"/>
              <a:t>ChatGPT</a:t>
            </a:r>
            <a:r>
              <a:rPr lang="pl-PL" sz="3200" dirty="0"/>
              <a:t> /CO Pilot in </a:t>
            </a:r>
            <a:r>
              <a:rPr lang="pl-PL" sz="3200" dirty="0" err="1"/>
              <a:t>its</a:t>
            </a:r>
            <a:r>
              <a:rPr lang="pl-PL" sz="3200" dirty="0"/>
              <a:t> </a:t>
            </a:r>
            <a:r>
              <a:rPr lang="pl-PL" sz="3200" dirty="0" err="1"/>
              <a:t>daily</a:t>
            </a:r>
            <a:r>
              <a:rPr lang="pl-PL" sz="3200" dirty="0"/>
              <a:t> </a:t>
            </a:r>
            <a:r>
              <a:rPr lang="pl-PL" sz="3200" dirty="0" err="1"/>
              <a:t>work</a:t>
            </a:r>
            <a:r>
              <a:rPr lang="pl-PL" sz="3200" dirty="0"/>
              <a:t>.</a:t>
            </a:r>
          </a:p>
        </p:txBody>
      </p:sp>
      <p:sp>
        <p:nvSpPr>
          <p:cNvPr id="5" name="Tytuł 4">
            <a:extLst>
              <a:ext uri="{FF2B5EF4-FFF2-40B4-BE49-F238E27FC236}">
                <a16:creationId xmlns:a16="http://schemas.microsoft.com/office/drawing/2014/main" id="{AE1D891E-1D43-2427-8BFF-A96F8EB9B1AB}"/>
              </a:ext>
            </a:extLst>
          </p:cNvPr>
          <p:cNvSpPr>
            <a:spLocks noGrp="1"/>
          </p:cNvSpPr>
          <p:nvPr>
            <p:ph type="title"/>
          </p:nvPr>
        </p:nvSpPr>
        <p:spPr>
          <a:xfrm>
            <a:off x="1206500" y="952500"/>
            <a:ext cx="20450342" cy="1948962"/>
          </a:xfrm>
        </p:spPr>
        <p:txBody>
          <a:bodyPr>
            <a:normAutofit fontScale="90000"/>
          </a:bodyPr>
          <a:lstStyle/>
          <a:p>
            <a:br>
              <a:rPr lang="pl-PL" sz="5300" b="1" dirty="0">
                <a:latin typeface="Muli" panose="00000500000000000000" pitchFamily="2" charset="-18"/>
              </a:rPr>
            </a:br>
            <a:r>
              <a:rPr lang="pl-PL" sz="5300" b="1" dirty="0">
                <a:latin typeface="Muli" panose="00000500000000000000" pitchFamily="2" charset="-18"/>
              </a:rPr>
              <a:t>I. </a:t>
            </a:r>
            <a:r>
              <a:rPr lang="en-US" sz="5300" b="1" dirty="0">
                <a:latin typeface="Muli" panose="00000500000000000000" pitchFamily="2" charset="-18"/>
              </a:rPr>
              <a:t>Artificial intelligence</a:t>
            </a:r>
            <a:br>
              <a:rPr lang="en-US" sz="5300" b="1" dirty="0"/>
            </a:br>
            <a:r>
              <a:rPr lang="en-US" sz="4000" b="1" dirty="0">
                <a:solidFill>
                  <a:schemeClr val="bg2">
                    <a:lumMod val="50000"/>
                  </a:schemeClr>
                </a:solidFill>
                <a:latin typeface="Muli" panose="00000500000000000000" pitchFamily="2" charset="-18"/>
              </a:rPr>
              <a:t>4. Are there any plans for your medical chamber to us AI in its work, e.g. in the area of member administration? Do you already use it?</a:t>
            </a:r>
            <a:br>
              <a:rPr lang="en-US" sz="5300" b="1" dirty="0"/>
            </a:br>
            <a:br>
              <a:rPr lang="en-US" b="1" dirty="0"/>
            </a:br>
            <a:r>
              <a:rPr lang="en-US" b="1" dirty="0"/>
              <a:t> </a:t>
            </a:r>
            <a:endParaRPr lang="pl-PL" sz="4400" b="1" dirty="0">
              <a:solidFill>
                <a:schemeClr val="bg2">
                  <a:lumMod val="50000"/>
                </a:schemeClr>
              </a:solidFill>
              <a:latin typeface="Muli" panose="00000500000000000000" pitchFamily="2" charset="-18"/>
            </a:endParaRPr>
          </a:p>
        </p:txBody>
      </p:sp>
    </p:spTree>
    <p:extLst>
      <p:ext uri="{BB962C8B-B14F-4D97-AF65-F5344CB8AC3E}">
        <p14:creationId xmlns:p14="http://schemas.microsoft.com/office/powerpoint/2010/main" val="94013779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D1E80695-DA28-4FDC-9450-EF59D48438AF}"/>
              </a:ext>
            </a:extLst>
          </p:cNvPr>
          <p:cNvSpPr>
            <a:spLocks noGrp="1"/>
          </p:cNvSpPr>
          <p:nvPr>
            <p:ph type="body" sz="quarter" idx="21"/>
          </p:nvPr>
        </p:nvSpPr>
        <p:spPr/>
        <p:txBody>
          <a:bodyPr/>
          <a:lstStyle/>
          <a:p>
            <a:endParaRPr lang="pl-PL" dirty="0"/>
          </a:p>
          <a:p>
            <a:endParaRPr lang="pl-PL" dirty="0"/>
          </a:p>
        </p:txBody>
      </p:sp>
      <p:sp>
        <p:nvSpPr>
          <p:cNvPr id="6" name="Symbol zastępczy tekstu 5">
            <a:extLst>
              <a:ext uri="{FF2B5EF4-FFF2-40B4-BE49-F238E27FC236}">
                <a16:creationId xmlns:a16="http://schemas.microsoft.com/office/drawing/2014/main" id="{C697C88D-9630-4C28-8B7D-FCCE854F50F3}"/>
              </a:ext>
            </a:extLst>
          </p:cNvPr>
          <p:cNvSpPr>
            <a:spLocks noGrp="1"/>
          </p:cNvSpPr>
          <p:nvPr>
            <p:ph type="body" idx="1"/>
          </p:nvPr>
        </p:nvSpPr>
        <p:spPr>
          <a:xfrm>
            <a:off x="1206500" y="2599765"/>
            <a:ext cx="20450342" cy="9085884"/>
          </a:xfrm>
        </p:spPr>
        <p:txBody>
          <a:bodyPr/>
          <a:lstStyle/>
          <a:p>
            <a:endParaRPr lang="pl-PL" dirty="0"/>
          </a:p>
          <a:p>
            <a:endParaRPr lang="pl-PL" dirty="0"/>
          </a:p>
        </p:txBody>
      </p:sp>
      <p:sp>
        <p:nvSpPr>
          <p:cNvPr id="5" name="Tytuł 4">
            <a:extLst>
              <a:ext uri="{FF2B5EF4-FFF2-40B4-BE49-F238E27FC236}">
                <a16:creationId xmlns:a16="http://schemas.microsoft.com/office/drawing/2014/main" id="{CCFEB041-2F7F-4367-860A-18826E555FA7}"/>
              </a:ext>
            </a:extLst>
          </p:cNvPr>
          <p:cNvSpPr>
            <a:spLocks noGrp="1"/>
          </p:cNvSpPr>
          <p:nvPr>
            <p:ph type="title"/>
          </p:nvPr>
        </p:nvSpPr>
        <p:spPr>
          <a:xfrm>
            <a:off x="1206500" y="952499"/>
            <a:ext cx="20450342" cy="2477137"/>
          </a:xfrm>
        </p:spPr>
        <p:txBody>
          <a:bodyPr>
            <a:normAutofit/>
          </a:bodyPr>
          <a:lstStyle/>
          <a:p>
            <a:r>
              <a:rPr lang="pl-PL" sz="5400" b="1" dirty="0">
                <a:latin typeface="Muli" panose="00000500000000000000" pitchFamily="2" charset="-18"/>
              </a:rPr>
              <a:t>II. </a:t>
            </a:r>
            <a:r>
              <a:rPr lang="en-US" sz="5400" b="1" dirty="0">
                <a:latin typeface="Muli" panose="00000500000000000000" pitchFamily="2" charset="-18"/>
              </a:rPr>
              <a:t>New generations in the medical chambers</a:t>
            </a:r>
            <a:br>
              <a:rPr lang="en-US" b="1" dirty="0"/>
            </a:br>
            <a:endParaRPr lang="pl-PL" b="1" dirty="0"/>
          </a:p>
        </p:txBody>
      </p:sp>
      <p:pic>
        <p:nvPicPr>
          <p:cNvPr id="10" name="Obraz 9">
            <a:extLst>
              <a:ext uri="{FF2B5EF4-FFF2-40B4-BE49-F238E27FC236}">
                <a16:creationId xmlns:a16="http://schemas.microsoft.com/office/drawing/2014/main" id="{E549FF13-334F-96A0-84BE-7703B9C85F3F}"/>
              </a:ext>
            </a:extLst>
          </p:cNvPr>
          <p:cNvPicPr>
            <a:picLocks noChangeAspect="1"/>
          </p:cNvPicPr>
          <p:nvPr/>
        </p:nvPicPr>
        <p:blipFill>
          <a:blip r:embed="rId2"/>
          <a:stretch>
            <a:fillRect/>
          </a:stretch>
        </p:blipFill>
        <p:spPr>
          <a:xfrm>
            <a:off x="1206500" y="2406736"/>
            <a:ext cx="17739389" cy="7610199"/>
          </a:xfrm>
          <a:prstGeom prst="rect">
            <a:avLst/>
          </a:prstGeom>
        </p:spPr>
      </p:pic>
      <p:pic>
        <p:nvPicPr>
          <p:cNvPr id="11" name="Obraz 10">
            <a:extLst>
              <a:ext uri="{FF2B5EF4-FFF2-40B4-BE49-F238E27FC236}">
                <a16:creationId xmlns:a16="http://schemas.microsoft.com/office/drawing/2014/main" id="{98C28AC0-CFA4-8CFA-BCB8-E193E3D79BE4}"/>
              </a:ext>
            </a:extLst>
          </p:cNvPr>
          <p:cNvPicPr>
            <a:picLocks noChangeAspect="1"/>
          </p:cNvPicPr>
          <p:nvPr/>
        </p:nvPicPr>
        <p:blipFill>
          <a:blip r:embed="rId3"/>
          <a:stretch>
            <a:fillRect/>
          </a:stretch>
        </p:blipFill>
        <p:spPr>
          <a:xfrm>
            <a:off x="10812033" y="1837322"/>
            <a:ext cx="12634908" cy="6662940"/>
          </a:xfrm>
          <a:prstGeom prst="rect">
            <a:avLst/>
          </a:prstGeom>
        </p:spPr>
      </p:pic>
      <p:pic>
        <p:nvPicPr>
          <p:cNvPr id="12" name="Obraz 11">
            <a:extLst>
              <a:ext uri="{FF2B5EF4-FFF2-40B4-BE49-F238E27FC236}">
                <a16:creationId xmlns:a16="http://schemas.microsoft.com/office/drawing/2014/main" id="{D25F4E2A-7B85-9BE3-6C93-779CE085258F}"/>
              </a:ext>
            </a:extLst>
          </p:cNvPr>
          <p:cNvPicPr>
            <a:picLocks noChangeAspect="1"/>
          </p:cNvPicPr>
          <p:nvPr/>
        </p:nvPicPr>
        <p:blipFill>
          <a:blip r:embed="rId4"/>
          <a:stretch>
            <a:fillRect/>
          </a:stretch>
        </p:blipFill>
        <p:spPr>
          <a:xfrm>
            <a:off x="10812033" y="7213413"/>
            <a:ext cx="6705002" cy="4472236"/>
          </a:xfrm>
          <a:prstGeom prst="rect">
            <a:avLst/>
          </a:prstGeom>
        </p:spPr>
      </p:pic>
      <p:sp>
        <p:nvSpPr>
          <p:cNvPr id="2" name="Autor prezentacji">
            <a:extLst>
              <a:ext uri="{FF2B5EF4-FFF2-40B4-BE49-F238E27FC236}">
                <a16:creationId xmlns:a16="http://schemas.microsoft.com/office/drawing/2014/main" id="{91E49AAF-679A-3956-2F57-68857F8C2208}"/>
              </a:ext>
            </a:extLst>
          </p:cNvPr>
          <p:cNvSpPr txBox="1">
            <a:spLocks noGrp="1"/>
          </p:cNvSpPr>
          <p:nvPr/>
        </p:nvSpPr>
        <p:spPr>
          <a:xfrm>
            <a:off x="10589986" y="12040042"/>
            <a:ext cx="11878128" cy="2236021"/>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863600" marR="0" indent="-863600" algn="l" defTabSz="2438338" rtl="0" eaLnBrk="1" latinLnBrk="0" hangingPunct="1">
              <a:lnSpc>
                <a:spcPct val="90000"/>
              </a:lnSpc>
              <a:spcBef>
                <a:spcPts val="4500"/>
              </a:spcBef>
              <a:spcAft>
                <a:spcPts val="0"/>
              </a:spcAft>
              <a:buClrTx/>
              <a:buSzPct val="100000"/>
              <a:buFontTx/>
              <a:buAutoNum type="arabicPeriod"/>
              <a:tabLst/>
              <a:defRPr sz="4800" b="0" i="0" u="none" strike="noStrike" cap="none" spc="0" baseline="0">
                <a:solidFill>
                  <a:srgbClr val="000000"/>
                </a:solidFill>
                <a:uFillTx/>
                <a:latin typeface="Open Sans"/>
                <a:ea typeface="+mn-ea"/>
                <a:cs typeface="+mn-cs"/>
                <a:sym typeface="Helvetica Neue"/>
              </a:defRPr>
            </a:lvl1pPr>
            <a:lvl2pPr marL="1219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2pPr>
            <a:lvl3pPr marL="1828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3pPr>
            <a:lvl4pPr marL="2438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4pPr>
            <a:lvl5pPr marL="30480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algn="ctr">
              <a:buNone/>
            </a:pPr>
            <a:r>
              <a:rPr lang="pl-PL" sz="4000" b="1" dirty="0">
                <a:solidFill>
                  <a:srgbClr val="FFFFFF"/>
                </a:solidFill>
                <a:latin typeface="Muli" panose="00000500000000000000" pitchFamily="2" charset="-18"/>
              </a:rPr>
              <a:t>MICHAŁ MATUSZEWSKI, MD</a:t>
            </a:r>
          </a:p>
          <a:p>
            <a:pPr marL="0" indent="0" algn="ctr">
              <a:buNone/>
            </a:pPr>
            <a:r>
              <a:rPr lang="pl-PL" sz="4000" b="1" dirty="0">
                <a:solidFill>
                  <a:srgbClr val="FFFFFF"/>
                </a:solidFill>
                <a:latin typeface="Muli" panose="00000500000000000000" pitchFamily="2" charset="-18"/>
              </a:rPr>
              <a:t>THE POLISH CHAMBER OF PHYSICIANS AND DENTISTS</a:t>
            </a:r>
          </a:p>
        </p:txBody>
      </p:sp>
    </p:spTree>
    <p:extLst>
      <p:ext uri="{BB962C8B-B14F-4D97-AF65-F5344CB8AC3E}">
        <p14:creationId xmlns:p14="http://schemas.microsoft.com/office/powerpoint/2010/main" val="380691384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54B47-2393-6DE1-F86C-BB71EE243E99}"/>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2A971811-C98C-C859-3F95-91DEFFFD3843}"/>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endParaRPr lang="pl-PL" sz="3200" dirty="0"/>
          </a:p>
        </p:txBody>
      </p:sp>
      <p:sp>
        <p:nvSpPr>
          <p:cNvPr id="5" name="Tytuł 4">
            <a:extLst>
              <a:ext uri="{FF2B5EF4-FFF2-40B4-BE49-F238E27FC236}">
                <a16:creationId xmlns:a16="http://schemas.microsoft.com/office/drawing/2014/main" id="{9CD0A8B5-D74C-4576-0A09-DC98A2C497AD}"/>
              </a:ext>
            </a:extLst>
          </p:cNvPr>
          <p:cNvSpPr>
            <a:spLocks noGrp="1"/>
          </p:cNvSpPr>
          <p:nvPr>
            <p:ph type="title"/>
          </p:nvPr>
        </p:nvSpPr>
        <p:spPr>
          <a:xfrm>
            <a:off x="1206500" y="952500"/>
            <a:ext cx="20623556" cy="2274794"/>
          </a:xfrm>
        </p:spPr>
        <p:txBody>
          <a:bodyPr>
            <a:normAutofit fontScale="90000"/>
          </a:bodyPr>
          <a:lstStyle/>
          <a:p>
            <a:br>
              <a:rPr lang="pl-PL" sz="5300" b="1" dirty="0">
                <a:latin typeface="Muli" panose="00000500000000000000" pitchFamily="2" charset="-18"/>
              </a:rPr>
            </a:br>
            <a:r>
              <a:rPr lang="pl-PL" sz="5300" b="1" dirty="0">
                <a:latin typeface="Muli" panose="00000500000000000000" pitchFamily="2" charset="-18"/>
              </a:rPr>
              <a:t>II. </a:t>
            </a:r>
            <a:r>
              <a:rPr lang="en-US" sz="5300" b="1" dirty="0">
                <a:latin typeface="Muli" panose="00000500000000000000" pitchFamily="2" charset="-18"/>
              </a:rPr>
              <a:t>New generations in the medical chambers</a:t>
            </a:r>
            <a:br>
              <a:rPr lang="pl-PL" sz="4000" b="1" dirty="0">
                <a:solidFill>
                  <a:schemeClr val="bg2">
                    <a:lumMod val="50000"/>
                  </a:schemeClr>
                </a:solidFill>
                <a:latin typeface="Muli" panose="00000500000000000000" pitchFamily="2" charset="-18"/>
              </a:rPr>
            </a:br>
            <a:r>
              <a:rPr lang="en-US" sz="4000" b="1" dirty="0">
                <a:solidFill>
                  <a:schemeClr val="bg2">
                    <a:lumMod val="50000"/>
                  </a:schemeClr>
                </a:solidFill>
                <a:latin typeface="Muli" panose="00000500000000000000" pitchFamily="2" charset="-18"/>
              </a:rPr>
              <a:t>1. What is the age distribution of your members?</a:t>
            </a:r>
            <a:br>
              <a:rPr lang="en-US" sz="4000" b="1" dirty="0">
                <a:solidFill>
                  <a:schemeClr val="bg2">
                    <a:lumMod val="50000"/>
                  </a:schemeClr>
                </a:solidFill>
                <a:latin typeface="Muli" panose="00000500000000000000" pitchFamily="2" charset="-18"/>
              </a:rPr>
            </a:br>
            <a:br>
              <a:rPr lang="en-US" sz="4000" b="1" dirty="0">
                <a:solidFill>
                  <a:schemeClr val="bg2">
                    <a:lumMod val="50000"/>
                  </a:schemeClr>
                </a:solidFill>
                <a:latin typeface="Muli" panose="00000500000000000000" pitchFamily="2" charset="-18"/>
              </a:rPr>
            </a:br>
            <a:br>
              <a:rPr lang="en-US" b="1" dirty="0"/>
            </a:br>
            <a:br>
              <a:rPr lang="pl-PL" b="1" dirty="0"/>
            </a:br>
            <a:endParaRPr lang="pl-PL" sz="4400" b="1" dirty="0">
              <a:solidFill>
                <a:schemeClr val="bg2">
                  <a:lumMod val="50000"/>
                </a:schemeClr>
              </a:solidFill>
              <a:latin typeface="Muli" panose="00000500000000000000" pitchFamily="2" charset="-18"/>
            </a:endParaRPr>
          </a:p>
        </p:txBody>
      </p:sp>
      <p:pic>
        <p:nvPicPr>
          <p:cNvPr id="9" name="Obraz 8">
            <a:extLst>
              <a:ext uri="{FF2B5EF4-FFF2-40B4-BE49-F238E27FC236}">
                <a16:creationId xmlns:a16="http://schemas.microsoft.com/office/drawing/2014/main" id="{32FA0D45-C282-3FB9-A724-C22881AE7C93}"/>
              </a:ext>
            </a:extLst>
          </p:cNvPr>
          <p:cNvPicPr>
            <a:picLocks noChangeAspect="1"/>
          </p:cNvPicPr>
          <p:nvPr/>
        </p:nvPicPr>
        <p:blipFill>
          <a:blip r:embed="rId2"/>
          <a:stretch>
            <a:fillRect/>
          </a:stretch>
        </p:blipFill>
        <p:spPr>
          <a:xfrm>
            <a:off x="1994199" y="3042138"/>
            <a:ext cx="19037002" cy="8059589"/>
          </a:xfrm>
          <a:prstGeom prst="rect">
            <a:avLst/>
          </a:prstGeom>
        </p:spPr>
      </p:pic>
    </p:spTree>
    <p:extLst>
      <p:ext uri="{BB962C8B-B14F-4D97-AF65-F5344CB8AC3E}">
        <p14:creationId xmlns:p14="http://schemas.microsoft.com/office/powerpoint/2010/main" val="198199040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F8441-F32E-0342-C7AC-6D9895C917DC}"/>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CE9A9E30-99D9-DC84-3324-3DBAD74CAEA4}"/>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endParaRPr lang="pl-PL" sz="3200" dirty="0"/>
          </a:p>
        </p:txBody>
      </p:sp>
      <p:sp>
        <p:nvSpPr>
          <p:cNvPr id="5" name="Tytuł 4">
            <a:extLst>
              <a:ext uri="{FF2B5EF4-FFF2-40B4-BE49-F238E27FC236}">
                <a16:creationId xmlns:a16="http://schemas.microsoft.com/office/drawing/2014/main" id="{70CAB16A-F868-5DF3-8098-B0AFE7E84E31}"/>
              </a:ext>
            </a:extLst>
          </p:cNvPr>
          <p:cNvSpPr>
            <a:spLocks noGrp="1"/>
          </p:cNvSpPr>
          <p:nvPr>
            <p:ph type="title"/>
          </p:nvPr>
        </p:nvSpPr>
        <p:spPr>
          <a:xfrm>
            <a:off x="1206500" y="952500"/>
            <a:ext cx="20623556" cy="2274794"/>
          </a:xfrm>
        </p:spPr>
        <p:txBody>
          <a:bodyPr>
            <a:normAutofit fontScale="90000"/>
          </a:bodyPr>
          <a:lstStyle/>
          <a:p>
            <a:br>
              <a:rPr lang="pl-PL" sz="5300" b="1" dirty="0">
                <a:latin typeface="Muli" panose="00000500000000000000" pitchFamily="2" charset="-18"/>
              </a:rPr>
            </a:br>
            <a:r>
              <a:rPr lang="pl-PL" sz="5300" b="1" dirty="0">
                <a:latin typeface="Muli" panose="00000500000000000000" pitchFamily="2" charset="-18"/>
              </a:rPr>
              <a:t>II. </a:t>
            </a:r>
            <a:r>
              <a:rPr lang="en-US" sz="5300" b="1" dirty="0">
                <a:latin typeface="Muli" panose="00000500000000000000" pitchFamily="2" charset="-18"/>
              </a:rPr>
              <a:t>New generations in the medical chambers</a:t>
            </a:r>
            <a:br>
              <a:rPr lang="pl-PL" sz="4000" b="1" dirty="0">
                <a:solidFill>
                  <a:schemeClr val="bg2">
                    <a:lumMod val="50000"/>
                  </a:schemeClr>
                </a:solidFill>
                <a:latin typeface="Muli" panose="00000500000000000000" pitchFamily="2" charset="-18"/>
              </a:rPr>
            </a:br>
            <a:r>
              <a:rPr lang="en-US" sz="4000" b="1" dirty="0">
                <a:solidFill>
                  <a:schemeClr val="bg2">
                    <a:lumMod val="50000"/>
                  </a:schemeClr>
                </a:solidFill>
                <a:latin typeface="Muli" panose="00000500000000000000" pitchFamily="2" charset="-18"/>
              </a:rPr>
              <a:t>1. What is the age distribution of your members?</a:t>
            </a:r>
            <a:br>
              <a:rPr lang="en-US" sz="4000" b="1" dirty="0">
                <a:solidFill>
                  <a:schemeClr val="bg2">
                    <a:lumMod val="50000"/>
                  </a:schemeClr>
                </a:solidFill>
                <a:latin typeface="Muli" panose="00000500000000000000" pitchFamily="2" charset="-18"/>
              </a:rPr>
            </a:br>
            <a:br>
              <a:rPr lang="en-US" sz="4000" b="1" dirty="0">
                <a:solidFill>
                  <a:schemeClr val="bg2">
                    <a:lumMod val="50000"/>
                  </a:schemeClr>
                </a:solidFill>
                <a:latin typeface="Muli" panose="00000500000000000000" pitchFamily="2" charset="-18"/>
              </a:rPr>
            </a:br>
            <a:br>
              <a:rPr lang="en-US" b="1" dirty="0"/>
            </a:br>
            <a:br>
              <a:rPr lang="pl-PL" b="1" dirty="0"/>
            </a:br>
            <a:endParaRPr lang="pl-PL" sz="4400" b="1" dirty="0">
              <a:solidFill>
                <a:schemeClr val="bg2">
                  <a:lumMod val="50000"/>
                </a:schemeClr>
              </a:solidFill>
              <a:latin typeface="Muli" panose="00000500000000000000" pitchFamily="2" charset="-18"/>
            </a:endParaRPr>
          </a:p>
        </p:txBody>
      </p:sp>
      <p:pic>
        <p:nvPicPr>
          <p:cNvPr id="3" name="Obraz 2">
            <a:extLst>
              <a:ext uri="{FF2B5EF4-FFF2-40B4-BE49-F238E27FC236}">
                <a16:creationId xmlns:a16="http://schemas.microsoft.com/office/drawing/2014/main" id="{0CF6FD76-0DBF-457D-61B8-822EAF5E4184}"/>
              </a:ext>
            </a:extLst>
          </p:cNvPr>
          <p:cNvPicPr>
            <a:picLocks noChangeAspect="1"/>
          </p:cNvPicPr>
          <p:nvPr/>
        </p:nvPicPr>
        <p:blipFill>
          <a:blip r:embed="rId2"/>
          <a:stretch>
            <a:fillRect/>
          </a:stretch>
        </p:blipFill>
        <p:spPr>
          <a:xfrm>
            <a:off x="1954306" y="3227295"/>
            <a:ext cx="18987247" cy="8038526"/>
          </a:xfrm>
          <a:prstGeom prst="rect">
            <a:avLst/>
          </a:prstGeom>
        </p:spPr>
      </p:pic>
    </p:spTree>
    <p:extLst>
      <p:ext uri="{BB962C8B-B14F-4D97-AF65-F5344CB8AC3E}">
        <p14:creationId xmlns:p14="http://schemas.microsoft.com/office/powerpoint/2010/main" val="333761972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CC7E7-53FB-A8AC-B01D-B2B67745314D}"/>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2EF8B996-DF59-3CE9-A026-2DA1AAD59026}"/>
              </a:ext>
            </a:extLst>
          </p:cNvPr>
          <p:cNvSpPr>
            <a:spLocks noGrp="1"/>
          </p:cNvSpPr>
          <p:nvPr>
            <p:ph type="body" idx="1"/>
          </p:nvPr>
        </p:nvSpPr>
        <p:spPr>
          <a:xfrm>
            <a:off x="1163782" y="3042138"/>
            <a:ext cx="20623556" cy="8843123"/>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600" dirty="0">
              <a:latin typeface="Muli" panose="00000500000000000000" pitchFamily="2" charset="-18"/>
            </a:endParaRPr>
          </a:p>
          <a:p>
            <a:pPr>
              <a:lnSpc>
                <a:spcPct val="100000"/>
              </a:lnSpc>
            </a:pPr>
            <a:r>
              <a:rPr lang="pl-PL" sz="3600" dirty="0">
                <a:latin typeface="Muli" panose="00000500000000000000" pitchFamily="2" charset="-18"/>
              </a:rPr>
              <a:t>The </a:t>
            </a:r>
            <a:r>
              <a:rPr lang="pl-PL" sz="3600" dirty="0" err="1">
                <a:latin typeface="Muli" panose="00000500000000000000" pitchFamily="2" charset="-18"/>
              </a:rPr>
              <a:t>Polish</a:t>
            </a:r>
            <a:r>
              <a:rPr lang="pl-PL" sz="3600" dirty="0">
                <a:latin typeface="Muli" panose="00000500000000000000" pitchFamily="2" charset="-18"/>
              </a:rPr>
              <a:t> </a:t>
            </a:r>
            <a:r>
              <a:rPr lang="pl-PL" sz="3600" dirty="0" err="1">
                <a:latin typeface="Muli" panose="00000500000000000000" pitchFamily="2" charset="-18"/>
              </a:rPr>
              <a:t>Chamber</a:t>
            </a:r>
            <a:r>
              <a:rPr lang="pl-PL" sz="3600" dirty="0">
                <a:latin typeface="Muli" panose="00000500000000000000" pitchFamily="2" charset="-18"/>
              </a:rPr>
              <a:t> of </a:t>
            </a:r>
            <a:r>
              <a:rPr lang="pl-PL" sz="3600" dirty="0" err="1">
                <a:latin typeface="Muli" panose="00000500000000000000" pitchFamily="2" charset="-18"/>
              </a:rPr>
              <a:t>Physicians</a:t>
            </a:r>
            <a:r>
              <a:rPr lang="pl-PL" sz="3600" dirty="0">
                <a:latin typeface="Muli" panose="00000500000000000000" pitchFamily="2" charset="-18"/>
              </a:rPr>
              <a:t> and </a:t>
            </a:r>
            <a:r>
              <a:rPr lang="pl-PL" sz="3600" dirty="0" err="1">
                <a:latin typeface="Muli" panose="00000500000000000000" pitchFamily="2" charset="-18"/>
              </a:rPr>
              <a:t>Dentists</a:t>
            </a:r>
            <a:r>
              <a:rPr lang="pl-PL" sz="3600" dirty="0">
                <a:latin typeface="Muli" panose="00000500000000000000" pitchFamily="2" charset="-18"/>
              </a:rPr>
              <a:t>:</a:t>
            </a:r>
          </a:p>
          <a:p>
            <a:pPr>
              <a:lnSpc>
                <a:spcPct val="100000"/>
              </a:lnSpc>
            </a:pPr>
            <a:endParaRPr lang="pl-PL" sz="3600" dirty="0">
              <a:latin typeface="Muli" panose="00000500000000000000" pitchFamily="2" charset="-18"/>
            </a:endParaRPr>
          </a:p>
          <a:p>
            <a:pPr marL="457200" indent="-457200">
              <a:lnSpc>
                <a:spcPct val="100000"/>
              </a:lnSpc>
              <a:buFont typeface="Arial" panose="020B0604020202020204" pitchFamily="34" charset="0"/>
              <a:buChar char="•"/>
            </a:pPr>
            <a:r>
              <a:rPr lang="pl-PL" sz="3600" dirty="0">
                <a:latin typeface="Muli" panose="00000500000000000000" pitchFamily="2" charset="-18"/>
              </a:rPr>
              <a:t>the </a:t>
            </a:r>
            <a:r>
              <a:rPr lang="pl-PL" sz="3600" dirty="0" err="1">
                <a:latin typeface="Muli" panose="00000500000000000000" pitchFamily="2" charset="-18"/>
              </a:rPr>
              <a:t>Presidium</a:t>
            </a:r>
            <a:r>
              <a:rPr lang="pl-PL" sz="3600" dirty="0">
                <a:latin typeface="Muli" panose="00000500000000000000" pitchFamily="2" charset="-18"/>
              </a:rPr>
              <a:t> of the </a:t>
            </a:r>
            <a:r>
              <a:rPr lang="pl-PL" sz="3600" dirty="0" err="1">
                <a:latin typeface="Muli" panose="00000500000000000000" pitchFamily="2" charset="-18"/>
              </a:rPr>
              <a:t>Supreme</a:t>
            </a:r>
            <a:r>
              <a:rPr lang="pl-PL" sz="3600" dirty="0">
                <a:latin typeface="Muli" panose="00000500000000000000" pitchFamily="2" charset="-18"/>
              </a:rPr>
              <a:t> Medical </a:t>
            </a:r>
            <a:r>
              <a:rPr lang="pl-PL" sz="3600" dirty="0" err="1">
                <a:latin typeface="Muli" panose="00000500000000000000" pitchFamily="2" charset="-18"/>
              </a:rPr>
              <a:t>Council</a:t>
            </a:r>
            <a:r>
              <a:rPr lang="pl-PL" sz="3600" dirty="0">
                <a:latin typeface="Muli" panose="00000500000000000000" pitchFamily="2" charset="-18"/>
              </a:rPr>
              <a:t> - </a:t>
            </a:r>
            <a:r>
              <a:rPr lang="pl-PL" sz="3600" dirty="0" err="1">
                <a:latin typeface="Muli" panose="00000500000000000000" pitchFamily="2" charset="-18"/>
              </a:rPr>
              <a:t>average</a:t>
            </a:r>
            <a:r>
              <a:rPr lang="pl-PL" sz="3600" dirty="0">
                <a:latin typeface="Muli" panose="00000500000000000000" pitchFamily="2" charset="-18"/>
              </a:rPr>
              <a:t> </a:t>
            </a:r>
            <a:r>
              <a:rPr lang="pl-PL" sz="3600" dirty="0" err="1">
                <a:latin typeface="Muli" panose="00000500000000000000" pitchFamily="2" charset="-18"/>
              </a:rPr>
              <a:t>age</a:t>
            </a:r>
            <a:r>
              <a:rPr lang="pl-PL" sz="3600" dirty="0">
                <a:latin typeface="Muli" panose="00000500000000000000" pitchFamily="2" charset="-18"/>
              </a:rPr>
              <a:t>: 50</a:t>
            </a:r>
          </a:p>
          <a:p>
            <a:pPr marL="457200" indent="-457200">
              <a:lnSpc>
                <a:spcPct val="100000"/>
              </a:lnSpc>
              <a:buFont typeface="Arial" panose="020B0604020202020204" pitchFamily="34" charset="0"/>
              <a:buChar char="•"/>
            </a:pPr>
            <a:r>
              <a:rPr lang="pl-PL" sz="3600" dirty="0">
                <a:latin typeface="Muli" panose="00000500000000000000" pitchFamily="2" charset="-18"/>
              </a:rPr>
              <a:t>the </a:t>
            </a:r>
            <a:r>
              <a:rPr lang="pl-PL" sz="3600" dirty="0" err="1">
                <a:latin typeface="Muli" panose="00000500000000000000" pitchFamily="2" charset="-18"/>
              </a:rPr>
              <a:t>Supreme</a:t>
            </a:r>
            <a:r>
              <a:rPr lang="pl-PL" sz="3600" dirty="0">
                <a:latin typeface="Muli" panose="00000500000000000000" pitchFamily="2" charset="-18"/>
              </a:rPr>
              <a:t> Medical </a:t>
            </a:r>
            <a:r>
              <a:rPr lang="pl-PL" sz="3600" dirty="0" err="1">
                <a:latin typeface="Muli" panose="00000500000000000000" pitchFamily="2" charset="-18"/>
              </a:rPr>
              <a:t>Council</a:t>
            </a:r>
            <a:r>
              <a:rPr lang="pl-PL" sz="3600" dirty="0">
                <a:latin typeface="Muli" panose="00000500000000000000" pitchFamily="2" charset="-18"/>
              </a:rPr>
              <a:t> - </a:t>
            </a:r>
            <a:r>
              <a:rPr lang="pl-PL" sz="3600" dirty="0" err="1">
                <a:latin typeface="Muli" panose="00000500000000000000" pitchFamily="2" charset="-18"/>
              </a:rPr>
              <a:t>average</a:t>
            </a:r>
            <a:r>
              <a:rPr lang="pl-PL" sz="3600" dirty="0">
                <a:latin typeface="Muli" panose="00000500000000000000" pitchFamily="2" charset="-18"/>
              </a:rPr>
              <a:t> </a:t>
            </a:r>
            <a:r>
              <a:rPr lang="pl-PL" sz="3600" dirty="0" err="1">
                <a:latin typeface="Muli" panose="00000500000000000000" pitchFamily="2" charset="-18"/>
              </a:rPr>
              <a:t>age</a:t>
            </a:r>
            <a:r>
              <a:rPr lang="pl-PL" sz="3600" dirty="0">
                <a:latin typeface="Muli" panose="00000500000000000000" pitchFamily="2" charset="-18"/>
              </a:rPr>
              <a:t> : 53</a:t>
            </a:r>
          </a:p>
          <a:p>
            <a:pPr>
              <a:lnSpc>
                <a:spcPct val="100000"/>
              </a:lnSpc>
            </a:pPr>
            <a:endParaRPr lang="pl-PL" sz="3600" dirty="0">
              <a:latin typeface="Muli" panose="00000500000000000000" pitchFamily="2" charset="-18"/>
            </a:endParaRPr>
          </a:p>
          <a:p>
            <a:pPr>
              <a:lnSpc>
                <a:spcPct val="100000"/>
              </a:lnSpc>
            </a:pPr>
            <a:r>
              <a:rPr lang="pl-PL" sz="3600" dirty="0">
                <a:latin typeface="Muli" panose="00000500000000000000" pitchFamily="2" charset="-18"/>
              </a:rPr>
              <a:t>     </a:t>
            </a:r>
            <a:r>
              <a:rPr lang="pl-PL" sz="3600" dirty="0" err="1">
                <a:latin typeface="Muli" panose="00000500000000000000" pitchFamily="2" charset="-18"/>
              </a:rPr>
              <a:t>Only</a:t>
            </a:r>
            <a:r>
              <a:rPr lang="pl-PL" sz="3600" dirty="0">
                <a:latin typeface="Muli" panose="00000500000000000000" pitchFamily="2" charset="-18"/>
              </a:rPr>
              <a:t> 6 </a:t>
            </a:r>
            <a:r>
              <a:rPr lang="pl-PL" sz="3600" dirty="0" err="1">
                <a:latin typeface="Muli" panose="00000500000000000000" pitchFamily="2" charset="-18"/>
              </a:rPr>
              <a:t>physicians</a:t>
            </a:r>
            <a:r>
              <a:rPr lang="pl-PL" sz="3600" dirty="0">
                <a:latin typeface="Muli" panose="00000500000000000000" pitchFamily="2" charset="-18"/>
              </a:rPr>
              <a:t>/</a:t>
            </a:r>
            <a:r>
              <a:rPr lang="pl-PL" sz="3600" dirty="0" err="1">
                <a:latin typeface="Muli" panose="00000500000000000000" pitchFamily="2" charset="-18"/>
              </a:rPr>
              <a:t>dentists</a:t>
            </a:r>
            <a:r>
              <a:rPr lang="pl-PL" sz="3600" dirty="0">
                <a:latin typeface="Muli" panose="00000500000000000000" pitchFamily="2" charset="-18"/>
              </a:rPr>
              <a:t> </a:t>
            </a:r>
            <a:r>
              <a:rPr lang="pl-PL" sz="3600" dirty="0" err="1">
                <a:latin typeface="Muli" panose="00000500000000000000" pitchFamily="2" charset="-18"/>
              </a:rPr>
              <a:t>are</a:t>
            </a:r>
            <a:r>
              <a:rPr lang="pl-PL" sz="3600" dirty="0">
                <a:latin typeface="Muli" panose="00000500000000000000" pitchFamily="2" charset="-18"/>
              </a:rPr>
              <a:t> of less </a:t>
            </a:r>
            <a:r>
              <a:rPr lang="pl-PL" sz="3600" dirty="0" err="1">
                <a:latin typeface="Muli" panose="00000500000000000000" pitchFamily="2" charset="-18"/>
              </a:rPr>
              <a:t>than</a:t>
            </a:r>
            <a:r>
              <a:rPr lang="pl-PL" sz="3600" dirty="0">
                <a:latin typeface="Muli" panose="00000500000000000000" pitchFamily="2" charset="-18"/>
              </a:rPr>
              <a:t> 35 </a:t>
            </a:r>
            <a:r>
              <a:rPr lang="pl-PL" sz="3600" dirty="0" err="1">
                <a:latin typeface="Muli" panose="00000500000000000000" pitchFamily="2" charset="-18"/>
              </a:rPr>
              <a:t>age</a:t>
            </a:r>
            <a:r>
              <a:rPr lang="pl-PL" sz="3600" dirty="0">
                <a:latin typeface="Muli" panose="00000500000000000000" pitchFamily="2" charset="-18"/>
              </a:rPr>
              <a:t> </a:t>
            </a:r>
            <a:r>
              <a:rPr lang="pl-PL" sz="3600" dirty="0" err="1">
                <a:latin typeface="Muli" panose="00000500000000000000" pitchFamily="2" charset="-18"/>
              </a:rPr>
              <a:t>old</a:t>
            </a:r>
            <a:r>
              <a:rPr lang="pl-PL" sz="3600" dirty="0">
                <a:latin typeface="Muli" panose="00000500000000000000" pitchFamily="2" charset="-18"/>
              </a:rPr>
              <a:t> – out of 75 </a:t>
            </a:r>
            <a:r>
              <a:rPr lang="pl-PL" sz="3600" dirty="0" err="1">
                <a:latin typeface="Muli" panose="00000500000000000000" pitchFamily="2" charset="-18"/>
              </a:rPr>
              <a:t>members</a:t>
            </a:r>
            <a:r>
              <a:rPr lang="pl-PL" sz="3600" dirty="0">
                <a:latin typeface="Muli" panose="00000500000000000000" pitchFamily="2" charset="-18"/>
              </a:rPr>
              <a:t> of the </a:t>
            </a:r>
            <a:r>
              <a:rPr lang="pl-PL" sz="3600" dirty="0" err="1">
                <a:latin typeface="Muli" panose="00000500000000000000" pitchFamily="2" charset="-18"/>
              </a:rPr>
              <a:t>Supreme</a:t>
            </a:r>
            <a:r>
              <a:rPr lang="pl-PL" sz="3600" dirty="0">
                <a:latin typeface="Muli" panose="00000500000000000000" pitchFamily="2" charset="-18"/>
              </a:rPr>
              <a:t>  </a:t>
            </a:r>
          </a:p>
          <a:p>
            <a:pPr>
              <a:lnSpc>
                <a:spcPct val="100000"/>
              </a:lnSpc>
            </a:pPr>
            <a:r>
              <a:rPr lang="pl-PL" sz="3600" dirty="0">
                <a:latin typeface="Muli" panose="00000500000000000000" pitchFamily="2" charset="-18"/>
              </a:rPr>
              <a:t>     Medical </a:t>
            </a:r>
            <a:r>
              <a:rPr lang="pl-PL" sz="3600" dirty="0" err="1">
                <a:latin typeface="Muli" panose="00000500000000000000" pitchFamily="2" charset="-18"/>
              </a:rPr>
              <a:t>Council</a:t>
            </a:r>
            <a:endParaRPr lang="pl-PL" sz="3600" dirty="0">
              <a:latin typeface="Muli" panose="00000500000000000000" pitchFamily="2" charset="-18"/>
            </a:endParaRPr>
          </a:p>
          <a:p>
            <a:pPr>
              <a:lnSpc>
                <a:spcPct val="100000"/>
              </a:lnSpc>
            </a:pPr>
            <a:endParaRPr lang="pl-PL" sz="3200" dirty="0">
              <a:latin typeface="Muli" panose="00000500000000000000" pitchFamily="2" charset="-18"/>
            </a:endParaRPr>
          </a:p>
        </p:txBody>
      </p:sp>
      <p:sp>
        <p:nvSpPr>
          <p:cNvPr id="5" name="Tytuł 4">
            <a:extLst>
              <a:ext uri="{FF2B5EF4-FFF2-40B4-BE49-F238E27FC236}">
                <a16:creationId xmlns:a16="http://schemas.microsoft.com/office/drawing/2014/main" id="{9F424EBC-69B8-FBBC-2687-C5065ADB3E69}"/>
              </a:ext>
            </a:extLst>
          </p:cNvPr>
          <p:cNvSpPr>
            <a:spLocks noGrp="1"/>
          </p:cNvSpPr>
          <p:nvPr>
            <p:ph type="title"/>
          </p:nvPr>
        </p:nvSpPr>
        <p:spPr>
          <a:xfrm>
            <a:off x="1206500" y="952500"/>
            <a:ext cx="20450342" cy="1948962"/>
          </a:xfrm>
        </p:spPr>
        <p:txBody>
          <a:bodyPr>
            <a:normAutofit fontScale="90000"/>
          </a:bodyPr>
          <a:lstStyle/>
          <a:p>
            <a:br>
              <a:rPr lang="pl-PL" sz="5300" b="1" dirty="0">
                <a:latin typeface="Muli" panose="00000500000000000000" pitchFamily="2" charset="-18"/>
              </a:rPr>
            </a:br>
            <a:r>
              <a:rPr lang="pl-PL" sz="5300" b="1" dirty="0">
                <a:latin typeface="Muli" panose="00000500000000000000" pitchFamily="2" charset="-18"/>
              </a:rPr>
              <a:t>II. </a:t>
            </a:r>
            <a:r>
              <a:rPr lang="en-US" sz="5300" b="1" dirty="0">
                <a:latin typeface="Muli" panose="00000500000000000000" pitchFamily="2" charset="-18"/>
              </a:rPr>
              <a:t>New generations in the medical chambers</a:t>
            </a:r>
            <a:br>
              <a:rPr lang="en-US" sz="5300" b="1" dirty="0"/>
            </a:br>
            <a:r>
              <a:rPr lang="en-US" sz="4000" b="1" dirty="0">
                <a:solidFill>
                  <a:schemeClr val="bg2">
                    <a:lumMod val="50000"/>
                  </a:schemeClr>
                </a:solidFill>
                <a:latin typeface="Muli" panose="00000500000000000000" pitchFamily="2" charset="-18"/>
              </a:rPr>
              <a:t>2. Do you have any numbers on the age of your medical chamber’s leadership (Executive board, General Assembly etc.)?</a:t>
            </a:r>
            <a:br>
              <a:rPr lang="en-US" sz="5300" b="1" dirty="0"/>
            </a:br>
            <a:br>
              <a:rPr lang="en-US" b="1" dirty="0"/>
            </a:br>
            <a:r>
              <a:rPr lang="en-US" b="1" dirty="0"/>
              <a:t> </a:t>
            </a:r>
            <a:endParaRPr lang="pl-PL" sz="4400" b="1" dirty="0">
              <a:solidFill>
                <a:schemeClr val="bg2">
                  <a:lumMod val="50000"/>
                </a:schemeClr>
              </a:solidFill>
              <a:latin typeface="Muli" panose="00000500000000000000" pitchFamily="2" charset="-18"/>
            </a:endParaRPr>
          </a:p>
        </p:txBody>
      </p:sp>
    </p:spTree>
    <p:extLst>
      <p:ext uri="{BB962C8B-B14F-4D97-AF65-F5344CB8AC3E}">
        <p14:creationId xmlns:p14="http://schemas.microsoft.com/office/powerpoint/2010/main" val="407469044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8CDB9-36CE-1B30-2E0F-BE4B3C886156}"/>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BA450359-7161-F9DB-8658-4ED46589BC00}"/>
              </a:ext>
            </a:extLst>
          </p:cNvPr>
          <p:cNvSpPr>
            <a:spLocks noGrp="1"/>
          </p:cNvSpPr>
          <p:nvPr>
            <p:ph type="body" idx="1"/>
          </p:nvPr>
        </p:nvSpPr>
        <p:spPr>
          <a:xfrm>
            <a:off x="932329" y="3316941"/>
            <a:ext cx="21479435" cy="7386918"/>
          </a:xfrm>
        </p:spPr>
        <p:txBody>
          <a:bodyPr>
            <a:normAutofit/>
          </a:bodyPr>
          <a:lstStyle/>
          <a:p>
            <a:pPr>
              <a:lnSpc>
                <a:spcPct val="100000"/>
              </a:lnSpc>
            </a:pPr>
            <a:endParaRPr lang="pl-PL" sz="3200" dirty="0">
              <a:latin typeface="Muli" panose="00000500000000000000" pitchFamily="2" charset="-18"/>
            </a:endParaRPr>
          </a:p>
          <a:p>
            <a:endParaRPr lang="pl-PL" sz="3200" dirty="0"/>
          </a:p>
        </p:txBody>
      </p:sp>
      <p:sp>
        <p:nvSpPr>
          <p:cNvPr id="5" name="Tytuł 4">
            <a:extLst>
              <a:ext uri="{FF2B5EF4-FFF2-40B4-BE49-F238E27FC236}">
                <a16:creationId xmlns:a16="http://schemas.microsoft.com/office/drawing/2014/main" id="{DC8D96BF-71E8-7286-34C8-A93B531EF24A}"/>
              </a:ext>
            </a:extLst>
          </p:cNvPr>
          <p:cNvSpPr>
            <a:spLocks noGrp="1"/>
          </p:cNvSpPr>
          <p:nvPr>
            <p:ph type="title"/>
          </p:nvPr>
        </p:nvSpPr>
        <p:spPr>
          <a:xfrm>
            <a:off x="1206500" y="952500"/>
            <a:ext cx="20580838" cy="2089638"/>
          </a:xfrm>
        </p:spPr>
        <p:txBody>
          <a:bodyPr>
            <a:normAutofit fontScale="90000"/>
          </a:bodyPr>
          <a:lstStyle/>
          <a:p>
            <a:br>
              <a:rPr lang="pl-PL" sz="5300" b="1" dirty="0">
                <a:latin typeface="Muli" panose="00000500000000000000" pitchFamily="2" charset="-18"/>
              </a:rPr>
            </a:br>
            <a:r>
              <a:rPr lang="pl-PL" sz="5300" b="1" dirty="0">
                <a:latin typeface="Muli" panose="00000500000000000000" pitchFamily="2" charset="-18"/>
              </a:rPr>
              <a:t>II. </a:t>
            </a:r>
            <a:r>
              <a:rPr lang="en-US" sz="5300" b="1" dirty="0">
                <a:latin typeface="Muli" panose="00000500000000000000" pitchFamily="2" charset="-18"/>
              </a:rPr>
              <a:t>New generations in the medical chambers</a:t>
            </a:r>
            <a:br>
              <a:rPr lang="pl-PL" sz="5300" b="1" dirty="0">
                <a:latin typeface="Muli" panose="00000500000000000000" pitchFamily="2" charset="-18"/>
              </a:rPr>
            </a:br>
            <a:r>
              <a:rPr lang="en-US" sz="4000" b="1" dirty="0">
                <a:solidFill>
                  <a:schemeClr val="bg2">
                    <a:lumMod val="50000"/>
                  </a:schemeClr>
                </a:solidFill>
                <a:latin typeface="Muli" panose="00000500000000000000" pitchFamily="2" charset="-18"/>
              </a:rPr>
              <a:t>3. Are there concepts, either concrete or planned, to encourage young doctors to become involved in the work or bodies/committees of your medical chambers? If so, what are these concepts?</a:t>
            </a:r>
            <a:br>
              <a:rPr lang="en-US" sz="5300" b="1" dirty="0">
                <a:latin typeface="Muli" panose="00000500000000000000" pitchFamily="2" charset="-18"/>
              </a:rPr>
            </a:br>
            <a:br>
              <a:rPr lang="en-US" sz="5300" b="1" dirty="0"/>
            </a:br>
            <a:br>
              <a:rPr lang="en-US" sz="4000" b="1" dirty="0"/>
            </a:br>
            <a:br>
              <a:rPr lang="pl-PL" sz="4000" b="1" dirty="0"/>
            </a:br>
            <a:r>
              <a:rPr lang="pl-PL" sz="4400" spc="0" dirty="0" err="1">
                <a:solidFill>
                  <a:srgbClr val="000000"/>
                </a:solidFill>
                <a:latin typeface="Muli" panose="00000500000000000000" pitchFamily="2" charset="-18"/>
              </a:rPr>
              <a:t>Commission</a:t>
            </a:r>
            <a:r>
              <a:rPr lang="pl-PL" sz="4400" spc="0" dirty="0">
                <a:solidFill>
                  <a:srgbClr val="000000"/>
                </a:solidFill>
                <a:latin typeface="Muli" panose="00000500000000000000" pitchFamily="2" charset="-18"/>
              </a:rPr>
              <a:t> for Junior </a:t>
            </a:r>
            <a:r>
              <a:rPr lang="pl-PL" sz="4400" spc="0" dirty="0" err="1">
                <a:solidFill>
                  <a:srgbClr val="000000"/>
                </a:solidFill>
                <a:latin typeface="Muli" panose="00000500000000000000" pitchFamily="2" charset="-18"/>
              </a:rPr>
              <a:t>Doctors</a:t>
            </a:r>
            <a:r>
              <a:rPr lang="pl-PL" sz="4400" spc="0" dirty="0">
                <a:solidFill>
                  <a:srgbClr val="000000"/>
                </a:solidFill>
                <a:latin typeface="Muli" panose="00000500000000000000" pitchFamily="2" charset="-18"/>
              </a:rPr>
              <a:t> </a:t>
            </a:r>
            <a:br>
              <a:rPr lang="pl-PL" sz="4400" spc="0" dirty="0">
                <a:solidFill>
                  <a:srgbClr val="000000"/>
                </a:solidFill>
                <a:latin typeface="Muli" panose="00000500000000000000" pitchFamily="2" charset="-18"/>
              </a:rPr>
            </a:br>
            <a:br>
              <a:rPr lang="pl-PL" sz="4400" spc="0" dirty="0">
                <a:solidFill>
                  <a:srgbClr val="000000"/>
                </a:solidFill>
                <a:latin typeface="Muli" panose="00000500000000000000" pitchFamily="2" charset="-18"/>
              </a:rPr>
            </a:br>
            <a:r>
              <a:rPr lang="pl-PL" sz="4400" spc="0" dirty="0">
                <a:solidFill>
                  <a:srgbClr val="000000"/>
                </a:solidFill>
                <a:latin typeface="Muli" panose="00000500000000000000" pitchFamily="2" charset="-18"/>
              </a:rPr>
              <a:t>- </a:t>
            </a:r>
            <a:r>
              <a:rPr lang="pl-PL" sz="4400" spc="0" dirty="0" err="1">
                <a:solidFill>
                  <a:srgbClr val="000000"/>
                </a:solidFill>
                <a:latin typeface="Muli" panose="00000500000000000000" pitchFamily="2" charset="-18"/>
              </a:rPr>
              <a:t>at</a:t>
            </a:r>
            <a:r>
              <a:rPr lang="pl-PL" sz="4400" spc="0" dirty="0">
                <a:solidFill>
                  <a:srgbClr val="000000"/>
                </a:solidFill>
                <a:latin typeface="Muli" panose="00000500000000000000" pitchFamily="2" charset="-18"/>
              </a:rPr>
              <a:t> the </a:t>
            </a:r>
            <a:r>
              <a:rPr lang="pl-PL" sz="4400" spc="0" dirty="0" err="1">
                <a:solidFill>
                  <a:srgbClr val="000000"/>
                </a:solidFill>
                <a:latin typeface="Muli" panose="00000500000000000000" pitchFamily="2" charset="-18"/>
              </a:rPr>
              <a:t>Polish</a:t>
            </a:r>
            <a:r>
              <a:rPr lang="pl-PL" sz="4400" spc="0" dirty="0">
                <a:solidFill>
                  <a:srgbClr val="000000"/>
                </a:solidFill>
                <a:latin typeface="Muli" panose="00000500000000000000" pitchFamily="2" charset="-18"/>
              </a:rPr>
              <a:t> </a:t>
            </a:r>
            <a:r>
              <a:rPr lang="pl-PL" sz="4400" spc="0" dirty="0" err="1">
                <a:solidFill>
                  <a:srgbClr val="000000"/>
                </a:solidFill>
                <a:latin typeface="Muli" panose="00000500000000000000" pitchFamily="2" charset="-18"/>
              </a:rPr>
              <a:t>Chamber</a:t>
            </a:r>
            <a:r>
              <a:rPr lang="pl-PL" sz="4400" spc="0" dirty="0">
                <a:solidFill>
                  <a:srgbClr val="000000"/>
                </a:solidFill>
                <a:latin typeface="Muli" panose="00000500000000000000" pitchFamily="2" charset="-18"/>
              </a:rPr>
              <a:t> of </a:t>
            </a:r>
            <a:r>
              <a:rPr lang="pl-PL" sz="4400" spc="0" dirty="0" err="1">
                <a:solidFill>
                  <a:srgbClr val="000000"/>
                </a:solidFill>
                <a:latin typeface="Muli" panose="00000500000000000000" pitchFamily="2" charset="-18"/>
              </a:rPr>
              <a:t>Physicians</a:t>
            </a:r>
            <a:r>
              <a:rPr lang="pl-PL" sz="4400" spc="0" dirty="0">
                <a:solidFill>
                  <a:srgbClr val="000000"/>
                </a:solidFill>
                <a:latin typeface="Muli" panose="00000500000000000000" pitchFamily="2" charset="-18"/>
              </a:rPr>
              <a:t> and </a:t>
            </a:r>
            <a:r>
              <a:rPr lang="pl-PL" sz="4400" spc="0" dirty="0" err="1">
                <a:solidFill>
                  <a:srgbClr val="000000"/>
                </a:solidFill>
                <a:latin typeface="Muli" panose="00000500000000000000" pitchFamily="2" charset="-18"/>
              </a:rPr>
              <a:t>Dentists</a:t>
            </a:r>
            <a:r>
              <a:rPr lang="pl-PL" sz="4400" spc="0" dirty="0">
                <a:solidFill>
                  <a:srgbClr val="000000"/>
                </a:solidFill>
                <a:latin typeface="Muli" panose="00000500000000000000" pitchFamily="2" charset="-18"/>
              </a:rPr>
              <a:t> (</a:t>
            </a:r>
            <a:r>
              <a:rPr lang="pl-PL" sz="4400" spc="0" dirty="0" err="1">
                <a:solidFill>
                  <a:srgbClr val="000000"/>
                </a:solidFill>
                <a:latin typeface="Muli" panose="00000500000000000000" pitchFamily="2" charset="-18"/>
              </a:rPr>
              <a:t>national</a:t>
            </a:r>
            <a:r>
              <a:rPr lang="pl-PL" sz="4400" spc="0" dirty="0">
                <a:solidFill>
                  <a:srgbClr val="000000"/>
                </a:solidFill>
                <a:latin typeface="Muli" panose="00000500000000000000" pitchFamily="2" charset="-18"/>
              </a:rPr>
              <a:t> </a:t>
            </a:r>
            <a:r>
              <a:rPr lang="pl-PL" sz="4400" spc="0" dirty="0" err="1">
                <a:solidFill>
                  <a:srgbClr val="000000"/>
                </a:solidFill>
                <a:latin typeface="Muli" panose="00000500000000000000" pitchFamily="2" charset="-18"/>
              </a:rPr>
              <a:t>level</a:t>
            </a:r>
            <a:r>
              <a:rPr lang="pl-PL" sz="4400" spc="0" dirty="0">
                <a:solidFill>
                  <a:srgbClr val="000000"/>
                </a:solidFill>
                <a:latin typeface="Muli" panose="00000500000000000000" pitchFamily="2" charset="-18"/>
              </a:rPr>
              <a:t>) </a:t>
            </a:r>
            <a:br>
              <a:rPr lang="pl-PL" sz="4400" spc="0" dirty="0">
                <a:solidFill>
                  <a:srgbClr val="000000"/>
                </a:solidFill>
                <a:latin typeface="Muli" panose="00000500000000000000" pitchFamily="2" charset="-18"/>
              </a:rPr>
            </a:br>
            <a:r>
              <a:rPr lang="pl-PL" sz="4400" spc="0" dirty="0">
                <a:solidFill>
                  <a:srgbClr val="000000"/>
                </a:solidFill>
                <a:latin typeface="Muli" panose="00000500000000000000" pitchFamily="2" charset="-18"/>
              </a:rPr>
              <a:t>- </a:t>
            </a:r>
            <a:r>
              <a:rPr lang="pl-PL" sz="4400" spc="0" dirty="0" err="1">
                <a:solidFill>
                  <a:srgbClr val="000000"/>
                </a:solidFill>
                <a:latin typeface="Muli" panose="00000500000000000000" pitchFamily="2" charset="-18"/>
              </a:rPr>
              <a:t>at</a:t>
            </a:r>
            <a:r>
              <a:rPr lang="pl-PL" sz="4400" spc="0" dirty="0">
                <a:solidFill>
                  <a:srgbClr val="000000"/>
                </a:solidFill>
                <a:latin typeface="Muli" panose="00000500000000000000" pitchFamily="2" charset="-18"/>
              </a:rPr>
              <a:t> the </a:t>
            </a:r>
            <a:r>
              <a:rPr lang="pl-PL" sz="4400" spc="0" dirty="0" err="1">
                <a:solidFill>
                  <a:srgbClr val="000000"/>
                </a:solidFill>
                <a:latin typeface="Muli" panose="00000500000000000000" pitchFamily="2" charset="-18"/>
              </a:rPr>
              <a:t>Regional</a:t>
            </a:r>
            <a:r>
              <a:rPr lang="pl-PL" sz="4400" spc="0" dirty="0">
                <a:solidFill>
                  <a:srgbClr val="000000"/>
                </a:solidFill>
                <a:latin typeface="Muli" panose="00000500000000000000" pitchFamily="2" charset="-18"/>
              </a:rPr>
              <a:t> Medical Chambers</a:t>
            </a:r>
            <a:br>
              <a:rPr lang="pl-PL" sz="4400" spc="0" dirty="0">
                <a:solidFill>
                  <a:srgbClr val="000000"/>
                </a:solidFill>
                <a:latin typeface="Muli" panose="00000500000000000000" pitchFamily="2" charset="-18"/>
              </a:rPr>
            </a:br>
            <a:br>
              <a:rPr lang="pl-PL" sz="4400" spc="0" dirty="0">
                <a:solidFill>
                  <a:srgbClr val="000000"/>
                </a:solidFill>
                <a:latin typeface="Muli" panose="00000500000000000000" pitchFamily="2" charset="-18"/>
              </a:rPr>
            </a:br>
            <a:r>
              <a:rPr lang="pl-PL" sz="4400" spc="0" dirty="0">
                <a:solidFill>
                  <a:srgbClr val="000000"/>
                </a:solidFill>
                <a:latin typeface="Muli" panose="00000500000000000000" pitchFamily="2" charset="-18"/>
              </a:rPr>
              <a:t>Kick-off </a:t>
            </a:r>
            <a:r>
              <a:rPr lang="pl-PL" sz="4400" spc="0" dirty="0" err="1">
                <a:solidFill>
                  <a:srgbClr val="000000"/>
                </a:solidFill>
                <a:latin typeface="Muli" panose="00000500000000000000" pitchFamily="2" charset="-18"/>
              </a:rPr>
              <a:t>meetings</a:t>
            </a:r>
            <a:r>
              <a:rPr lang="pl-PL" sz="4400" spc="0" dirty="0">
                <a:solidFill>
                  <a:srgbClr val="000000"/>
                </a:solidFill>
                <a:latin typeface="Muli" panose="00000500000000000000" pitchFamily="2" charset="-18"/>
              </a:rPr>
              <a:t> - </a:t>
            </a:r>
            <a:r>
              <a:rPr lang="en-US" sz="4400" spc="0" dirty="0">
                <a:solidFill>
                  <a:srgbClr val="000000"/>
                </a:solidFill>
                <a:latin typeface="Muli" panose="00000500000000000000" pitchFamily="2" charset="-18"/>
              </a:rPr>
              <a:t>training and integration event</a:t>
            </a:r>
            <a:r>
              <a:rPr lang="pl-PL" sz="4400" spc="0" dirty="0">
                <a:solidFill>
                  <a:srgbClr val="000000"/>
                </a:solidFill>
                <a:latin typeface="Muli" panose="00000500000000000000" pitchFamily="2" charset="-18"/>
              </a:rPr>
              <a:t>s</a:t>
            </a:r>
            <a:r>
              <a:rPr lang="en-US" sz="4400" spc="0" dirty="0">
                <a:solidFill>
                  <a:srgbClr val="000000"/>
                </a:solidFill>
                <a:latin typeface="Muli" panose="00000500000000000000" pitchFamily="2" charset="-18"/>
              </a:rPr>
              <a:t> for graduates of medical universities</a:t>
            </a:r>
            <a:r>
              <a:rPr lang="pl-PL" sz="4400" spc="0" dirty="0">
                <a:solidFill>
                  <a:srgbClr val="000000"/>
                </a:solidFill>
                <a:latin typeface="Muli" panose="00000500000000000000" pitchFamily="2" charset="-18"/>
              </a:rPr>
              <a:t> – </a:t>
            </a:r>
            <a:r>
              <a:rPr lang="pl-PL" sz="4400" spc="0" dirty="0" err="1">
                <a:solidFill>
                  <a:srgbClr val="000000"/>
                </a:solidFill>
                <a:latin typeface="Muli" panose="00000500000000000000" pitchFamily="2" charset="-18"/>
              </a:rPr>
              <a:t>at</a:t>
            </a:r>
            <a:r>
              <a:rPr lang="pl-PL" sz="4400" spc="0" dirty="0">
                <a:solidFill>
                  <a:srgbClr val="000000"/>
                </a:solidFill>
                <a:latin typeface="Muli" panose="00000500000000000000" pitchFamily="2" charset="-18"/>
              </a:rPr>
              <a:t> the </a:t>
            </a:r>
            <a:r>
              <a:rPr lang="pl-PL" sz="4400" spc="0" dirty="0" err="1">
                <a:solidFill>
                  <a:srgbClr val="000000"/>
                </a:solidFill>
                <a:latin typeface="Muli" panose="00000500000000000000" pitchFamily="2" charset="-18"/>
              </a:rPr>
              <a:t>Regional</a:t>
            </a:r>
            <a:r>
              <a:rPr lang="pl-PL" sz="4400" spc="0" dirty="0">
                <a:solidFill>
                  <a:srgbClr val="000000"/>
                </a:solidFill>
                <a:latin typeface="Muli" panose="00000500000000000000" pitchFamily="2" charset="-18"/>
              </a:rPr>
              <a:t> Medical </a:t>
            </a:r>
            <a:r>
              <a:rPr lang="pl-PL" sz="4400" spc="0" dirty="0" err="1">
                <a:solidFill>
                  <a:srgbClr val="000000"/>
                </a:solidFill>
                <a:latin typeface="Muli" panose="00000500000000000000" pitchFamily="2" charset="-18"/>
              </a:rPr>
              <a:t>Chamber</a:t>
            </a:r>
            <a:r>
              <a:rPr lang="pl-PL" sz="4400" spc="0" dirty="0">
                <a:solidFill>
                  <a:srgbClr val="000000"/>
                </a:solidFill>
                <a:latin typeface="Muli" panose="00000500000000000000" pitchFamily="2" charset="-18"/>
              </a:rPr>
              <a:t> of Warsaw</a:t>
            </a:r>
            <a:br>
              <a:rPr lang="pl-PL" sz="4000" spc="0" dirty="0">
                <a:solidFill>
                  <a:srgbClr val="000000"/>
                </a:solidFill>
                <a:latin typeface="Muli" panose="00000500000000000000" pitchFamily="2" charset="-18"/>
              </a:rPr>
            </a:br>
            <a:br>
              <a:rPr lang="pl-PL" sz="4900" spc="0" dirty="0">
                <a:solidFill>
                  <a:srgbClr val="000000"/>
                </a:solidFill>
                <a:latin typeface="Muli" panose="00000500000000000000" pitchFamily="2" charset="-18"/>
              </a:rPr>
            </a:br>
            <a:endParaRPr lang="pl-PL" sz="4900" spc="0" dirty="0">
              <a:solidFill>
                <a:srgbClr val="000000"/>
              </a:solidFill>
              <a:latin typeface="Muli" panose="00000500000000000000" pitchFamily="2" charset="-18"/>
            </a:endParaRPr>
          </a:p>
        </p:txBody>
      </p:sp>
    </p:spTree>
    <p:extLst>
      <p:ext uri="{BB962C8B-B14F-4D97-AF65-F5344CB8AC3E}">
        <p14:creationId xmlns:p14="http://schemas.microsoft.com/office/powerpoint/2010/main" val="318071866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A04AB-F9D9-E30F-B489-ACC1F076B721}"/>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2E319FE3-1B57-4CBA-2D74-D866A02D4913}"/>
              </a:ext>
            </a:extLst>
          </p:cNvPr>
          <p:cNvSpPr>
            <a:spLocks noGrp="1"/>
          </p:cNvSpPr>
          <p:nvPr>
            <p:ph type="body" idx="1"/>
          </p:nvPr>
        </p:nvSpPr>
        <p:spPr>
          <a:xfrm>
            <a:off x="1488140" y="3299012"/>
            <a:ext cx="20331954" cy="7637929"/>
          </a:xfrm>
        </p:spPr>
        <p:txBody>
          <a:bodyPr>
            <a:normAutofit/>
          </a:bodyPr>
          <a:lstStyle/>
          <a:p>
            <a:pPr>
              <a:lnSpc>
                <a:spcPct val="100000"/>
              </a:lnSpc>
            </a:pPr>
            <a:endParaRPr lang="pl-PL" sz="3200" dirty="0">
              <a:latin typeface="Muli" panose="00000500000000000000" pitchFamily="2" charset="-18"/>
            </a:endParaRPr>
          </a:p>
          <a:p>
            <a:pPr>
              <a:lnSpc>
                <a:spcPct val="100000"/>
              </a:lnSpc>
            </a:pPr>
            <a:endParaRPr lang="pl-PL" sz="3200" dirty="0">
              <a:latin typeface="Muli" panose="00000500000000000000" pitchFamily="2" charset="-18"/>
            </a:endParaRPr>
          </a:p>
          <a:p>
            <a:pPr>
              <a:lnSpc>
                <a:spcPct val="100000"/>
              </a:lnSpc>
            </a:pPr>
            <a:r>
              <a:rPr lang="pl-PL" sz="3200" dirty="0">
                <a:latin typeface="Muli" panose="00000500000000000000" pitchFamily="2" charset="-18"/>
              </a:rPr>
              <a:t>F</a:t>
            </a:r>
            <a:r>
              <a:rPr lang="en-US" sz="3200" dirty="0">
                <a:latin typeface="Muli" panose="00000500000000000000" pitchFamily="2" charset="-18"/>
              </a:rPr>
              <a:t>or the 2025/2026 academic year, the Ministry of Health proposes (the regulation has not yet been finally adopted) the following admission limits for medical studies in Poland:</a:t>
            </a:r>
          </a:p>
          <a:p>
            <a:pPr>
              <a:lnSpc>
                <a:spcPct val="100000"/>
              </a:lnSpc>
            </a:pPr>
            <a:endParaRPr lang="pl-PL" sz="3200" dirty="0">
              <a:latin typeface="Muli" panose="00000500000000000000" pitchFamily="2" charset="-18"/>
            </a:endParaRPr>
          </a:p>
          <a:p>
            <a:pPr>
              <a:lnSpc>
                <a:spcPct val="100000"/>
              </a:lnSpc>
            </a:pPr>
            <a:r>
              <a:rPr lang="en-US" sz="3200" dirty="0">
                <a:latin typeface="Muli" panose="00000500000000000000" pitchFamily="2" charset="-18"/>
              </a:rPr>
              <a:t>The total admission limit is 10,249 places, including:</a:t>
            </a:r>
          </a:p>
          <a:p>
            <a:pPr>
              <a:lnSpc>
                <a:spcPct val="100000"/>
              </a:lnSpc>
            </a:pPr>
            <a:r>
              <a:rPr lang="en-US" sz="3200" dirty="0">
                <a:latin typeface="Muli" panose="00000500000000000000" pitchFamily="2" charset="-18"/>
              </a:rPr>
              <a:t>- 6,649 places for uniform Master's degree programs conducted as full-time studies in Polish for Polish citizens and foreigners,</a:t>
            </a:r>
          </a:p>
          <a:p>
            <a:pPr>
              <a:lnSpc>
                <a:spcPct val="100000"/>
              </a:lnSpc>
            </a:pPr>
            <a:r>
              <a:rPr lang="en-US" sz="3200" dirty="0">
                <a:latin typeface="Muli" panose="00000500000000000000" pitchFamily="2" charset="-18"/>
              </a:rPr>
              <a:t>- 1,712 places for uniform Master's degree programs conducted as part-time studies in Polish,</a:t>
            </a:r>
          </a:p>
          <a:p>
            <a:pPr>
              <a:lnSpc>
                <a:spcPct val="100000"/>
              </a:lnSpc>
            </a:pPr>
            <a:r>
              <a:rPr lang="en-US" sz="3200" dirty="0">
                <a:latin typeface="Muli" panose="00000500000000000000" pitchFamily="2" charset="-18"/>
              </a:rPr>
              <a:t>- 1,888 places for uniform Master's degree programs conducted as full-time or part-time studies in a language other than Polish.</a:t>
            </a:r>
            <a:endParaRPr lang="pl-PL" sz="3200" dirty="0"/>
          </a:p>
        </p:txBody>
      </p:sp>
      <p:sp>
        <p:nvSpPr>
          <p:cNvPr id="5" name="Tytuł 4">
            <a:extLst>
              <a:ext uri="{FF2B5EF4-FFF2-40B4-BE49-F238E27FC236}">
                <a16:creationId xmlns:a16="http://schemas.microsoft.com/office/drawing/2014/main" id="{6B94D3A2-8C1C-912B-2786-55E7FC483118}"/>
              </a:ext>
            </a:extLst>
          </p:cNvPr>
          <p:cNvSpPr>
            <a:spLocks noGrp="1"/>
          </p:cNvSpPr>
          <p:nvPr>
            <p:ph type="title"/>
          </p:nvPr>
        </p:nvSpPr>
        <p:spPr>
          <a:xfrm>
            <a:off x="1336996" y="856258"/>
            <a:ext cx="20623556" cy="2568260"/>
          </a:xfrm>
        </p:spPr>
        <p:txBody>
          <a:bodyPr>
            <a:normAutofit fontScale="90000"/>
          </a:bodyPr>
          <a:lstStyle/>
          <a:p>
            <a:pPr>
              <a:lnSpc>
                <a:spcPct val="100000"/>
              </a:lnSpc>
            </a:pPr>
            <a:r>
              <a:rPr lang="pl-PL" sz="5300" b="1" dirty="0">
                <a:latin typeface="Muli" panose="00000500000000000000" pitchFamily="2" charset="-18"/>
              </a:rPr>
              <a:t>II. </a:t>
            </a:r>
            <a:r>
              <a:rPr lang="en-US" sz="5300" b="1" dirty="0">
                <a:latin typeface="Muli" panose="00000500000000000000" pitchFamily="2" charset="-18"/>
              </a:rPr>
              <a:t>New generations in the medical chambers</a:t>
            </a:r>
            <a:br>
              <a:rPr lang="pl-PL" sz="5300" b="1" dirty="0">
                <a:latin typeface="Muli" panose="00000500000000000000" pitchFamily="2" charset="-18"/>
              </a:rPr>
            </a:br>
            <a:r>
              <a:rPr lang="pl-PL" sz="4000" b="1" dirty="0">
                <a:solidFill>
                  <a:schemeClr val="bg2">
                    <a:lumMod val="50000"/>
                  </a:schemeClr>
                </a:solidFill>
                <a:latin typeface="Muli" panose="00000500000000000000" pitchFamily="2" charset="-18"/>
              </a:rPr>
              <a:t>4. </a:t>
            </a:r>
            <a:r>
              <a:rPr lang="en-US" sz="4000" b="1" dirty="0">
                <a:solidFill>
                  <a:schemeClr val="bg2">
                    <a:lumMod val="50000"/>
                  </a:schemeClr>
                </a:solidFill>
                <a:latin typeface="Muli" panose="00000500000000000000" pitchFamily="2" charset="-18"/>
              </a:rPr>
              <a:t>How many young people in your country are interested in studying medicine each year? How many of these individuals end up studying medicine? What role does your medical chamber play in encouraging young people to study medicine?</a:t>
            </a:r>
            <a:br>
              <a:rPr lang="pl-PL" sz="5400" b="1" dirty="0">
                <a:solidFill>
                  <a:schemeClr val="bg2">
                    <a:lumMod val="50000"/>
                  </a:schemeClr>
                </a:solidFill>
                <a:latin typeface="Muli" panose="00000500000000000000" pitchFamily="2" charset="-18"/>
              </a:rPr>
            </a:br>
            <a:br>
              <a:rPr lang="en-US" sz="5300" b="1" dirty="0"/>
            </a:br>
            <a:r>
              <a:rPr lang="en-US" b="1" dirty="0"/>
              <a:t> </a:t>
            </a:r>
            <a:br>
              <a:rPr lang="pl-PL" b="1" dirty="0"/>
            </a:br>
            <a:br>
              <a:rPr lang="pl-PL" b="1" dirty="0"/>
            </a:br>
            <a:endParaRPr lang="pl-PL" sz="4400" b="1" dirty="0">
              <a:solidFill>
                <a:schemeClr val="bg2">
                  <a:lumMod val="50000"/>
                </a:schemeClr>
              </a:solidFill>
              <a:latin typeface="Muli" panose="00000500000000000000" pitchFamily="2" charset="-18"/>
            </a:endParaRPr>
          </a:p>
        </p:txBody>
      </p:sp>
    </p:spTree>
    <p:extLst>
      <p:ext uri="{BB962C8B-B14F-4D97-AF65-F5344CB8AC3E}">
        <p14:creationId xmlns:p14="http://schemas.microsoft.com/office/powerpoint/2010/main" val="380383169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47A92-FB3B-4B07-C27F-4EF30EA6D4B0}"/>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B998EE6D-F44F-A19B-D4A8-183719BB0910}"/>
              </a:ext>
            </a:extLst>
          </p:cNvPr>
          <p:cNvSpPr>
            <a:spLocks noGrp="1"/>
          </p:cNvSpPr>
          <p:nvPr>
            <p:ph type="body" idx="1"/>
          </p:nvPr>
        </p:nvSpPr>
        <p:spPr>
          <a:xfrm>
            <a:off x="1147482" y="3765176"/>
            <a:ext cx="20813070" cy="7207624"/>
          </a:xfrm>
        </p:spPr>
        <p:txBody>
          <a:bodyPr>
            <a:normAutofit/>
          </a:bodyPr>
          <a:lstStyle/>
          <a:p>
            <a:pPr>
              <a:lnSpc>
                <a:spcPct val="100000"/>
              </a:lnSpc>
            </a:pPr>
            <a:endParaRPr lang="pl-PL" sz="3200" dirty="0">
              <a:latin typeface="Muli" panose="00000500000000000000" pitchFamily="2" charset="-18"/>
            </a:endParaRPr>
          </a:p>
          <a:p>
            <a:pPr>
              <a:lnSpc>
                <a:spcPct val="100000"/>
              </a:lnSpc>
            </a:pPr>
            <a:r>
              <a:rPr lang="en-US" sz="3200" dirty="0"/>
              <a:t>In short: </a:t>
            </a:r>
          </a:p>
          <a:p>
            <a:pPr marL="457200" indent="-457200">
              <a:lnSpc>
                <a:spcPct val="100000"/>
              </a:lnSpc>
              <a:buFontTx/>
              <a:buChar char="-"/>
            </a:pPr>
            <a:r>
              <a:rPr lang="en-US" sz="3200" dirty="0"/>
              <a:t>6,649 places for unpaid studies </a:t>
            </a:r>
            <a:r>
              <a:rPr lang="pl-PL" sz="3200" dirty="0"/>
              <a:t>and</a:t>
            </a:r>
          </a:p>
          <a:p>
            <a:pPr marL="457200" indent="-457200">
              <a:lnSpc>
                <a:spcPct val="100000"/>
              </a:lnSpc>
              <a:buFontTx/>
              <a:buChar char="-"/>
            </a:pPr>
            <a:r>
              <a:rPr lang="en-US" sz="3200" dirty="0"/>
              <a:t>3,600 places for paid studies (1,712 places for studies conducted in Polish and 1,888 places for studies conducted in English).</a:t>
            </a:r>
            <a:endParaRPr lang="pl-PL" sz="3200" dirty="0"/>
          </a:p>
          <a:p>
            <a:pPr marL="457200" indent="-457200">
              <a:lnSpc>
                <a:spcPct val="100000"/>
              </a:lnSpc>
              <a:buFontTx/>
              <a:buChar char="-"/>
            </a:pPr>
            <a:endParaRPr lang="pl-PL" sz="3200" dirty="0"/>
          </a:p>
          <a:p>
            <a:pPr marL="457200" indent="-457200">
              <a:lnSpc>
                <a:spcPct val="100000"/>
              </a:lnSpc>
              <a:buFontTx/>
              <a:buChar char="-"/>
            </a:pPr>
            <a:endParaRPr lang="pl-PL" sz="3200" dirty="0"/>
          </a:p>
        </p:txBody>
      </p:sp>
      <p:sp>
        <p:nvSpPr>
          <p:cNvPr id="5" name="Tytuł 4">
            <a:extLst>
              <a:ext uri="{FF2B5EF4-FFF2-40B4-BE49-F238E27FC236}">
                <a16:creationId xmlns:a16="http://schemas.microsoft.com/office/drawing/2014/main" id="{6A5621A3-1481-660C-889E-8B6BDFEF8D52}"/>
              </a:ext>
            </a:extLst>
          </p:cNvPr>
          <p:cNvSpPr>
            <a:spLocks noGrp="1"/>
          </p:cNvSpPr>
          <p:nvPr>
            <p:ph type="title"/>
          </p:nvPr>
        </p:nvSpPr>
        <p:spPr>
          <a:xfrm>
            <a:off x="1362634" y="856258"/>
            <a:ext cx="20597917" cy="2908918"/>
          </a:xfrm>
        </p:spPr>
        <p:txBody>
          <a:bodyPr>
            <a:noAutofit/>
          </a:bodyPr>
          <a:lstStyle/>
          <a:p>
            <a:pPr>
              <a:lnSpc>
                <a:spcPct val="100000"/>
              </a:lnSpc>
            </a:pPr>
            <a:r>
              <a:rPr lang="pl-PL" sz="5300" b="1" dirty="0">
                <a:latin typeface="Muli" panose="00000500000000000000" pitchFamily="2" charset="-18"/>
              </a:rPr>
              <a:t>II. </a:t>
            </a:r>
            <a:r>
              <a:rPr lang="en-US" sz="5300" b="1" dirty="0">
                <a:latin typeface="Muli" panose="00000500000000000000" pitchFamily="2" charset="-18"/>
              </a:rPr>
              <a:t>New generations in the medical chambers</a:t>
            </a:r>
            <a:br>
              <a:rPr lang="pl-PL" sz="5300" b="1" dirty="0">
                <a:latin typeface="Muli" panose="00000500000000000000" pitchFamily="2" charset="-18"/>
              </a:rPr>
            </a:br>
            <a:r>
              <a:rPr lang="pl-PL" sz="4000" b="1" dirty="0">
                <a:solidFill>
                  <a:schemeClr val="bg2">
                    <a:lumMod val="50000"/>
                  </a:schemeClr>
                </a:solidFill>
                <a:latin typeface="Muli" panose="00000500000000000000" pitchFamily="2" charset="-18"/>
              </a:rPr>
              <a:t>4. </a:t>
            </a:r>
            <a:r>
              <a:rPr lang="en-US" sz="4000" b="1" dirty="0">
                <a:solidFill>
                  <a:schemeClr val="bg2">
                    <a:lumMod val="50000"/>
                  </a:schemeClr>
                </a:solidFill>
                <a:latin typeface="Muli" panose="00000500000000000000" pitchFamily="2" charset="-18"/>
              </a:rPr>
              <a:t>How many young people in your country are interested in studying medicine each year? How many of these individuals end up studying medicine? What role does your medical chamber play in encouraging young people to study medicine?</a:t>
            </a:r>
            <a:br>
              <a:rPr lang="pl-PL" sz="5400" b="1" dirty="0">
                <a:solidFill>
                  <a:schemeClr val="bg2">
                    <a:lumMod val="50000"/>
                  </a:schemeClr>
                </a:solidFill>
                <a:latin typeface="Muli" panose="00000500000000000000" pitchFamily="2" charset="-18"/>
              </a:rPr>
            </a:br>
            <a:br>
              <a:rPr lang="en-US" sz="5300" b="1" dirty="0"/>
            </a:br>
            <a:br>
              <a:rPr lang="pl-PL" sz="5300" b="1" dirty="0"/>
            </a:br>
            <a:br>
              <a:rPr lang="en-US" b="1" dirty="0"/>
            </a:br>
            <a:r>
              <a:rPr lang="en-US" b="1" dirty="0"/>
              <a:t> </a:t>
            </a:r>
            <a:br>
              <a:rPr lang="pl-PL" b="1" dirty="0"/>
            </a:br>
            <a:r>
              <a:rPr lang="en-US" sz="4000" spc="0" dirty="0">
                <a:solidFill>
                  <a:srgbClr val="000000"/>
                </a:solidFill>
                <a:latin typeface="Muli" panose="00000500000000000000" pitchFamily="2" charset="-18"/>
              </a:rPr>
              <a:t>Due to the high popularity of medical studies and the high number of candidates each year (including for paid studies), the </a:t>
            </a:r>
            <a:r>
              <a:rPr lang="pl-PL" sz="4000" spc="0" dirty="0" err="1">
                <a:solidFill>
                  <a:srgbClr val="000000"/>
                </a:solidFill>
                <a:latin typeface="Muli" panose="00000500000000000000" pitchFamily="2" charset="-18"/>
              </a:rPr>
              <a:t>Polish</a:t>
            </a:r>
            <a:r>
              <a:rPr lang="pl-PL" sz="4000" spc="0" dirty="0">
                <a:solidFill>
                  <a:srgbClr val="000000"/>
                </a:solidFill>
                <a:latin typeface="Muli" panose="00000500000000000000" pitchFamily="2" charset="-18"/>
              </a:rPr>
              <a:t> </a:t>
            </a:r>
            <a:r>
              <a:rPr lang="pl-PL" sz="4000" spc="0" dirty="0" err="1">
                <a:solidFill>
                  <a:srgbClr val="000000"/>
                </a:solidFill>
                <a:latin typeface="Muli" panose="00000500000000000000" pitchFamily="2" charset="-18"/>
              </a:rPr>
              <a:t>professionnal</a:t>
            </a:r>
            <a:r>
              <a:rPr lang="pl-PL" sz="4000" spc="0" dirty="0">
                <a:solidFill>
                  <a:srgbClr val="000000"/>
                </a:solidFill>
                <a:latin typeface="Muli" panose="00000500000000000000" pitchFamily="2" charset="-18"/>
              </a:rPr>
              <a:t> </a:t>
            </a:r>
            <a:r>
              <a:rPr lang="pl-PL" sz="4000" spc="0" dirty="0" err="1">
                <a:solidFill>
                  <a:srgbClr val="000000"/>
                </a:solidFill>
                <a:latin typeface="Muli" panose="00000500000000000000" pitchFamily="2" charset="-18"/>
              </a:rPr>
              <a:t>self-government</a:t>
            </a:r>
            <a:r>
              <a:rPr lang="pl-PL" sz="4000" spc="0" dirty="0">
                <a:solidFill>
                  <a:srgbClr val="000000"/>
                </a:solidFill>
                <a:latin typeface="Muli" panose="00000500000000000000" pitchFamily="2" charset="-18"/>
              </a:rPr>
              <a:t> of </a:t>
            </a:r>
            <a:r>
              <a:rPr lang="pl-PL" sz="4000" spc="0" dirty="0" err="1">
                <a:solidFill>
                  <a:srgbClr val="000000"/>
                </a:solidFill>
                <a:latin typeface="Muli" panose="00000500000000000000" pitchFamily="2" charset="-18"/>
              </a:rPr>
              <a:t>Physicians</a:t>
            </a:r>
            <a:r>
              <a:rPr lang="pl-PL" sz="4000" spc="0" dirty="0">
                <a:solidFill>
                  <a:srgbClr val="000000"/>
                </a:solidFill>
                <a:latin typeface="Muli" panose="00000500000000000000" pitchFamily="2" charset="-18"/>
              </a:rPr>
              <a:t> and </a:t>
            </a:r>
            <a:r>
              <a:rPr lang="pl-PL" sz="4000" spc="0" dirty="0" err="1">
                <a:solidFill>
                  <a:srgbClr val="000000"/>
                </a:solidFill>
                <a:latin typeface="Muli" panose="00000500000000000000" pitchFamily="2" charset="-18"/>
              </a:rPr>
              <a:t>Dentists</a:t>
            </a:r>
            <a:r>
              <a:rPr lang="en-US" sz="4000" spc="0" dirty="0">
                <a:solidFill>
                  <a:srgbClr val="000000"/>
                </a:solidFill>
                <a:latin typeface="Muli" panose="00000500000000000000" pitchFamily="2" charset="-18"/>
              </a:rPr>
              <a:t> does not undertake any additional activities to encourage people to study medicine.</a:t>
            </a:r>
            <a:endParaRPr lang="pl-PL" sz="4000" spc="0" dirty="0">
              <a:solidFill>
                <a:srgbClr val="000000"/>
              </a:solidFill>
              <a:latin typeface="Muli" panose="00000500000000000000" pitchFamily="2" charset="-18"/>
            </a:endParaRPr>
          </a:p>
        </p:txBody>
      </p:sp>
    </p:spTree>
    <p:extLst>
      <p:ext uri="{BB962C8B-B14F-4D97-AF65-F5344CB8AC3E}">
        <p14:creationId xmlns:p14="http://schemas.microsoft.com/office/powerpoint/2010/main" val="346424363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01B7FC5F-D6E8-ECB1-A5EF-A55434328776}"/>
              </a:ext>
            </a:extLst>
          </p:cNvPr>
          <p:cNvSpPr>
            <a:spLocks noGrp="1"/>
          </p:cNvSpPr>
          <p:nvPr>
            <p:ph type="body" sz="quarter" idx="21"/>
          </p:nvPr>
        </p:nvSpPr>
        <p:spPr/>
        <p:txBody>
          <a:bodyPr>
            <a:normAutofit fontScale="92500"/>
          </a:bodyPr>
          <a:lstStyle/>
          <a:p>
            <a:r>
              <a:rPr lang="en-US" sz="4400" b="1" dirty="0">
                <a:solidFill>
                  <a:schemeClr val="bg2">
                    <a:lumMod val="50000"/>
                  </a:schemeClr>
                </a:solidFill>
                <a:latin typeface="Muli" panose="00000500000000000000" pitchFamily="2" charset="-18"/>
              </a:rPr>
              <a:t>What role does your medical chamber play in encouraging young people to study medicine?</a:t>
            </a:r>
            <a:endParaRPr lang="pl-PL" sz="4400" dirty="0"/>
          </a:p>
        </p:txBody>
      </p:sp>
      <p:sp>
        <p:nvSpPr>
          <p:cNvPr id="3" name="Symbol zastępczy tekstu 2">
            <a:extLst>
              <a:ext uri="{FF2B5EF4-FFF2-40B4-BE49-F238E27FC236}">
                <a16:creationId xmlns:a16="http://schemas.microsoft.com/office/drawing/2014/main" id="{F3E5A237-EDA6-8D49-D480-AE08F5E71461}"/>
              </a:ext>
            </a:extLst>
          </p:cNvPr>
          <p:cNvSpPr>
            <a:spLocks noGrp="1"/>
          </p:cNvSpPr>
          <p:nvPr>
            <p:ph type="body" idx="1"/>
          </p:nvPr>
        </p:nvSpPr>
        <p:spPr/>
        <p:txBody>
          <a:bodyPr>
            <a:normAutofit/>
          </a:bodyPr>
          <a:lstStyle/>
          <a:p>
            <a:r>
              <a:rPr lang="en-US" sz="3200" dirty="0">
                <a:latin typeface="Muli" panose="00000500000000000000" pitchFamily="2" charset="-18"/>
              </a:rPr>
              <a:t>Due to the high popularity of medical studies and the high number of candidates each year (including for paid studies), the </a:t>
            </a:r>
            <a:r>
              <a:rPr lang="pl-PL" sz="3200" dirty="0" err="1">
                <a:latin typeface="Muli" panose="00000500000000000000" pitchFamily="2" charset="-18"/>
              </a:rPr>
              <a:t>Polish</a:t>
            </a:r>
            <a:r>
              <a:rPr lang="pl-PL" sz="3200" dirty="0">
                <a:latin typeface="Muli" panose="00000500000000000000" pitchFamily="2" charset="-18"/>
              </a:rPr>
              <a:t> </a:t>
            </a:r>
            <a:r>
              <a:rPr lang="pl-PL" sz="3200" dirty="0" err="1">
                <a:latin typeface="Muli" panose="00000500000000000000" pitchFamily="2" charset="-18"/>
              </a:rPr>
              <a:t>professionnal</a:t>
            </a:r>
            <a:r>
              <a:rPr lang="pl-PL" sz="3200" dirty="0">
                <a:latin typeface="Muli" panose="00000500000000000000" pitchFamily="2" charset="-18"/>
              </a:rPr>
              <a:t> </a:t>
            </a:r>
            <a:r>
              <a:rPr lang="pl-PL" sz="3200" dirty="0" err="1">
                <a:latin typeface="Muli" panose="00000500000000000000" pitchFamily="2" charset="-18"/>
              </a:rPr>
              <a:t>self-government</a:t>
            </a:r>
            <a:r>
              <a:rPr lang="pl-PL" sz="3200" dirty="0">
                <a:latin typeface="Muli" panose="00000500000000000000" pitchFamily="2" charset="-18"/>
              </a:rPr>
              <a:t> of </a:t>
            </a:r>
            <a:r>
              <a:rPr lang="pl-PL" sz="3200" dirty="0" err="1">
                <a:latin typeface="Muli" panose="00000500000000000000" pitchFamily="2" charset="-18"/>
              </a:rPr>
              <a:t>Physicians</a:t>
            </a:r>
            <a:r>
              <a:rPr lang="pl-PL" sz="3200" dirty="0">
                <a:latin typeface="Muli" panose="00000500000000000000" pitchFamily="2" charset="-18"/>
              </a:rPr>
              <a:t> and </a:t>
            </a:r>
            <a:r>
              <a:rPr lang="pl-PL" sz="3200" dirty="0" err="1">
                <a:latin typeface="Muli" panose="00000500000000000000" pitchFamily="2" charset="-18"/>
              </a:rPr>
              <a:t>Dentists</a:t>
            </a:r>
            <a:r>
              <a:rPr lang="en-US" sz="3200" dirty="0">
                <a:latin typeface="Muli" panose="00000500000000000000" pitchFamily="2" charset="-18"/>
              </a:rPr>
              <a:t> does not undertake any additional activities to encourage people to study medicine.</a:t>
            </a:r>
            <a:endParaRPr lang="pl-PL" sz="3200" dirty="0"/>
          </a:p>
        </p:txBody>
      </p:sp>
      <p:sp>
        <p:nvSpPr>
          <p:cNvPr id="4" name="Tytuł 3">
            <a:extLst>
              <a:ext uri="{FF2B5EF4-FFF2-40B4-BE49-F238E27FC236}">
                <a16:creationId xmlns:a16="http://schemas.microsoft.com/office/drawing/2014/main" id="{B2D9B0DF-68BF-3A37-BE41-38985351D526}"/>
              </a:ext>
            </a:extLst>
          </p:cNvPr>
          <p:cNvSpPr>
            <a:spLocks noGrp="1"/>
          </p:cNvSpPr>
          <p:nvPr>
            <p:ph type="title"/>
          </p:nvPr>
        </p:nvSpPr>
        <p:spPr/>
        <p:txBody>
          <a:bodyPr/>
          <a:lstStyle/>
          <a:p>
            <a:r>
              <a:rPr lang="pl-PL" b="1" dirty="0">
                <a:latin typeface="Muli" panose="00000500000000000000" pitchFamily="2" charset="-18"/>
              </a:rPr>
              <a:t>II. </a:t>
            </a:r>
            <a:r>
              <a:rPr lang="en-US" b="1" dirty="0">
                <a:latin typeface="Muli" panose="00000500000000000000" pitchFamily="2" charset="-18"/>
              </a:rPr>
              <a:t>New generations in the medical chambers</a:t>
            </a:r>
            <a:endParaRPr lang="pl-PL" dirty="0"/>
          </a:p>
        </p:txBody>
      </p:sp>
    </p:spTree>
    <p:extLst>
      <p:ext uri="{BB962C8B-B14F-4D97-AF65-F5344CB8AC3E}">
        <p14:creationId xmlns:p14="http://schemas.microsoft.com/office/powerpoint/2010/main" val="359231621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31465-CD3D-F32B-4963-D845DAFB818E}"/>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5D4FB89B-4BE9-5063-60F9-B934B2F01517}"/>
              </a:ext>
            </a:extLst>
          </p:cNvPr>
          <p:cNvSpPr>
            <a:spLocks noGrp="1"/>
          </p:cNvSpPr>
          <p:nvPr>
            <p:ph type="body" sz="quarter" idx="21"/>
          </p:nvPr>
        </p:nvSpPr>
        <p:spPr/>
        <p:txBody>
          <a:bodyPr/>
          <a:lstStyle/>
          <a:p>
            <a:endParaRPr lang="pl-PL" dirty="0"/>
          </a:p>
          <a:p>
            <a:endParaRPr lang="pl-PL" dirty="0"/>
          </a:p>
        </p:txBody>
      </p:sp>
      <p:sp>
        <p:nvSpPr>
          <p:cNvPr id="5" name="Tytuł 4">
            <a:extLst>
              <a:ext uri="{FF2B5EF4-FFF2-40B4-BE49-F238E27FC236}">
                <a16:creationId xmlns:a16="http://schemas.microsoft.com/office/drawing/2014/main" id="{80255866-E8BF-CB00-C05F-39DCC2F5F1EE}"/>
              </a:ext>
            </a:extLst>
          </p:cNvPr>
          <p:cNvSpPr>
            <a:spLocks noGrp="1"/>
          </p:cNvSpPr>
          <p:nvPr>
            <p:ph type="title"/>
          </p:nvPr>
        </p:nvSpPr>
        <p:spPr>
          <a:xfrm>
            <a:off x="1206500" y="952499"/>
            <a:ext cx="20450342" cy="2477137"/>
          </a:xfrm>
        </p:spPr>
        <p:txBody>
          <a:bodyPr>
            <a:normAutofit fontScale="90000"/>
          </a:bodyPr>
          <a:lstStyle/>
          <a:p>
            <a:r>
              <a:rPr lang="pl-PL" sz="5400" b="1" dirty="0">
                <a:latin typeface="Muli" panose="00000500000000000000" pitchFamily="2" charset="-18"/>
              </a:rPr>
              <a:t>III. </a:t>
            </a:r>
            <a:r>
              <a:rPr lang="en-US" sz="5400" b="1" dirty="0">
                <a:latin typeface="Muli" panose="00000500000000000000" pitchFamily="2" charset="-18"/>
              </a:rPr>
              <a:t>Involvement in planning of medical </a:t>
            </a:r>
            <a:r>
              <a:rPr lang="en-US" sz="5400" b="1" dirty="0" err="1">
                <a:latin typeface="Muli" panose="00000500000000000000" pitchFamily="2" charset="-18"/>
              </a:rPr>
              <a:t>personel</a:t>
            </a:r>
            <a:r>
              <a:rPr lang="pl-PL" sz="5400" b="1" dirty="0">
                <a:latin typeface="Muli" panose="00000500000000000000" pitchFamily="2" charset="-18"/>
              </a:rPr>
              <a:t>. </a:t>
            </a:r>
            <a:br>
              <a:rPr lang="pl-PL" sz="5400" b="1" dirty="0">
                <a:latin typeface="Muli" panose="00000500000000000000" pitchFamily="2" charset="-18"/>
              </a:rPr>
            </a:br>
            <a:r>
              <a:rPr lang="pl-PL" sz="5400" b="1" dirty="0">
                <a:latin typeface="Muli" panose="00000500000000000000" pitchFamily="2" charset="-18"/>
              </a:rPr>
              <a:t>     </a:t>
            </a:r>
            <a:r>
              <a:rPr lang="en-US" sz="5400" b="1" dirty="0">
                <a:latin typeface="Muli" panose="00000500000000000000" pitchFamily="2" charset="-18"/>
              </a:rPr>
              <a:t>Management and development of healthcare personnel (physicians) at </a:t>
            </a:r>
            <a:r>
              <a:rPr lang="pl-PL" sz="5400" b="1" dirty="0">
                <a:latin typeface="Muli" panose="00000500000000000000" pitchFamily="2" charset="-18"/>
              </a:rPr>
              <a:t>  </a:t>
            </a:r>
            <a:br>
              <a:rPr lang="pl-PL" sz="5400" b="1" dirty="0">
                <a:latin typeface="Muli" panose="00000500000000000000" pitchFamily="2" charset="-18"/>
              </a:rPr>
            </a:br>
            <a:r>
              <a:rPr lang="pl-PL" sz="5400" b="1" dirty="0">
                <a:latin typeface="Muli" panose="00000500000000000000" pitchFamily="2" charset="-18"/>
              </a:rPr>
              <a:t>     </a:t>
            </a:r>
            <a:r>
              <a:rPr lang="en-US" sz="5400" b="1" dirty="0">
                <a:latin typeface="Muli" panose="00000500000000000000" pitchFamily="2" charset="-18"/>
              </a:rPr>
              <a:t>the regional level</a:t>
            </a:r>
            <a:br>
              <a:rPr lang="en-US" b="1" dirty="0"/>
            </a:br>
            <a:endParaRPr lang="pl-PL" b="1" dirty="0"/>
          </a:p>
        </p:txBody>
      </p:sp>
      <p:pic>
        <p:nvPicPr>
          <p:cNvPr id="3" name="Obraz 2" descr="Obraz zawierający ubrania, Ludzka twarz, chłopiec, kreskówka&#10;&#10;Zawartość wygenerowana przez AI może być niepoprawna.">
            <a:extLst>
              <a:ext uri="{FF2B5EF4-FFF2-40B4-BE49-F238E27FC236}">
                <a16:creationId xmlns:a16="http://schemas.microsoft.com/office/drawing/2014/main" id="{F6BAD45D-6890-0D3A-945F-97F5DFB9AC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19800" y="3180152"/>
            <a:ext cx="5270384" cy="5858831"/>
          </a:xfrm>
          <a:prstGeom prst="rect">
            <a:avLst/>
          </a:prstGeom>
        </p:spPr>
      </p:pic>
      <p:pic>
        <p:nvPicPr>
          <p:cNvPr id="8" name="Obraz 7" descr="Obraz zawierający ubrania, człowiek, osoba, uśmiech&#10;&#10;Zawartość wygenerowana przez AI może być niepoprawna.">
            <a:extLst>
              <a:ext uri="{FF2B5EF4-FFF2-40B4-BE49-F238E27FC236}">
                <a16:creationId xmlns:a16="http://schemas.microsoft.com/office/drawing/2014/main" id="{26579AD4-ED27-C145-766E-CF6640887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300" y="3823843"/>
            <a:ext cx="15430500" cy="6858000"/>
          </a:xfrm>
          <a:prstGeom prst="rect">
            <a:avLst/>
          </a:prstGeom>
        </p:spPr>
      </p:pic>
      <p:sp>
        <p:nvSpPr>
          <p:cNvPr id="2" name="Autor prezentacji">
            <a:extLst>
              <a:ext uri="{FF2B5EF4-FFF2-40B4-BE49-F238E27FC236}">
                <a16:creationId xmlns:a16="http://schemas.microsoft.com/office/drawing/2014/main" id="{DD872A52-8AFD-D100-9925-0C61AED8FB94}"/>
              </a:ext>
            </a:extLst>
          </p:cNvPr>
          <p:cNvSpPr txBox="1">
            <a:spLocks noGrp="1"/>
          </p:cNvSpPr>
          <p:nvPr/>
        </p:nvSpPr>
        <p:spPr>
          <a:xfrm>
            <a:off x="11016343" y="9973763"/>
            <a:ext cx="14630400" cy="2236021"/>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863600" marR="0" indent="-863600" algn="l" defTabSz="2438338" rtl="0" eaLnBrk="1" latinLnBrk="0" hangingPunct="1">
              <a:lnSpc>
                <a:spcPct val="90000"/>
              </a:lnSpc>
              <a:spcBef>
                <a:spcPts val="4500"/>
              </a:spcBef>
              <a:spcAft>
                <a:spcPts val="0"/>
              </a:spcAft>
              <a:buClrTx/>
              <a:buSzPct val="100000"/>
              <a:buFontTx/>
              <a:buAutoNum type="arabicPeriod"/>
              <a:tabLst/>
              <a:defRPr sz="4800" b="0" i="0" u="none" strike="noStrike" cap="none" spc="0" baseline="0">
                <a:solidFill>
                  <a:srgbClr val="000000"/>
                </a:solidFill>
                <a:uFillTx/>
                <a:latin typeface="Open Sans"/>
                <a:ea typeface="+mn-ea"/>
                <a:cs typeface="+mn-cs"/>
                <a:sym typeface="Helvetica Neue"/>
              </a:defRPr>
            </a:lvl1pPr>
            <a:lvl2pPr marL="1219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2pPr>
            <a:lvl3pPr marL="1828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3pPr>
            <a:lvl4pPr marL="2438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4pPr>
            <a:lvl5pPr marL="30480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algn="ctr">
              <a:buNone/>
            </a:pPr>
            <a:r>
              <a:rPr lang="pl-PL" sz="4000" b="1" dirty="0">
                <a:solidFill>
                  <a:srgbClr val="06396A"/>
                </a:solidFill>
                <a:latin typeface="Muli" panose="00000500000000000000" pitchFamily="2" charset="-18"/>
              </a:rPr>
              <a:t>MICHAŁ MATUSZEWSKI, MD</a:t>
            </a:r>
          </a:p>
          <a:p>
            <a:pPr marL="0" indent="0" algn="ctr">
              <a:buNone/>
            </a:pPr>
            <a:r>
              <a:rPr lang="pl-PL" sz="4000" b="1" dirty="0">
                <a:solidFill>
                  <a:srgbClr val="06396A"/>
                </a:solidFill>
                <a:latin typeface="Muli" panose="00000500000000000000" pitchFamily="2" charset="-18"/>
              </a:rPr>
              <a:t>THE POLISH CHAMBER OF PHYSICIANS AND DENTISTS</a:t>
            </a:r>
          </a:p>
        </p:txBody>
      </p:sp>
    </p:spTree>
    <p:extLst>
      <p:ext uri="{BB962C8B-B14F-4D97-AF65-F5344CB8AC3E}">
        <p14:creationId xmlns:p14="http://schemas.microsoft.com/office/powerpoint/2010/main" val="409249135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04DF-7AA1-2952-5C6E-9C2E073A0186}"/>
            </a:ext>
          </a:extLst>
        </p:cNvPr>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6D0E034-4FD8-BE45-5696-5B513303BFD1}"/>
              </a:ext>
            </a:extLst>
          </p:cNvPr>
          <p:cNvSpPr>
            <a:spLocks noGrp="1"/>
          </p:cNvSpPr>
          <p:nvPr>
            <p:ph type="body" sz="quarter" idx="21"/>
          </p:nvPr>
        </p:nvSpPr>
        <p:spPr>
          <a:xfrm>
            <a:off x="1206499" y="2438399"/>
            <a:ext cx="20846677" cy="1506072"/>
          </a:xfrm>
        </p:spPr>
        <p:txBody>
          <a:bodyPr>
            <a:normAutofit fontScale="25000" lnSpcReduction="20000"/>
          </a:bodyPr>
          <a:lstStyle/>
          <a:p>
            <a:r>
              <a:rPr lang="en-US" dirty="0"/>
              <a:t>•</a:t>
            </a:r>
          </a:p>
          <a:p>
            <a:r>
              <a:rPr lang="pl-PL" sz="16000" b="1" spc="-170" dirty="0">
                <a:solidFill>
                  <a:schemeClr val="bg2">
                    <a:lumMod val="50000"/>
                  </a:schemeClr>
                </a:solidFill>
                <a:latin typeface="Muli" panose="00000500000000000000" pitchFamily="2" charset="-18"/>
              </a:rPr>
              <a:t>1.    </a:t>
            </a:r>
            <a:r>
              <a:rPr lang="en-US" sz="14400" b="1" spc="-170" dirty="0">
                <a:solidFill>
                  <a:schemeClr val="bg2">
                    <a:lumMod val="50000"/>
                  </a:schemeClr>
                </a:solidFill>
                <a:latin typeface="Muli" panose="00000500000000000000" pitchFamily="2" charset="-18"/>
              </a:rPr>
              <a:t>How is the planning of medical personnel organized in your country? Are there any tools which </a:t>
            </a:r>
            <a:r>
              <a:rPr lang="pl-PL" sz="14400" b="1" spc="-170" dirty="0">
                <a:solidFill>
                  <a:schemeClr val="bg2">
                    <a:lumMod val="50000"/>
                  </a:schemeClr>
                </a:solidFill>
                <a:latin typeface="Muli" panose="00000500000000000000" pitchFamily="2" charset="-18"/>
              </a:rPr>
              <a:t>	</a:t>
            </a:r>
            <a:r>
              <a:rPr lang="en-US" sz="14400" b="1" spc="-170" dirty="0">
                <a:solidFill>
                  <a:schemeClr val="bg2">
                    <a:lumMod val="50000"/>
                  </a:schemeClr>
                </a:solidFill>
                <a:latin typeface="Muli" panose="00000500000000000000" pitchFamily="2" charset="-18"/>
              </a:rPr>
              <a:t>facilitate this organization? Are there any bodies that include all the relevant stakeholders, besides </a:t>
            </a:r>
            <a:r>
              <a:rPr lang="pl-PL" sz="14400" b="1" spc="-170" dirty="0">
                <a:solidFill>
                  <a:schemeClr val="bg2">
                    <a:lumMod val="50000"/>
                  </a:schemeClr>
                </a:solidFill>
                <a:latin typeface="Muli" panose="00000500000000000000" pitchFamily="2" charset="-18"/>
              </a:rPr>
              <a:t>	</a:t>
            </a:r>
            <a:r>
              <a:rPr lang="en-US" sz="14400" b="1" spc="-170" dirty="0">
                <a:solidFill>
                  <a:schemeClr val="bg2">
                    <a:lumMod val="50000"/>
                  </a:schemeClr>
                </a:solidFill>
                <a:latin typeface="Muli" panose="00000500000000000000" pitchFamily="2" charset="-18"/>
              </a:rPr>
              <a:t>the government?</a:t>
            </a:r>
            <a:endParaRPr lang="pl-PL" sz="14400" b="1" spc="-170" dirty="0">
              <a:solidFill>
                <a:schemeClr val="bg2">
                  <a:lumMod val="50000"/>
                </a:schemeClr>
              </a:solidFill>
              <a:latin typeface="Muli" panose="00000500000000000000" pitchFamily="2" charset="-18"/>
            </a:endParaRPr>
          </a:p>
        </p:txBody>
      </p:sp>
      <p:sp>
        <p:nvSpPr>
          <p:cNvPr id="3" name="Symbol zastępczy tekstu 2">
            <a:extLst>
              <a:ext uri="{FF2B5EF4-FFF2-40B4-BE49-F238E27FC236}">
                <a16:creationId xmlns:a16="http://schemas.microsoft.com/office/drawing/2014/main" id="{DCA15A06-C30E-44BF-43FC-F449431F5BD7}"/>
              </a:ext>
            </a:extLst>
          </p:cNvPr>
          <p:cNvSpPr>
            <a:spLocks noGrp="1"/>
          </p:cNvSpPr>
          <p:nvPr>
            <p:ph type="body" idx="1"/>
          </p:nvPr>
        </p:nvSpPr>
        <p:spPr>
          <a:xfrm>
            <a:off x="1206500" y="4345313"/>
            <a:ext cx="20450342" cy="7340336"/>
          </a:xfrm>
        </p:spPr>
        <p:txBody>
          <a:bodyPr>
            <a:normAutofit/>
          </a:bodyPr>
          <a:lstStyle/>
          <a:p>
            <a:endParaRPr lang="pl-PL" sz="3600" dirty="0">
              <a:latin typeface="Muli" panose="00000500000000000000" pitchFamily="2" charset="-18"/>
            </a:endParaRPr>
          </a:p>
          <a:p>
            <a:pPr lvl="2" indent="0">
              <a:buNone/>
            </a:pPr>
            <a:r>
              <a:rPr lang="pl-PL" sz="4000" dirty="0">
                <a:latin typeface="Muli" panose="00000500000000000000" pitchFamily="2" charset="-18"/>
              </a:rPr>
              <a:t>In Poland the m</a:t>
            </a:r>
            <a:r>
              <a:rPr lang="en-US" sz="4000" dirty="0" err="1">
                <a:latin typeface="Muli" panose="00000500000000000000" pitchFamily="2" charset="-18"/>
              </a:rPr>
              <a:t>edical</a:t>
            </a:r>
            <a:r>
              <a:rPr lang="en-US" sz="4000" dirty="0">
                <a:latin typeface="Muli" panose="00000500000000000000" pitchFamily="2" charset="-18"/>
              </a:rPr>
              <a:t> staff planning is carried out mainly by government institutions – in particular the Ministry of Health – in cooperation with the Medical Centre for Postgraduate Education and national consultants.</a:t>
            </a:r>
            <a:endParaRPr lang="pl-PL" sz="4000" dirty="0">
              <a:latin typeface="Muli" panose="00000500000000000000" pitchFamily="2" charset="-18"/>
            </a:endParaRPr>
          </a:p>
        </p:txBody>
      </p:sp>
      <p:sp>
        <p:nvSpPr>
          <p:cNvPr id="4" name="Tytuł 3">
            <a:extLst>
              <a:ext uri="{FF2B5EF4-FFF2-40B4-BE49-F238E27FC236}">
                <a16:creationId xmlns:a16="http://schemas.microsoft.com/office/drawing/2014/main" id="{D82FE9E7-4A8C-500B-6DA8-4A48BE488C07}"/>
              </a:ext>
            </a:extLst>
          </p:cNvPr>
          <p:cNvSpPr>
            <a:spLocks noGrp="1"/>
          </p:cNvSpPr>
          <p:nvPr>
            <p:ph type="title"/>
          </p:nvPr>
        </p:nvSpPr>
        <p:spPr>
          <a:xfrm>
            <a:off x="1206500" y="531485"/>
            <a:ext cx="20450342" cy="1906914"/>
          </a:xfrm>
        </p:spPr>
        <p:txBody>
          <a:bodyPr>
            <a:noAutofit/>
          </a:bodyPr>
          <a:lstStyle/>
          <a:p>
            <a:r>
              <a:rPr lang="pl-PL" sz="4400" b="1" dirty="0">
                <a:latin typeface="Muli" panose="00000500000000000000" pitchFamily="2" charset="-18"/>
              </a:rPr>
              <a:t>III. I</a:t>
            </a:r>
            <a:r>
              <a:rPr lang="en-US" sz="4400" b="1" dirty="0" err="1">
                <a:latin typeface="Muli" panose="00000500000000000000" pitchFamily="2" charset="-18"/>
              </a:rPr>
              <a:t>nvolvement</a:t>
            </a:r>
            <a:r>
              <a:rPr lang="en-US" sz="4400" b="1" dirty="0">
                <a:latin typeface="Muli" panose="00000500000000000000" pitchFamily="2" charset="-18"/>
              </a:rPr>
              <a:t> in planning of medical </a:t>
            </a:r>
            <a:r>
              <a:rPr lang="en-US" sz="4400" b="1" dirty="0" err="1">
                <a:latin typeface="Muli" panose="00000500000000000000" pitchFamily="2" charset="-18"/>
              </a:rPr>
              <a:t>personel</a:t>
            </a:r>
            <a:r>
              <a:rPr lang="en-US" sz="4400" b="1" dirty="0">
                <a:latin typeface="Muli" panose="00000500000000000000" pitchFamily="2" charset="-18"/>
              </a:rPr>
              <a:t>. </a:t>
            </a:r>
            <a:br>
              <a:rPr lang="en-US" sz="4400" b="1" dirty="0">
                <a:latin typeface="Muli" panose="00000500000000000000" pitchFamily="2" charset="-18"/>
              </a:rPr>
            </a:br>
            <a:r>
              <a:rPr lang="pl-PL" sz="4400" b="1" dirty="0">
                <a:latin typeface="Muli" panose="00000500000000000000" pitchFamily="2" charset="-18"/>
              </a:rPr>
              <a:t>     </a:t>
            </a:r>
            <a:r>
              <a:rPr lang="en-US" sz="4400" b="1" dirty="0">
                <a:latin typeface="Muli" panose="00000500000000000000" pitchFamily="2" charset="-18"/>
              </a:rPr>
              <a:t>Management and development of healthcare personnel (physicians) at </a:t>
            </a:r>
            <a:br>
              <a:rPr lang="pl-PL" sz="4400" b="1" dirty="0">
                <a:latin typeface="Muli" panose="00000500000000000000" pitchFamily="2" charset="-18"/>
              </a:rPr>
            </a:br>
            <a:r>
              <a:rPr lang="pl-PL" sz="4400" b="1" dirty="0">
                <a:latin typeface="Muli" panose="00000500000000000000" pitchFamily="2" charset="-18"/>
              </a:rPr>
              <a:t>     </a:t>
            </a:r>
            <a:r>
              <a:rPr lang="en-US" sz="4400" b="1" dirty="0">
                <a:latin typeface="Muli" panose="00000500000000000000" pitchFamily="2" charset="-18"/>
              </a:rPr>
              <a:t>the regional level</a:t>
            </a:r>
            <a:endParaRPr lang="pl-PL" sz="4400" b="1" dirty="0">
              <a:latin typeface="Muli" panose="00000500000000000000" pitchFamily="2" charset="-18"/>
            </a:endParaRPr>
          </a:p>
        </p:txBody>
      </p:sp>
    </p:spTree>
    <p:extLst>
      <p:ext uri="{BB962C8B-B14F-4D97-AF65-F5344CB8AC3E}">
        <p14:creationId xmlns:p14="http://schemas.microsoft.com/office/powerpoint/2010/main" val="64834915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D43FE-B234-25CE-4720-C87F1199774D}"/>
            </a:ext>
          </a:extLst>
        </p:cNvPr>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46CCB13F-85DB-DE35-317B-3E23888D0D3C}"/>
              </a:ext>
            </a:extLst>
          </p:cNvPr>
          <p:cNvSpPr>
            <a:spLocks noGrp="1"/>
          </p:cNvSpPr>
          <p:nvPr>
            <p:ph type="body" sz="quarter" idx="21"/>
          </p:nvPr>
        </p:nvSpPr>
        <p:spPr>
          <a:xfrm>
            <a:off x="1206499" y="2438399"/>
            <a:ext cx="20846677" cy="1506072"/>
          </a:xfrm>
        </p:spPr>
        <p:txBody>
          <a:bodyPr>
            <a:normAutofit fontScale="32500" lnSpcReduction="20000"/>
          </a:bodyPr>
          <a:lstStyle/>
          <a:p>
            <a:r>
              <a:rPr lang="en-US" dirty="0"/>
              <a:t>•</a:t>
            </a:r>
          </a:p>
          <a:p>
            <a:r>
              <a:rPr lang="pl-PL" sz="16000" b="1" spc="-170" dirty="0">
                <a:solidFill>
                  <a:schemeClr val="bg2">
                    <a:lumMod val="50000"/>
                  </a:schemeClr>
                </a:solidFill>
                <a:latin typeface="Muli" panose="00000500000000000000" pitchFamily="2" charset="-18"/>
              </a:rPr>
              <a:t>2. </a:t>
            </a:r>
            <a:r>
              <a:rPr lang="en-US" sz="16000" b="1" spc="-170" dirty="0">
                <a:solidFill>
                  <a:schemeClr val="bg2">
                    <a:lumMod val="50000"/>
                  </a:schemeClr>
                </a:solidFill>
                <a:latin typeface="Muli" panose="00000500000000000000" pitchFamily="2" charset="-18"/>
              </a:rPr>
              <a:t>Is your medical chamber involved in the development of medical personnel?</a:t>
            </a:r>
            <a:endParaRPr lang="pl-PL" sz="14400" b="1" spc="-170" dirty="0">
              <a:solidFill>
                <a:schemeClr val="bg2">
                  <a:lumMod val="50000"/>
                </a:schemeClr>
              </a:solidFill>
              <a:latin typeface="Muli" panose="00000500000000000000" pitchFamily="2" charset="-18"/>
            </a:endParaRPr>
          </a:p>
        </p:txBody>
      </p:sp>
      <p:sp>
        <p:nvSpPr>
          <p:cNvPr id="3" name="Symbol zastępczy tekstu 2">
            <a:extLst>
              <a:ext uri="{FF2B5EF4-FFF2-40B4-BE49-F238E27FC236}">
                <a16:creationId xmlns:a16="http://schemas.microsoft.com/office/drawing/2014/main" id="{BD466594-CE6A-98F2-3689-86EE58AB9C03}"/>
              </a:ext>
            </a:extLst>
          </p:cNvPr>
          <p:cNvSpPr>
            <a:spLocks noGrp="1"/>
          </p:cNvSpPr>
          <p:nvPr>
            <p:ph type="body" idx="1"/>
          </p:nvPr>
        </p:nvSpPr>
        <p:spPr>
          <a:xfrm>
            <a:off x="1206500" y="4345313"/>
            <a:ext cx="20450342" cy="7340336"/>
          </a:xfrm>
        </p:spPr>
        <p:txBody>
          <a:bodyPr>
            <a:normAutofit/>
          </a:bodyPr>
          <a:lstStyle/>
          <a:p>
            <a:r>
              <a:rPr lang="en-US" sz="3600" dirty="0">
                <a:latin typeface="Muli" panose="00000500000000000000" pitchFamily="2" charset="-18"/>
              </a:rPr>
              <a:t>The </a:t>
            </a:r>
            <a:r>
              <a:rPr lang="pl-PL" sz="3600" dirty="0" err="1">
                <a:latin typeface="Muli" panose="00000500000000000000" pitchFamily="2" charset="-18"/>
              </a:rPr>
              <a:t>Polish</a:t>
            </a:r>
            <a:r>
              <a:rPr lang="pl-PL" sz="3600" dirty="0">
                <a:latin typeface="Muli" panose="00000500000000000000" pitchFamily="2" charset="-18"/>
              </a:rPr>
              <a:t> </a:t>
            </a:r>
            <a:r>
              <a:rPr lang="pl-PL" sz="3600" dirty="0" err="1">
                <a:latin typeface="Muli" panose="00000500000000000000" pitchFamily="2" charset="-18"/>
              </a:rPr>
              <a:t>Chamber</a:t>
            </a:r>
            <a:r>
              <a:rPr lang="pl-PL" sz="3600" dirty="0">
                <a:latin typeface="Muli" panose="00000500000000000000" pitchFamily="2" charset="-18"/>
              </a:rPr>
              <a:t> of </a:t>
            </a:r>
            <a:r>
              <a:rPr lang="pl-PL" sz="3600" dirty="0" err="1">
                <a:latin typeface="Muli" panose="00000500000000000000" pitchFamily="2" charset="-18"/>
              </a:rPr>
              <a:t>Psysicians</a:t>
            </a:r>
            <a:r>
              <a:rPr lang="pl-PL" sz="3600" dirty="0">
                <a:latin typeface="Muli" panose="00000500000000000000" pitchFamily="2" charset="-18"/>
              </a:rPr>
              <a:t> and </a:t>
            </a:r>
            <a:r>
              <a:rPr lang="pl-PL" sz="3600" dirty="0" err="1">
                <a:latin typeface="Muli" panose="00000500000000000000" pitchFamily="2" charset="-18"/>
              </a:rPr>
              <a:t>Dentists</a:t>
            </a:r>
            <a:r>
              <a:rPr lang="en-US" sz="3600" dirty="0">
                <a:latin typeface="Muli" panose="00000500000000000000" pitchFamily="2" charset="-18"/>
              </a:rPr>
              <a:t> and the </a:t>
            </a:r>
            <a:r>
              <a:rPr lang="pl-PL" sz="3600" dirty="0" err="1">
                <a:latin typeface="Muli" panose="00000500000000000000" pitchFamily="2" charset="-18"/>
              </a:rPr>
              <a:t>Regional</a:t>
            </a:r>
            <a:r>
              <a:rPr lang="en-US" sz="3600" dirty="0">
                <a:latin typeface="Muli" panose="00000500000000000000" pitchFamily="2" charset="-18"/>
              </a:rPr>
              <a:t> Medical Chambers play an important role in the professional development of physicians, including by:</a:t>
            </a:r>
          </a:p>
          <a:p>
            <a:pPr lvl="2"/>
            <a:r>
              <a:rPr lang="pl-PL" sz="3600" dirty="0">
                <a:latin typeface="Muli" panose="00000500000000000000" pitchFamily="2" charset="-18"/>
              </a:rPr>
              <a:t>s</a:t>
            </a:r>
            <a:r>
              <a:rPr lang="en-US" sz="3600" dirty="0" err="1">
                <a:latin typeface="Muli" panose="00000500000000000000" pitchFamily="2" charset="-18"/>
              </a:rPr>
              <a:t>upporting</a:t>
            </a:r>
            <a:r>
              <a:rPr lang="en-US" sz="3600" dirty="0">
                <a:latin typeface="Muli" panose="00000500000000000000" pitchFamily="2" charset="-18"/>
              </a:rPr>
              <a:t> and monitoring continuing medical education</a:t>
            </a:r>
          </a:p>
          <a:p>
            <a:pPr lvl="2"/>
            <a:r>
              <a:rPr lang="pl-PL" sz="3600" dirty="0">
                <a:latin typeface="Muli" panose="00000500000000000000" pitchFamily="2" charset="-18"/>
              </a:rPr>
              <a:t>o</a:t>
            </a:r>
            <a:r>
              <a:rPr lang="en-US" sz="3600" dirty="0" err="1">
                <a:latin typeface="Muli" panose="00000500000000000000" pitchFamily="2" charset="-18"/>
              </a:rPr>
              <a:t>rganizing</a:t>
            </a:r>
            <a:r>
              <a:rPr lang="en-US" sz="3600" dirty="0">
                <a:latin typeface="Muli" panose="00000500000000000000" pitchFamily="2" charset="-18"/>
              </a:rPr>
              <a:t> training courses and conferences to promote knowledge and the exchange of experiences;</a:t>
            </a:r>
          </a:p>
          <a:p>
            <a:pPr lvl="2"/>
            <a:r>
              <a:rPr lang="pl-PL" sz="3600" dirty="0">
                <a:latin typeface="Muli" panose="00000500000000000000" pitchFamily="2" charset="-18"/>
              </a:rPr>
              <a:t>o</a:t>
            </a:r>
            <a:r>
              <a:rPr lang="en-US" sz="3600" dirty="0" err="1">
                <a:latin typeface="Muli" panose="00000500000000000000" pitchFamily="2" charset="-18"/>
              </a:rPr>
              <a:t>rganizing</a:t>
            </a:r>
            <a:r>
              <a:rPr lang="en-US" sz="3600" dirty="0">
                <a:latin typeface="Muli" panose="00000500000000000000" pitchFamily="2" charset="-18"/>
              </a:rPr>
              <a:t> postgraduate internship courses</a:t>
            </a:r>
            <a:endParaRPr lang="pl-PL" sz="3600" dirty="0">
              <a:latin typeface="Muli" panose="00000500000000000000" pitchFamily="2" charset="-18"/>
            </a:endParaRPr>
          </a:p>
        </p:txBody>
      </p:sp>
      <p:sp>
        <p:nvSpPr>
          <p:cNvPr id="4" name="Tytuł 3">
            <a:extLst>
              <a:ext uri="{FF2B5EF4-FFF2-40B4-BE49-F238E27FC236}">
                <a16:creationId xmlns:a16="http://schemas.microsoft.com/office/drawing/2014/main" id="{E9B92374-8272-BF91-5E95-2E1701FF958C}"/>
              </a:ext>
            </a:extLst>
          </p:cNvPr>
          <p:cNvSpPr>
            <a:spLocks noGrp="1"/>
          </p:cNvSpPr>
          <p:nvPr>
            <p:ph type="title"/>
          </p:nvPr>
        </p:nvSpPr>
        <p:spPr>
          <a:xfrm>
            <a:off x="1206500" y="531485"/>
            <a:ext cx="20450342" cy="1906914"/>
          </a:xfrm>
        </p:spPr>
        <p:txBody>
          <a:bodyPr>
            <a:noAutofit/>
          </a:bodyPr>
          <a:lstStyle/>
          <a:p>
            <a:r>
              <a:rPr lang="pl-PL" sz="4400" b="1" dirty="0">
                <a:latin typeface="Muli" panose="00000500000000000000" pitchFamily="2" charset="-18"/>
              </a:rPr>
              <a:t>III. I</a:t>
            </a:r>
            <a:r>
              <a:rPr lang="en-US" sz="4400" b="1" dirty="0" err="1">
                <a:latin typeface="Muli" panose="00000500000000000000" pitchFamily="2" charset="-18"/>
              </a:rPr>
              <a:t>nvolvement</a:t>
            </a:r>
            <a:r>
              <a:rPr lang="en-US" sz="4400" b="1" dirty="0">
                <a:latin typeface="Muli" panose="00000500000000000000" pitchFamily="2" charset="-18"/>
              </a:rPr>
              <a:t> in planning of medical </a:t>
            </a:r>
            <a:r>
              <a:rPr lang="en-US" sz="4400" b="1" dirty="0" err="1">
                <a:latin typeface="Muli" panose="00000500000000000000" pitchFamily="2" charset="-18"/>
              </a:rPr>
              <a:t>personel</a:t>
            </a:r>
            <a:r>
              <a:rPr lang="en-US" sz="4400" b="1" dirty="0">
                <a:latin typeface="Muli" panose="00000500000000000000" pitchFamily="2" charset="-18"/>
              </a:rPr>
              <a:t>. </a:t>
            </a:r>
            <a:br>
              <a:rPr lang="en-US" sz="4400" b="1" dirty="0">
                <a:latin typeface="Muli" panose="00000500000000000000" pitchFamily="2" charset="-18"/>
              </a:rPr>
            </a:br>
            <a:r>
              <a:rPr lang="pl-PL" sz="4400" b="1" dirty="0">
                <a:latin typeface="Muli" panose="00000500000000000000" pitchFamily="2" charset="-18"/>
              </a:rPr>
              <a:t>     </a:t>
            </a:r>
            <a:r>
              <a:rPr lang="en-US" sz="4400" b="1" dirty="0">
                <a:latin typeface="Muli" panose="00000500000000000000" pitchFamily="2" charset="-18"/>
              </a:rPr>
              <a:t>Management and development of healthcare personnel (physicians) at </a:t>
            </a:r>
            <a:br>
              <a:rPr lang="pl-PL" sz="4400" b="1" dirty="0">
                <a:latin typeface="Muli" panose="00000500000000000000" pitchFamily="2" charset="-18"/>
              </a:rPr>
            </a:br>
            <a:r>
              <a:rPr lang="pl-PL" sz="4400" b="1" dirty="0">
                <a:latin typeface="Muli" panose="00000500000000000000" pitchFamily="2" charset="-18"/>
              </a:rPr>
              <a:t>     </a:t>
            </a:r>
            <a:r>
              <a:rPr lang="en-US" sz="4400" b="1" dirty="0">
                <a:latin typeface="Muli" panose="00000500000000000000" pitchFamily="2" charset="-18"/>
              </a:rPr>
              <a:t>the regional level</a:t>
            </a:r>
            <a:endParaRPr lang="pl-PL" sz="4400" b="1" dirty="0">
              <a:latin typeface="Muli" panose="00000500000000000000" pitchFamily="2" charset="-18"/>
            </a:endParaRPr>
          </a:p>
        </p:txBody>
      </p:sp>
    </p:spTree>
    <p:extLst>
      <p:ext uri="{BB962C8B-B14F-4D97-AF65-F5344CB8AC3E}">
        <p14:creationId xmlns:p14="http://schemas.microsoft.com/office/powerpoint/2010/main" val="328478224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9FA62-9168-EFC7-892C-152313F74B5A}"/>
            </a:ext>
          </a:extLst>
        </p:cNvPr>
        <p:cNvGrpSpPr/>
        <p:nvPr/>
      </p:nvGrpSpPr>
      <p:grpSpPr>
        <a:xfrm>
          <a:off x="0" y="0"/>
          <a:ext cx="0" cy="0"/>
          <a:chOff x="0" y="0"/>
          <a:chExt cx="0" cy="0"/>
        </a:xfrm>
      </p:grpSpPr>
      <p:sp>
        <p:nvSpPr>
          <p:cNvPr id="7" name="Symbol zastępczy tekstu 6">
            <a:extLst>
              <a:ext uri="{FF2B5EF4-FFF2-40B4-BE49-F238E27FC236}">
                <a16:creationId xmlns:a16="http://schemas.microsoft.com/office/drawing/2014/main" id="{E7CC25BF-0BE2-992B-E269-2158070ECCF3}"/>
              </a:ext>
            </a:extLst>
          </p:cNvPr>
          <p:cNvSpPr>
            <a:spLocks noGrp="1"/>
          </p:cNvSpPr>
          <p:nvPr>
            <p:ph type="body" sz="quarter" idx="21"/>
          </p:nvPr>
        </p:nvSpPr>
        <p:spPr/>
        <p:txBody>
          <a:bodyPr/>
          <a:lstStyle/>
          <a:p>
            <a:endParaRPr lang="pl-PL" dirty="0"/>
          </a:p>
          <a:p>
            <a:endParaRPr lang="pl-PL" dirty="0"/>
          </a:p>
        </p:txBody>
      </p:sp>
      <p:sp>
        <p:nvSpPr>
          <p:cNvPr id="6" name="Symbol zastępczy tekstu 5">
            <a:extLst>
              <a:ext uri="{FF2B5EF4-FFF2-40B4-BE49-F238E27FC236}">
                <a16:creationId xmlns:a16="http://schemas.microsoft.com/office/drawing/2014/main" id="{CC6CB41F-B280-3DDA-9880-B03A5F05BFAC}"/>
              </a:ext>
            </a:extLst>
          </p:cNvPr>
          <p:cNvSpPr>
            <a:spLocks noGrp="1"/>
          </p:cNvSpPr>
          <p:nvPr>
            <p:ph type="body" idx="1"/>
          </p:nvPr>
        </p:nvSpPr>
        <p:spPr/>
        <p:txBody>
          <a:bodyPr/>
          <a:lstStyle/>
          <a:p>
            <a:endParaRPr lang="pl-PL" dirty="0"/>
          </a:p>
          <a:p>
            <a:endParaRPr lang="pl-PL" dirty="0"/>
          </a:p>
        </p:txBody>
      </p:sp>
      <p:sp>
        <p:nvSpPr>
          <p:cNvPr id="5" name="Tytuł 4">
            <a:extLst>
              <a:ext uri="{FF2B5EF4-FFF2-40B4-BE49-F238E27FC236}">
                <a16:creationId xmlns:a16="http://schemas.microsoft.com/office/drawing/2014/main" id="{01A8F044-D2F1-9168-DC6A-FBC10C29D109}"/>
              </a:ext>
            </a:extLst>
          </p:cNvPr>
          <p:cNvSpPr>
            <a:spLocks noGrp="1"/>
          </p:cNvSpPr>
          <p:nvPr>
            <p:ph type="title"/>
          </p:nvPr>
        </p:nvSpPr>
        <p:spPr>
          <a:xfrm>
            <a:off x="1206500" y="952499"/>
            <a:ext cx="20450342" cy="2477137"/>
          </a:xfrm>
        </p:spPr>
        <p:txBody>
          <a:bodyPr>
            <a:normAutofit/>
          </a:bodyPr>
          <a:lstStyle/>
          <a:p>
            <a:r>
              <a:rPr lang="pl-PL" sz="5400" b="1" dirty="0">
                <a:latin typeface="Muli" panose="00000500000000000000" pitchFamily="2" charset="-18"/>
              </a:rPr>
              <a:t>IV. </a:t>
            </a:r>
            <a:r>
              <a:rPr lang="en-US" sz="5400" b="1" dirty="0">
                <a:latin typeface="Muli" panose="00000500000000000000" pitchFamily="2" charset="-18"/>
              </a:rPr>
              <a:t>Recognition of foreign diplomas. </a:t>
            </a:r>
            <a:br>
              <a:rPr lang="en-US" b="1" dirty="0"/>
            </a:br>
            <a:endParaRPr lang="pl-PL" b="1" dirty="0"/>
          </a:p>
        </p:txBody>
      </p:sp>
      <p:pic>
        <p:nvPicPr>
          <p:cNvPr id="2" name="Obraz 1">
            <a:extLst>
              <a:ext uri="{FF2B5EF4-FFF2-40B4-BE49-F238E27FC236}">
                <a16:creationId xmlns:a16="http://schemas.microsoft.com/office/drawing/2014/main" id="{A8B0141D-A68F-A8EC-B415-3467236F6F30}"/>
              </a:ext>
            </a:extLst>
          </p:cNvPr>
          <p:cNvPicPr>
            <a:picLocks noChangeAspect="1"/>
          </p:cNvPicPr>
          <p:nvPr/>
        </p:nvPicPr>
        <p:blipFill>
          <a:blip r:embed="rId2"/>
          <a:stretch>
            <a:fillRect/>
          </a:stretch>
        </p:blipFill>
        <p:spPr>
          <a:xfrm>
            <a:off x="12192000" y="3223759"/>
            <a:ext cx="11277863" cy="6368166"/>
          </a:xfrm>
          <a:prstGeom prst="rect">
            <a:avLst/>
          </a:prstGeom>
        </p:spPr>
      </p:pic>
      <p:pic>
        <p:nvPicPr>
          <p:cNvPr id="8" name="Obraz 7">
            <a:extLst>
              <a:ext uri="{FF2B5EF4-FFF2-40B4-BE49-F238E27FC236}">
                <a16:creationId xmlns:a16="http://schemas.microsoft.com/office/drawing/2014/main" id="{F7DCAFAE-6465-9385-4755-BDDCD0757D49}"/>
              </a:ext>
            </a:extLst>
          </p:cNvPr>
          <p:cNvPicPr>
            <a:picLocks noChangeAspect="1"/>
          </p:cNvPicPr>
          <p:nvPr/>
        </p:nvPicPr>
        <p:blipFill>
          <a:blip r:embed="rId3"/>
          <a:stretch>
            <a:fillRect/>
          </a:stretch>
        </p:blipFill>
        <p:spPr>
          <a:xfrm>
            <a:off x="639793" y="2026351"/>
            <a:ext cx="12118915" cy="8256011"/>
          </a:xfrm>
          <a:prstGeom prst="rect">
            <a:avLst/>
          </a:prstGeom>
        </p:spPr>
      </p:pic>
      <p:sp>
        <p:nvSpPr>
          <p:cNvPr id="3" name="Autor prezentacji">
            <a:extLst>
              <a:ext uri="{FF2B5EF4-FFF2-40B4-BE49-F238E27FC236}">
                <a16:creationId xmlns:a16="http://schemas.microsoft.com/office/drawing/2014/main" id="{CFE919AF-F2EE-BD2E-329F-20E2B59D802C}"/>
              </a:ext>
            </a:extLst>
          </p:cNvPr>
          <p:cNvSpPr txBox="1">
            <a:spLocks noGrp="1"/>
          </p:cNvSpPr>
          <p:nvPr/>
        </p:nvSpPr>
        <p:spPr>
          <a:xfrm>
            <a:off x="10799086" y="9865995"/>
            <a:ext cx="14630400" cy="2236021"/>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863600" marR="0" indent="-863600" algn="l" defTabSz="2438338" rtl="0" eaLnBrk="1" latinLnBrk="0" hangingPunct="1">
              <a:lnSpc>
                <a:spcPct val="90000"/>
              </a:lnSpc>
              <a:spcBef>
                <a:spcPts val="4500"/>
              </a:spcBef>
              <a:spcAft>
                <a:spcPts val="0"/>
              </a:spcAft>
              <a:buClrTx/>
              <a:buSzPct val="100000"/>
              <a:buFontTx/>
              <a:buAutoNum type="arabicPeriod"/>
              <a:tabLst/>
              <a:defRPr sz="4800" b="0" i="0" u="none" strike="noStrike" cap="none" spc="0" baseline="0">
                <a:solidFill>
                  <a:srgbClr val="000000"/>
                </a:solidFill>
                <a:uFillTx/>
                <a:latin typeface="Open Sans"/>
                <a:ea typeface="+mn-ea"/>
                <a:cs typeface="+mn-cs"/>
                <a:sym typeface="Helvetica Neue"/>
              </a:defRPr>
            </a:lvl1pPr>
            <a:lvl2pPr marL="1219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2pPr>
            <a:lvl3pPr marL="1828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3pPr>
            <a:lvl4pPr marL="2438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4pPr>
            <a:lvl5pPr marL="30480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Open Sans"/>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algn="ctr">
              <a:buNone/>
            </a:pPr>
            <a:r>
              <a:rPr lang="pl-PL" sz="4000" b="1" dirty="0">
                <a:solidFill>
                  <a:srgbClr val="06396A"/>
                </a:solidFill>
                <a:latin typeface="Muli" panose="00000500000000000000" pitchFamily="2" charset="-18"/>
              </a:rPr>
              <a:t>MICHAŁ MATUSZEWSKI, MD</a:t>
            </a:r>
          </a:p>
          <a:p>
            <a:pPr marL="0" indent="0" algn="ctr">
              <a:buNone/>
            </a:pPr>
            <a:r>
              <a:rPr lang="pl-PL" sz="4000" b="1" dirty="0">
                <a:solidFill>
                  <a:srgbClr val="06396A"/>
                </a:solidFill>
                <a:latin typeface="Muli" panose="00000500000000000000" pitchFamily="2" charset="-18"/>
              </a:rPr>
              <a:t>THE POLISH CHAMBER OF PHYSICIANS AND DENTISTS</a:t>
            </a:r>
          </a:p>
        </p:txBody>
      </p:sp>
    </p:spTree>
    <p:extLst>
      <p:ext uri="{BB962C8B-B14F-4D97-AF65-F5344CB8AC3E}">
        <p14:creationId xmlns:p14="http://schemas.microsoft.com/office/powerpoint/2010/main" val="81619574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C697C88D-9630-4C28-8B7D-FCCE854F50F3}"/>
              </a:ext>
            </a:extLst>
          </p:cNvPr>
          <p:cNvSpPr>
            <a:spLocks noGrp="1"/>
          </p:cNvSpPr>
          <p:nvPr>
            <p:ph type="body" idx="1"/>
          </p:nvPr>
        </p:nvSpPr>
        <p:spPr>
          <a:xfrm>
            <a:off x="1435100" y="2994301"/>
            <a:ext cx="20450342" cy="8256012"/>
          </a:xfrm>
        </p:spPr>
        <p:txBody>
          <a:bodyPr>
            <a:normAutofit/>
          </a:bodyPr>
          <a:lstStyle/>
          <a:p>
            <a:pPr>
              <a:lnSpc>
                <a:spcPct val="100000"/>
              </a:lnSpc>
            </a:pPr>
            <a:r>
              <a:rPr lang="en-US" sz="3600" b="1" spc="-170" dirty="0">
                <a:solidFill>
                  <a:schemeClr val="bg2">
                    <a:lumMod val="50000"/>
                  </a:schemeClr>
                </a:solidFill>
                <a:latin typeface="Muli" panose="00000500000000000000" pitchFamily="2" charset="-18"/>
              </a:rPr>
              <a:t>Which authority in your country is responsible for the recognition of foreign diplomas? Is your medical chamber responsible? </a:t>
            </a:r>
            <a:endParaRPr lang="pl-PL" sz="3600" b="1" spc="-170" dirty="0">
              <a:solidFill>
                <a:schemeClr val="bg2">
                  <a:lumMod val="50000"/>
                </a:schemeClr>
              </a:solidFill>
              <a:latin typeface="Muli" panose="00000500000000000000" pitchFamily="2" charset="-18"/>
            </a:endParaRPr>
          </a:p>
          <a:p>
            <a:pPr marL="742950" indent="-742950">
              <a:lnSpc>
                <a:spcPct val="100000"/>
              </a:lnSpc>
              <a:buAutoNum type="arabicPeriod"/>
            </a:pPr>
            <a:endParaRPr lang="en-US" sz="1200" b="1" spc="-170" dirty="0">
              <a:solidFill>
                <a:schemeClr val="bg2">
                  <a:lumMod val="50000"/>
                </a:schemeClr>
              </a:solidFill>
              <a:latin typeface="Muli" panose="00000500000000000000" pitchFamily="2" charset="-18"/>
            </a:endParaRPr>
          </a:p>
          <a:p>
            <a:pPr marL="961200" lvl="2" indent="-457200">
              <a:lnSpc>
                <a:spcPct val="100000"/>
              </a:lnSpc>
              <a:buFont typeface="Wingdings" panose="05000000000000000000" pitchFamily="2" charset="2"/>
              <a:buChar char="Ø"/>
            </a:pPr>
            <a:r>
              <a:rPr lang="pl-PL" sz="3300" b="1" dirty="0" err="1">
                <a:latin typeface="Muli" panose="00000500000000000000" pitchFamily="2" charset="-18"/>
              </a:rPr>
              <a:t>Background</a:t>
            </a:r>
            <a:endParaRPr lang="pl-PL" sz="1100" b="1" dirty="0">
              <a:latin typeface="Muli" panose="00000500000000000000" pitchFamily="2" charset="-18"/>
            </a:endParaRPr>
          </a:p>
          <a:p>
            <a:pPr marL="961200" lvl="2" indent="-457200" algn="just">
              <a:lnSpc>
                <a:spcPct val="100000"/>
              </a:lnSpc>
              <a:buFont typeface="Arial" panose="020B0604020202020204" pitchFamily="34" charset="0"/>
              <a:buChar char="•"/>
            </a:pPr>
            <a:r>
              <a:rPr lang="en-US" sz="3200" dirty="0">
                <a:latin typeface="Muli" panose="00000500000000000000" pitchFamily="2" charset="-18"/>
              </a:rPr>
              <a:t>A medical diploma awarded outside the European Union has to be recognized in Poland as equivalent to a medical diploma awarded in Poland.</a:t>
            </a:r>
          </a:p>
          <a:p>
            <a:pPr marL="961200" lvl="2" indent="-457200" algn="just">
              <a:lnSpc>
                <a:spcPct val="100000"/>
              </a:lnSpc>
              <a:buFont typeface="Arial" panose="020B0604020202020204" pitchFamily="34" charset="0"/>
              <a:buChar char="•"/>
            </a:pPr>
            <a:r>
              <a:rPr lang="en-US" sz="3200" dirty="0">
                <a:latin typeface="Muli" panose="00000500000000000000" pitchFamily="2" charset="-18"/>
              </a:rPr>
              <a:t>The recognition is taking place in a procedure of </a:t>
            </a:r>
            <a:r>
              <a:rPr lang="en-US" sz="3200" dirty="0" err="1">
                <a:latin typeface="Muli" panose="00000500000000000000" pitchFamily="2" charset="-18"/>
              </a:rPr>
              <a:t>nostrification</a:t>
            </a:r>
            <a:r>
              <a:rPr lang="en-US" sz="3200" dirty="0">
                <a:latin typeface="Muli" panose="00000500000000000000" pitchFamily="2" charset="-18"/>
              </a:rPr>
              <a:t> at a chosen Medical University in Poland or by taking an exam called LEW (</a:t>
            </a:r>
            <a:r>
              <a:rPr lang="en-US" sz="3200" dirty="0" err="1">
                <a:latin typeface="Muli" panose="00000500000000000000" pitchFamily="2" charset="-18"/>
              </a:rPr>
              <a:t>Lekarski</a:t>
            </a:r>
            <a:r>
              <a:rPr lang="en-US" sz="3200" dirty="0">
                <a:latin typeface="Muli" panose="00000500000000000000" pitchFamily="2" charset="-18"/>
              </a:rPr>
              <a:t> </a:t>
            </a:r>
            <a:r>
              <a:rPr lang="en-US" sz="3200" dirty="0" err="1">
                <a:latin typeface="Muli" panose="00000500000000000000" pitchFamily="2" charset="-18"/>
              </a:rPr>
              <a:t>Egzamin</a:t>
            </a:r>
            <a:r>
              <a:rPr lang="en-US" sz="3200" dirty="0">
                <a:latin typeface="Muli" panose="00000500000000000000" pitchFamily="2" charset="-18"/>
              </a:rPr>
              <a:t> </a:t>
            </a:r>
            <a:r>
              <a:rPr lang="en-US" sz="3200" dirty="0" err="1">
                <a:latin typeface="Muli" panose="00000500000000000000" pitchFamily="2" charset="-18"/>
              </a:rPr>
              <a:t>Weryfikacyjny</a:t>
            </a:r>
            <a:r>
              <a:rPr lang="en-US" sz="3200" dirty="0">
                <a:latin typeface="Muli" panose="00000500000000000000" pitchFamily="2" charset="-18"/>
              </a:rPr>
              <a:t>). </a:t>
            </a:r>
          </a:p>
          <a:p>
            <a:pPr marL="961200" lvl="2" indent="-457200" algn="just">
              <a:lnSpc>
                <a:spcPct val="100000"/>
              </a:lnSpc>
              <a:buFont typeface="Arial" panose="020B0604020202020204" pitchFamily="34" charset="0"/>
              <a:buChar char="•"/>
            </a:pPr>
            <a:r>
              <a:rPr lang="en-US" sz="3200" dirty="0" err="1">
                <a:latin typeface="Muli" panose="00000500000000000000" pitchFamily="2" charset="-18"/>
              </a:rPr>
              <a:t>Nostrification</a:t>
            </a:r>
            <a:r>
              <a:rPr lang="en-US" sz="3200" dirty="0">
                <a:latin typeface="Muli" panose="00000500000000000000" pitchFamily="2" charset="-18"/>
              </a:rPr>
              <a:t> is a comparison of the curriculum of the studies completed abroad and the Polish curriculum in order to check whether they are equivalent. A positive decision on recognition of the foreign diploma may be subject to a requirement for the applicant to complete some training courses or to pass some examinations.</a:t>
            </a:r>
          </a:p>
          <a:p>
            <a:pPr marL="961200" lvl="2" indent="-457200" algn="just">
              <a:lnSpc>
                <a:spcPct val="100000"/>
              </a:lnSpc>
              <a:buFont typeface="Arial" panose="020B0604020202020204" pitchFamily="34" charset="0"/>
              <a:buChar char="•"/>
            </a:pPr>
            <a:r>
              <a:rPr lang="en-US" sz="3200" dirty="0">
                <a:latin typeface="Muli" panose="00000500000000000000" pitchFamily="2" charset="-18"/>
              </a:rPr>
              <a:t>Since 2021 there is also a new exam which is an alternative to the procedure of </a:t>
            </a:r>
            <a:r>
              <a:rPr lang="en-US" sz="3200" dirty="0" err="1">
                <a:latin typeface="Muli" panose="00000500000000000000" pitchFamily="2" charset="-18"/>
              </a:rPr>
              <a:t>nostrification</a:t>
            </a:r>
            <a:r>
              <a:rPr lang="en-US" sz="3200" dirty="0">
                <a:latin typeface="Muli" panose="00000500000000000000" pitchFamily="2" charset="-18"/>
              </a:rPr>
              <a:t>. It is called LEW (</a:t>
            </a:r>
            <a:r>
              <a:rPr lang="en-US" sz="3200" dirty="0" err="1">
                <a:latin typeface="Muli" panose="00000500000000000000" pitchFamily="2" charset="-18"/>
              </a:rPr>
              <a:t>Lekarski</a:t>
            </a:r>
            <a:r>
              <a:rPr lang="en-US" sz="3200" dirty="0">
                <a:latin typeface="Muli" panose="00000500000000000000" pitchFamily="2" charset="-18"/>
              </a:rPr>
              <a:t> </a:t>
            </a:r>
            <a:r>
              <a:rPr lang="en-US" sz="3200" dirty="0" err="1">
                <a:latin typeface="Muli" panose="00000500000000000000" pitchFamily="2" charset="-18"/>
              </a:rPr>
              <a:t>Egzamin</a:t>
            </a:r>
            <a:r>
              <a:rPr lang="en-US" sz="3200" dirty="0">
                <a:latin typeface="Muli" panose="00000500000000000000" pitchFamily="2" charset="-18"/>
              </a:rPr>
              <a:t> </a:t>
            </a:r>
            <a:r>
              <a:rPr lang="en-US" sz="3200" dirty="0" err="1">
                <a:latin typeface="Muli" panose="00000500000000000000" pitchFamily="2" charset="-18"/>
              </a:rPr>
              <a:t>Weryfikacyjny</a:t>
            </a:r>
            <a:r>
              <a:rPr lang="en-US" sz="3200" dirty="0">
                <a:latin typeface="Muli" panose="00000500000000000000" pitchFamily="2" charset="-18"/>
              </a:rPr>
              <a:t>) which is carried out by Centre of Medical Examinations (Centrum </a:t>
            </a:r>
            <a:r>
              <a:rPr lang="en-US" sz="3200" dirty="0" err="1">
                <a:latin typeface="Muli" panose="00000500000000000000" pitchFamily="2" charset="-18"/>
              </a:rPr>
              <a:t>Egzaminów</a:t>
            </a:r>
            <a:r>
              <a:rPr lang="en-US" sz="3200" dirty="0">
                <a:latin typeface="Muli" panose="00000500000000000000" pitchFamily="2" charset="-18"/>
              </a:rPr>
              <a:t> </a:t>
            </a:r>
            <a:r>
              <a:rPr lang="en-US" sz="3200" dirty="0" err="1">
                <a:latin typeface="Muli" panose="00000500000000000000" pitchFamily="2" charset="-18"/>
              </a:rPr>
              <a:t>Medycznych</a:t>
            </a:r>
            <a:r>
              <a:rPr lang="en-US" sz="3200" dirty="0">
                <a:latin typeface="Muli" panose="00000500000000000000" pitchFamily="2" charset="-18"/>
              </a:rPr>
              <a:t>).</a:t>
            </a:r>
          </a:p>
        </p:txBody>
      </p:sp>
      <p:sp>
        <p:nvSpPr>
          <p:cNvPr id="5" name="Tytuł 4">
            <a:extLst>
              <a:ext uri="{FF2B5EF4-FFF2-40B4-BE49-F238E27FC236}">
                <a16:creationId xmlns:a16="http://schemas.microsoft.com/office/drawing/2014/main" id="{CCFEB041-2F7F-4367-860A-18826E555FA7}"/>
              </a:ext>
            </a:extLst>
          </p:cNvPr>
          <p:cNvSpPr>
            <a:spLocks noGrp="1"/>
          </p:cNvSpPr>
          <p:nvPr>
            <p:ph type="title"/>
          </p:nvPr>
        </p:nvSpPr>
        <p:spPr>
          <a:xfrm>
            <a:off x="1206500" y="917331"/>
            <a:ext cx="20088469" cy="1439008"/>
          </a:xfrm>
        </p:spPr>
        <p:txBody>
          <a:bodyPr>
            <a:normAutofit fontScale="90000"/>
          </a:bodyPr>
          <a:lstStyle/>
          <a:p>
            <a:pPr>
              <a:lnSpc>
                <a:spcPct val="100000"/>
              </a:lnSpc>
            </a:pPr>
            <a:r>
              <a:rPr lang="pl-PL" sz="5300" b="1" dirty="0">
                <a:latin typeface="Muli" panose="00000500000000000000" pitchFamily="2" charset="-18"/>
              </a:rPr>
              <a:t>IV. </a:t>
            </a:r>
            <a:r>
              <a:rPr lang="en-US" sz="4800" b="1" dirty="0">
                <a:latin typeface="Muli" panose="00000500000000000000" pitchFamily="2" charset="-18"/>
              </a:rPr>
              <a:t>Recognition of foreign diplomas</a:t>
            </a:r>
            <a:r>
              <a:rPr lang="pl-PL" sz="4800" b="1" dirty="0">
                <a:latin typeface="Muli" panose="00000500000000000000" pitchFamily="2" charset="-18"/>
              </a:rPr>
              <a:t> - r</a:t>
            </a:r>
            <a:r>
              <a:rPr lang="en-US" sz="4800" b="1" dirty="0" err="1">
                <a:latin typeface="Muli" panose="00000500000000000000" pitchFamily="2" charset="-18"/>
              </a:rPr>
              <a:t>ecognition</a:t>
            </a:r>
            <a:r>
              <a:rPr lang="en-US" sz="4800" b="1" dirty="0">
                <a:latin typeface="Muli" panose="00000500000000000000" pitchFamily="2" charset="-18"/>
              </a:rPr>
              <a:t> of qualifications obtained in non- EU/EEA states</a:t>
            </a:r>
            <a:endParaRPr lang="pl-PL" b="1" dirty="0">
              <a:latin typeface="Muli" panose="00000500000000000000" pitchFamily="2" charset="-18"/>
            </a:endParaRPr>
          </a:p>
        </p:txBody>
      </p:sp>
    </p:spTree>
    <p:extLst>
      <p:ext uri="{BB962C8B-B14F-4D97-AF65-F5344CB8AC3E}">
        <p14:creationId xmlns:p14="http://schemas.microsoft.com/office/powerpoint/2010/main" val="392084045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AA5D7-72AD-DF90-BBFE-020A421CE1C7}"/>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1039EC83-AFB2-30F8-40CC-E410409FE2F3}"/>
              </a:ext>
            </a:extLst>
          </p:cNvPr>
          <p:cNvSpPr>
            <a:spLocks noGrp="1"/>
          </p:cNvSpPr>
          <p:nvPr>
            <p:ph type="body" idx="1"/>
          </p:nvPr>
        </p:nvSpPr>
        <p:spPr>
          <a:xfrm>
            <a:off x="1435100" y="2994301"/>
            <a:ext cx="20450342" cy="8256012"/>
          </a:xfrm>
        </p:spPr>
        <p:txBody>
          <a:bodyPr>
            <a:normAutofit/>
          </a:bodyPr>
          <a:lstStyle/>
          <a:p>
            <a:pPr>
              <a:lnSpc>
                <a:spcPct val="100000"/>
              </a:lnSpc>
            </a:pPr>
            <a:r>
              <a:rPr lang="en-US" sz="3600" b="1" spc="-170" dirty="0">
                <a:solidFill>
                  <a:schemeClr val="bg2">
                    <a:lumMod val="50000"/>
                  </a:schemeClr>
                </a:solidFill>
                <a:latin typeface="Muli" panose="00000500000000000000" pitchFamily="2" charset="-18"/>
              </a:rPr>
              <a:t>Which authority in your country is responsible for the recognition of foreign diplomas? Is your medical chamber responsible? </a:t>
            </a:r>
            <a:endParaRPr lang="pl-PL" sz="3600" b="1" spc="-170" dirty="0">
              <a:solidFill>
                <a:schemeClr val="bg2">
                  <a:lumMod val="50000"/>
                </a:schemeClr>
              </a:solidFill>
              <a:latin typeface="Muli" panose="00000500000000000000" pitchFamily="2" charset="-18"/>
            </a:endParaRPr>
          </a:p>
          <a:p>
            <a:pPr marL="742950" indent="-742950">
              <a:lnSpc>
                <a:spcPct val="100000"/>
              </a:lnSpc>
              <a:buAutoNum type="arabicPeriod"/>
            </a:pPr>
            <a:endParaRPr lang="en-US" sz="1200" b="1" spc="-170" dirty="0">
              <a:solidFill>
                <a:schemeClr val="bg2">
                  <a:lumMod val="50000"/>
                </a:schemeClr>
              </a:solidFill>
              <a:latin typeface="Muli" panose="00000500000000000000" pitchFamily="2" charset="-18"/>
            </a:endParaRPr>
          </a:p>
          <a:p>
            <a:pPr lvl="2" indent="0">
              <a:lnSpc>
                <a:spcPct val="100000"/>
              </a:lnSpc>
              <a:buNone/>
            </a:pPr>
            <a:endParaRPr lang="pl-PL" sz="3200" dirty="0">
              <a:latin typeface="Muli" panose="00000500000000000000" pitchFamily="2" charset="-18"/>
            </a:endParaRPr>
          </a:p>
          <a:p>
            <a:pPr lvl="2" indent="0">
              <a:lnSpc>
                <a:spcPct val="100000"/>
              </a:lnSpc>
              <a:buNone/>
            </a:pPr>
            <a:r>
              <a:rPr lang="en-US" sz="3200" dirty="0">
                <a:latin typeface="Muli" panose="00000500000000000000" pitchFamily="2" charset="-18"/>
              </a:rPr>
              <a:t>To be granted the right to practice the profession a holder of a medical diploma recognized as equivalent (through </a:t>
            </a:r>
            <a:r>
              <a:rPr lang="en-US" sz="3200" dirty="0" err="1">
                <a:latin typeface="Muli" panose="00000500000000000000" pitchFamily="2" charset="-18"/>
              </a:rPr>
              <a:t>nostrification</a:t>
            </a:r>
            <a:r>
              <a:rPr lang="en-US" sz="3200" dirty="0">
                <a:latin typeface="Muli" panose="00000500000000000000" pitchFamily="2" charset="-18"/>
              </a:rPr>
              <a:t> or LEW exam) has to fulfil two additional requirements, namely:</a:t>
            </a:r>
          </a:p>
          <a:p>
            <a:pPr lvl="2" indent="0">
              <a:lnSpc>
                <a:spcPct val="100000"/>
              </a:lnSpc>
              <a:buNone/>
            </a:pPr>
            <a:r>
              <a:rPr lang="en-US" sz="3200" dirty="0">
                <a:latin typeface="Muli" panose="00000500000000000000" pitchFamily="2" charset="-18"/>
              </a:rPr>
              <a:t>- complete an obligatory 1-year post-graduate internship (</a:t>
            </a:r>
            <a:r>
              <a:rPr lang="en-US" sz="3200" dirty="0" err="1">
                <a:latin typeface="Muli" panose="00000500000000000000" pitchFamily="2" charset="-18"/>
              </a:rPr>
              <a:t>staż</a:t>
            </a:r>
            <a:r>
              <a:rPr lang="en-US" sz="3200" dirty="0">
                <a:latin typeface="Muli" panose="00000500000000000000" pitchFamily="2" charset="-18"/>
              </a:rPr>
              <a:t> </a:t>
            </a:r>
            <a:r>
              <a:rPr lang="en-US" sz="3200" dirty="0" err="1">
                <a:latin typeface="Muli" panose="00000500000000000000" pitchFamily="2" charset="-18"/>
              </a:rPr>
              <a:t>podyplomowy</a:t>
            </a:r>
            <a:r>
              <a:rPr lang="en-US" sz="3200" dirty="0">
                <a:latin typeface="Muli" panose="00000500000000000000" pitchFamily="2" charset="-18"/>
              </a:rPr>
              <a:t>);</a:t>
            </a:r>
          </a:p>
          <a:p>
            <a:pPr lvl="2" indent="0">
              <a:lnSpc>
                <a:spcPct val="100000"/>
              </a:lnSpc>
              <a:buNone/>
            </a:pPr>
            <a:r>
              <a:rPr lang="en-US" sz="3200" dirty="0">
                <a:latin typeface="Muli" panose="00000500000000000000" pitchFamily="2" charset="-18"/>
              </a:rPr>
              <a:t>and</a:t>
            </a:r>
          </a:p>
          <a:p>
            <a:pPr lvl="2" indent="0">
              <a:lnSpc>
                <a:spcPct val="100000"/>
              </a:lnSpc>
              <a:buNone/>
            </a:pPr>
            <a:r>
              <a:rPr lang="en-US" sz="3200" dirty="0">
                <a:latin typeface="Muli" panose="00000500000000000000" pitchFamily="2" charset="-18"/>
              </a:rPr>
              <a:t>- pass the Final Medical Exam (</a:t>
            </a:r>
            <a:r>
              <a:rPr lang="en-US" sz="3200" dirty="0" err="1">
                <a:latin typeface="Muli" panose="00000500000000000000" pitchFamily="2" charset="-18"/>
              </a:rPr>
              <a:t>Lekarski</a:t>
            </a:r>
            <a:r>
              <a:rPr lang="en-US" sz="3200" dirty="0">
                <a:latin typeface="Muli" panose="00000500000000000000" pitchFamily="2" charset="-18"/>
              </a:rPr>
              <a:t> </a:t>
            </a:r>
            <a:r>
              <a:rPr lang="en-US" sz="3200" dirty="0" err="1">
                <a:latin typeface="Muli" panose="00000500000000000000" pitchFamily="2" charset="-18"/>
              </a:rPr>
              <a:t>Egzamin</a:t>
            </a:r>
            <a:r>
              <a:rPr lang="en-US" sz="3200" dirty="0">
                <a:latin typeface="Muli" panose="00000500000000000000" pitchFamily="2" charset="-18"/>
              </a:rPr>
              <a:t> </a:t>
            </a:r>
            <a:r>
              <a:rPr lang="en-US" sz="3200" dirty="0" err="1">
                <a:latin typeface="Muli" panose="00000500000000000000" pitchFamily="2" charset="-18"/>
              </a:rPr>
              <a:t>Końcowy</a:t>
            </a:r>
            <a:r>
              <a:rPr lang="en-US" sz="3200" dirty="0">
                <a:latin typeface="Muli" panose="00000500000000000000" pitchFamily="2" charset="-18"/>
              </a:rPr>
              <a:t>, LEK) – the LEK exam may be taken only after the non-EU diploma is recognized in Poland as equivalent through the </a:t>
            </a:r>
            <a:r>
              <a:rPr lang="en-US" sz="3200" dirty="0" err="1">
                <a:latin typeface="Muli" panose="00000500000000000000" pitchFamily="2" charset="-18"/>
              </a:rPr>
              <a:t>nostrification</a:t>
            </a:r>
            <a:r>
              <a:rPr lang="en-US" sz="3200" dirty="0">
                <a:latin typeface="Muli" panose="00000500000000000000" pitchFamily="2" charset="-18"/>
              </a:rPr>
              <a:t> or the LEW exam.</a:t>
            </a:r>
          </a:p>
        </p:txBody>
      </p:sp>
      <p:sp>
        <p:nvSpPr>
          <p:cNvPr id="5" name="Tytuł 4">
            <a:extLst>
              <a:ext uri="{FF2B5EF4-FFF2-40B4-BE49-F238E27FC236}">
                <a16:creationId xmlns:a16="http://schemas.microsoft.com/office/drawing/2014/main" id="{97E173C4-BCA0-50FB-B39F-CCFB66319B9B}"/>
              </a:ext>
            </a:extLst>
          </p:cNvPr>
          <p:cNvSpPr>
            <a:spLocks noGrp="1"/>
          </p:cNvSpPr>
          <p:nvPr>
            <p:ph type="title"/>
          </p:nvPr>
        </p:nvSpPr>
        <p:spPr>
          <a:xfrm>
            <a:off x="1206500" y="917331"/>
            <a:ext cx="20088469" cy="1439008"/>
          </a:xfrm>
        </p:spPr>
        <p:txBody>
          <a:bodyPr>
            <a:normAutofit fontScale="90000"/>
          </a:bodyPr>
          <a:lstStyle/>
          <a:p>
            <a:pPr>
              <a:lnSpc>
                <a:spcPct val="100000"/>
              </a:lnSpc>
            </a:pPr>
            <a:r>
              <a:rPr lang="pl-PL" sz="5300" b="1" dirty="0">
                <a:latin typeface="Muli" panose="00000500000000000000" pitchFamily="2" charset="-18"/>
              </a:rPr>
              <a:t>IV. </a:t>
            </a:r>
            <a:r>
              <a:rPr lang="en-US" sz="4800" b="1" dirty="0">
                <a:latin typeface="Muli" panose="00000500000000000000" pitchFamily="2" charset="-18"/>
              </a:rPr>
              <a:t>Recognition of foreign diplomas</a:t>
            </a:r>
            <a:r>
              <a:rPr lang="pl-PL" sz="4800" b="1" dirty="0">
                <a:latin typeface="Muli" panose="00000500000000000000" pitchFamily="2" charset="-18"/>
              </a:rPr>
              <a:t> - r</a:t>
            </a:r>
            <a:r>
              <a:rPr lang="en-US" sz="4800" b="1" dirty="0" err="1">
                <a:latin typeface="Muli" panose="00000500000000000000" pitchFamily="2" charset="-18"/>
              </a:rPr>
              <a:t>ecognition</a:t>
            </a:r>
            <a:r>
              <a:rPr lang="en-US" sz="4800" b="1" dirty="0">
                <a:latin typeface="Muli" panose="00000500000000000000" pitchFamily="2" charset="-18"/>
              </a:rPr>
              <a:t> of qualifications obtained in non- EU/EEA states</a:t>
            </a:r>
            <a:endParaRPr lang="pl-PL" b="1" dirty="0">
              <a:latin typeface="Muli" panose="00000500000000000000" pitchFamily="2" charset="-18"/>
            </a:endParaRPr>
          </a:p>
        </p:txBody>
      </p:sp>
    </p:spTree>
    <p:extLst>
      <p:ext uri="{BB962C8B-B14F-4D97-AF65-F5344CB8AC3E}">
        <p14:creationId xmlns:p14="http://schemas.microsoft.com/office/powerpoint/2010/main" val="17429425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85891-9917-64A5-E5B9-B29DE276B027}"/>
            </a:ext>
          </a:extLst>
        </p:cNvPr>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A8840A0E-3C00-3D50-BFD1-BBB2EF370891}"/>
              </a:ext>
            </a:extLst>
          </p:cNvPr>
          <p:cNvSpPr>
            <a:spLocks noGrp="1"/>
          </p:cNvSpPr>
          <p:nvPr>
            <p:ph type="body" idx="1"/>
          </p:nvPr>
        </p:nvSpPr>
        <p:spPr>
          <a:xfrm>
            <a:off x="1435100" y="2994301"/>
            <a:ext cx="20450342" cy="8256012"/>
          </a:xfrm>
        </p:spPr>
        <p:txBody>
          <a:bodyPr>
            <a:normAutofit/>
          </a:bodyPr>
          <a:lstStyle/>
          <a:p>
            <a:pPr>
              <a:lnSpc>
                <a:spcPct val="100000"/>
              </a:lnSpc>
            </a:pPr>
            <a:r>
              <a:rPr lang="en-US" sz="3600" b="1" spc="-170" dirty="0">
                <a:solidFill>
                  <a:schemeClr val="bg2">
                    <a:lumMod val="50000"/>
                  </a:schemeClr>
                </a:solidFill>
                <a:latin typeface="Muli" panose="00000500000000000000" pitchFamily="2" charset="-18"/>
              </a:rPr>
              <a:t>Which authority in your country is responsible for the recognition of foreign diplomas? Is your medical chamber responsible? </a:t>
            </a:r>
            <a:endParaRPr lang="pl-PL" sz="3600" b="1" spc="-170" dirty="0">
              <a:solidFill>
                <a:schemeClr val="bg2">
                  <a:lumMod val="50000"/>
                </a:schemeClr>
              </a:solidFill>
              <a:latin typeface="Muli" panose="00000500000000000000" pitchFamily="2" charset="-18"/>
            </a:endParaRPr>
          </a:p>
          <a:p>
            <a:pPr>
              <a:lnSpc>
                <a:spcPct val="100000"/>
              </a:lnSpc>
            </a:pPr>
            <a:endParaRPr lang="pl-PL" sz="3600" b="1" spc="-170" dirty="0">
              <a:solidFill>
                <a:schemeClr val="bg2">
                  <a:lumMod val="50000"/>
                </a:schemeClr>
              </a:solidFill>
              <a:latin typeface="Muli" panose="00000500000000000000" pitchFamily="2" charset="-18"/>
            </a:endParaRPr>
          </a:p>
          <a:p>
            <a:pPr marL="742950" indent="-742950">
              <a:lnSpc>
                <a:spcPct val="100000"/>
              </a:lnSpc>
              <a:buAutoNum type="arabicPeriod"/>
            </a:pPr>
            <a:endParaRPr lang="en-US" sz="1200" b="1" spc="-170" dirty="0">
              <a:solidFill>
                <a:schemeClr val="bg2">
                  <a:lumMod val="50000"/>
                </a:schemeClr>
              </a:solidFill>
              <a:latin typeface="Muli" panose="00000500000000000000" pitchFamily="2" charset="-18"/>
            </a:endParaRPr>
          </a:p>
          <a:p>
            <a:pPr lvl="2" indent="0">
              <a:lnSpc>
                <a:spcPct val="100000"/>
              </a:lnSpc>
              <a:buNone/>
            </a:pPr>
            <a:r>
              <a:rPr lang="en-US" sz="3600" dirty="0">
                <a:latin typeface="Muli" panose="00000500000000000000" pitchFamily="2" charset="-18"/>
              </a:rPr>
              <a:t>To commence the postgraduate internship in Poland </a:t>
            </a:r>
            <a:r>
              <a:rPr lang="en-US" sz="3600" b="1" dirty="0">
                <a:latin typeface="Muli" panose="00000500000000000000" pitchFamily="2" charset="-18"/>
              </a:rPr>
              <a:t>a graduate applies to the Regional Chamber of Physicians and Dentists for a “Right to practice the profession of a physician awarded in order to complete the internship”</a:t>
            </a:r>
            <a:r>
              <a:rPr lang="en-US" sz="3600" dirty="0">
                <a:latin typeface="Muli" panose="00000500000000000000" pitchFamily="2" charset="-18"/>
              </a:rPr>
              <a:t>.</a:t>
            </a:r>
          </a:p>
          <a:p>
            <a:pPr lvl="2" indent="0">
              <a:lnSpc>
                <a:spcPct val="100000"/>
              </a:lnSpc>
              <a:buNone/>
            </a:pPr>
            <a:r>
              <a:rPr lang="en-US" sz="3600" b="1" dirty="0">
                <a:latin typeface="Muli" panose="00000500000000000000" pitchFamily="2" charset="-18"/>
              </a:rPr>
              <a:t>If a doctor has completed an internship abroad </a:t>
            </a:r>
            <a:r>
              <a:rPr lang="en-US" sz="3600" dirty="0">
                <a:latin typeface="Muli" panose="00000500000000000000" pitchFamily="2" charset="-18"/>
              </a:rPr>
              <a:t>equivalent to the postgraduate internship that is in place in Poland, </a:t>
            </a:r>
            <a:r>
              <a:rPr lang="en-US" sz="3600" b="1" dirty="0">
                <a:latin typeface="Muli" panose="00000500000000000000" pitchFamily="2" charset="-18"/>
              </a:rPr>
              <a:t>one should apply to the Minister of Health for recognition </a:t>
            </a:r>
            <a:r>
              <a:rPr lang="en-US" sz="3600" dirty="0">
                <a:latin typeface="Muli" panose="00000500000000000000" pitchFamily="2" charset="-18"/>
              </a:rPr>
              <a:t>of the internship completed abroad as equivalent to the internship in Poland.</a:t>
            </a:r>
          </a:p>
          <a:p>
            <a:pPr lvl="2" indent="0">
              <a:lnSpc>
                <a:spcPct val="100000"/>
              </a:lnSpc>
              <a:buNone/>
            </a:pPr>
            <a:endParaRPr lang="en-US" sz="3200" dirty="0">
              <a:latin typeface="Muli" panose="00000500000000000000" pitchFamily="2" charset="-18"/>
            </a:endParaRPr>
          </a:p>
        </p:txBody>
      </p:sp>
      <p:sp>
        <p:nvSpPr>
          <p:cNvPr id="5" name="Tytuł 4">
            <a:extLst>
              <a:ext uri="{FF2B5EF4-FFF2-40B4-BE49-F238E27FC236}">
                <a16:creationId xmlns:a16="http://schemas.microsoft.com/office/drawing/2014/main" id="{1B9089E8-BD23-0081-7CDD-ADAF197400D9}"/>
              </a:ext>
            </a:extLst>
          </p:cNvPr>
          <p:cNvSpPr>
            <a:spLocks noGrp="1"/>
          </p:cNvSpPr>
          <p:nvPr>
            <p:ph type="title"/>
          </p:nvPr>
        </p:nvSpPr>
        <p:spPr>
          <a:xfrm>
            <a:off x="1206500" y="917331"/>
            <a:ext cx="20088469" cy="1439008"/>
          </a:xfrm>
        </p:spPr>
        <p:txBody>
          <a:bodyPr>
            <a:normAutofit fontScale="90000"/>
          </a:bodyPr>
          <a:lstStyle/>
          <a:p>
            <a:pPr>
              <a:lnSpc>
                <a:spcPct val="100000"/>
              </a:lnSpc>
            </a:pPr>
            <a:r>
              <a:rPr lang="pl-PL" sz="5300" b="1" dirty="0">
                <a:latin typeface="Muli" panose="00000500000000000000" pitchFamily="2" charset="-18"/>
              </a:rPr>
              <a:t>IV. </a:t>
            </a:r>
            <a:r>
              <a:rPr lang="en-US" sz="4800" b="1" dirty="0">
                <a:latin typeface="Muli" panose="00000500000000000000" pitchFamily="2" charset="-18"/>
              </a:rPr>
              <a:t>Recognition of foreign diplomas</a:t>
            </a:r>
            <a:r>
              <a:rPr lang="pl-PL" sz="4800" b="1" dirty="0">
                <a:latin typeface="Muli" panose="00000500000000000000" pitchFamily="2" charset="-18"/>
              </a:rPr>
              <a:t> - r</a:t>
            </a:r>
            <a:r>
              <a:rPr lang="en-US" sz="4800" b="1" dirty="0" err="1">
                <a:latin typeface="Muli" panose="00000500000000000000" pitchFamily="2" charset="-18"/>
              </a:rPr>
              <a:t>ecognition</a:t>
            </a:r>
            <a:r>
              <a:rPr lang="en-US" sz="4800" b="1" dirty="0">
                <a:latin typeface="Muli" panose="00000500000000000000" pitchFamily="2" charset="-18"/>
              </a:rPr>
              <a:t> of qualifications obtained in non- EU/EEA states</a:t>
            </a:r>
            <a:endParaRPr lang="pl-PL" b="1" dirty="0">
              <a:latin typeface="Muli" panose="00000500000000000000" pitchFamily="2" charset="-18"/>
            </a:endParaRPr>
          </a:p>
        </p:txBody>
      </p:sp>
    </p:spTree>
    <p:extLst>
      <p:ext uri="{BB962C8B-B14F-4D97-AF65-F5344CB8AC3E}">
        <p14:creationId xmlns:p14="http://schemas.microsoft.com/office/powerpoint/2010/main" val="20220246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1C362A82-7E88-2C1D-FA33-96E97BE4EE2A}"/>
              </a:ext>
            </a:extLst>
          </p:cNvPr>
          <p:cNvSpPr>
            <a:spLocks noGrp="1"/>
          </p:cNvSpPr>
          <p:nvPr>
            <p:ph type="body" sz="quarter" idx="21"/>
          </p:nvPr>
        </p:nvSpPr>
        <p:spPr/>
        <p:txBody>
          <a:bodyPr>
            <a:normAutofit fontScale="40000" lnSpcReduction="20000"/>
          </a:bodyPr>
          <a:lstStyle/>
          <a:p>
            <a:r>
              <a:rPr lang="en-US" sz="8000" b="1" spc="-170" dirty="0">
                <a:solidFill>
                  <a:schemeClr val="bg2">
                    <a:lumMod val="50000"/>
                  </a:schemeClr>
                </a:solidFill>
                <a:latin typeface="Muli" panose="00000500000000000000" pitchFamily="2" charset="-18"/>
              </a:rPr>
              <a:t>Which authority in your country is responsible for the recognition of foreign diplomas? Is your medical chamber responsible? </a:t>
            </a:r>
            <a:endParaRPr lang="pl-PL" sz="8000" b="1" spc="-170" dirty="0">
              <a:solidFill>
                <a:schemeClr val="bg2">
                  <a:lumMod val="50000"/>
                </a:schemeClr>
              </a:solidFill>
              <a:latin typeface="Muli" panose="00000500000000000000" pitchFamily="2" charset="-18"/>
            </a:endParaRPr>
          </a:p>
          <a:p>
            <a:endParaRPr lang="pl-PL" dirty="0"/>
          </a:p>
        </p:txBody>
      </p:sp>
      <p:sp>
        <p:nvSpPr>
          <p:cNvPr id="3" name="Symbol zastępczy tekstu 2">
            <a:extLst>
              <a:ext uri="{FF2B5EF4-FFF2-40B4-BE49-F238E27FC236}">
                <a16:creationId xmlns:a16="http://schemas.microsoft.com/office/drawing/2014/main" id="{62CE446A-CFCA-8743-BF5D-BD2645614075}"/>
              </a:ext>
            </a:extLst>
          </p:cNvPr>
          <p:cNvSpPr>
            <a:spLocks noGrp="1"/>
          </p:cNvSpPr>
          <p:nvPr>
            <p:ph type="body" idx="1"/>
          </p:nvPr>
        </p:nvSpPr>
        <p:spPr/>
        <p:txBody>
          <a:bodyPr/>
          <a:lstStyle/>
          <a:p>
            <a:r>
              <a:rPr lang="en-US" sz="3200" dirty="0">
                <a:latin typeface="Muli" panose="00000500000000000000" pitchFamily="2" charset="-18"/>
              </a:rPr>
              <a:t>The LEK exam is organized and carried out by </a:t>
            </a:r>
            <a:r>
              <a:rPr lang="en-US" sz="3200" dirty="0" err="1">
                <a:latin typeface="Muli" panose="00000500000000000000" pitchFamily="2" charset="-18"/>
              </a:rPr>
              <a:t>th</a:t>
            </a:r>
            <a:r>
              <a:rPr lang="pl-PL" sz="3200" dirty="0">
                <a:latin typeface="Muli" panose="00000500000000000000" pitchFamily="2" charset="-18"/>
              </a:rPr>
              <a:t>e </a:t>
            </a:r>
            <a:r>
              <a:rPr lang="en-US" sz="3200" dirty="0">
                <a:latin typeface="Muli" panose="00000500000000000000" pitchFamily="2" charset="-18"/>
              </a:rPr>
              <a:t>Centre of Medical Examinations in </a:t>
            </a:r>
            <a:r>
              <a:rPr lang="en-US" sz="3200" dirty="0" err="1">
                <a:latin typeface="Muli" panose="00000500000000000000" pitchFamily="2" charset="-18"/>
              </a:rPr>
              <a:t>Łódź</a:t>
            </a:r>
            <a:r>
              <a:rPr lang="en-US" sz="3200" dirty="0">
                <a:latin typeface="Muli" panose="00000500000000000000" pitchFamily="2" charset="-18"/>
              </a:rPr>
              <a:t> (Centrum </a:t>
            </a:r>
            <a:r>
              <a:rPr lang="en-US" sz="3200" dirty="0" err="1">
                <a:latin typeface="Muli" panose="00000500000000000000" pitchFamily="2" charset="-18"/>
              </a:rPr>
              <a:t>Egzaminów</a:t>
            </a:r>
            <a:r>
              <a:rPr lang="en-US" sz="3200" dirty="0">
                <a:latin typeface="Muli" panose="00000500000000000000" pitchFamily="2" charset="-18"/>
              </a:rPr>
              <a:t> </a:t>
            </a:r>
            <a:r>
              <a:rPr lang="en-US" sz="3200" dirty="0" err="1">
                <a:latin typeface="Muli" panose="00000500000000000000" pitchFamily="2" charset="-18"/>
              </a:rPr>
              <a:t>Medycznych</a:t>
            </a:r>
            <a:r>
              <a:rPr lang="en-US" sz="3200" dirty="0">
                <a:latin typeface="Muli" panose="00000500000000000000" pitchFamily="2" charset="-18"/>
              </a:rPr>
              <a:t>). It is in form of a test consisting of 200 questions. Positive result of the LEK exam is reached with minimum 56% of points.</a:t>
            </a:r>
            <a:endParaRPr lang="pl-PL" sz="3200" dirty="0">
              <a:latin typeface="Muli" panose="00000500000000000000" pitchFamily="2" charset="-18"/>
            </a:endParaRPr>
          </a:p>
          <a:p>
            <a:endParaRPr lang="pl-PL" dirty="0"/>
          </a:p>
        </p:txBody>
      </p:sp>
      <p:sp>
        <p:nvSpPr>
          <p:cNvPr id="4" name="Tytuł 3">
            <a:extLst>
              <a:ext uri="{FF2B5EF4-FFF2-40B4-BE49-F238E27FC236}">
                <a16:creationId xmlns:a16="http://schemas.microsoft.com/office/drawing/2014/main" id="{8EC0581A-DE36-F999-728E-CD67C3C0A361}"/>
              </a:ext>
            </a:extLst>
          </p:cNvPr>
          <p:cNvSpPr>
            <a:spLocks noGrp="1"/>
          </p:cNvSpPr>
          <p:nvPr>
            <p:ph type="title"/>
          </p:nvPr>
        </p:nvSpPr>
        <p:spPr/>
        <p:txBody>
          <a:bodyPr>
            <a:noAutofit/>
          </a:bodyPr>
          <a:lstStyle/>
          <a:p>
            <a:r>
              <a:rPr lang="pl-PL" sz="4400" b="1" dirty="0">
                <a:latin typeface="Muli" panose="00000500000000000000" pitchFamily="2" charset="-18"/>
              </a:rPr>
              <a:t>IV. </a:t>
            </a:r>
            <a:r>
              <a:rPr lang="en-US" sz="4000" b="1" dirty="0">
                <a:latin typeface="Muli" panose="00000500000000000000" pitchFamily="2" charset="-18"/>
              </a:rPr>
              <a:t>Recognition of foreign diplomas</a:t>
            </a:r>
            <a:r>
              <a:rPr lang="pl-PL" sz="4000" b="1" dirty="0">
                <a:latin typeface="Muli" panose="00000500000000000000" pitchFamily="2" charset="-18"/>
              </a:rPr>
              <a:t> - r</a:t>
            </a:r>
            <a:r>
              <a:rPr lang="en-US" sz="4000" b="1" dirty="0" err="1">
                <a:latin typeface="Muli" panose="00000500000000000000" pitchFamily="2" charset="-18"/>
              </a:rPr>
              <a:t>ecognition</a:t>
            </a:r>
            <a:r>
              <a:rPr lang="en-US" sz="4000" b="1" dirty="0">
                <a:latin typeface="Muli" panose="00000500000000000000" pitchFamily="2" charset="-18"/>
              </a:rPr>
              <a:t> of qualifications obtained in non- EU/EEA states</a:t>
            </a:r>
            <a:endParaRPr lang="pl-PL" sz="4000" dirty="0"/>
          </a:p>
        </p:txBody>
      </p:sp>
    </p:spTree>
    <p:extLst>
      <p:ext uri="{BB962C8B-B14F-4D97-AF65-F5344CB8AC3E}">
        <p14:creationId xmlns:p14="http://schemas.microsoft.com/office/powerpoint/2010/main" val="2981224977"/>
      </p:ext>
    </p:extLst>
  </p:cSld>
  <p:clrMapOvr>
    <a:masterClrMapping/>
  </p:clrMapOvr>
  <p:transition spd="med"/>
</p:sld>
</file>

<file path=ppt/theme/theme1.xml><?xml version="1.0" encoding="utf-8"?>
<a:theme xmlns:a="http://schemas.openxmlformats.org/drawingml/2006/main" name="30_BasicColor">
  <a:themeElements>
    <a:clrScheme name="30_BasicColor">
      <a:dk1>
        <a:srgbClr val="5E5E5E"/>
      </a:dk1>
      <a:lt1>
        <a:srgbClr val="003462"/>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NIL_prezentacja_ok.pptx" id="{C77A523F-5219-47ED-B345-F3989D1D4AFC}" vid="{01B46713-DEB0-4DDB-A8C7-256717AA1516}"/>
    </a:ext>
  </a:extLst>
</a:theme>
</file>

<file path=ppt/theme/theme2.xml><?xml version="1.0" encoding="utf-8"?>
<a:theme xmlns:a="http://schemas.openxmlformats.org/drawingml/2006/main" name="30_BasicColor">
  <a:themeElements>
    <a:clrScheme name="30_BasicColor">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NIL_prezentacja_ok</Template>
  <TotalTime>5592</TotalTime>
  <Words>2525</Words>
  <Application>Microsoft Office PowerPoint</Application>
  <PresentationFormat>Niestandardowy</PresentationFormat>
  <Paragraphs>149</Paragraphs>
  <Slides>30</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30</vt:i4>
      </vt:variant>
    </vt:vector>
  </HeadingPairs>
  <TitlesOfParts>
    <vt:vector size="37" baseType="lpstr">
      <vt:lpstr>Arial</vt:lpstr>
      <vt:lpstr>Calibri</vt:lpstr>
      <vt:lpstr>Helvetica Neue</vt:lpstr>
      <vt:lpstr>Muli</vt:lpstr>
      <vt:lpstr>Open Sans</vt:lpstr>
      <vt:lpstr>Wingdings</vt:lpstr>
      <vt:lpstr>30_BasicColor</vt:lpstr>
      <vt:lpstr>Prezentacja programu PowerPoint</vt:lpstr>
      <vt:lpstr>I. Artificial intelligence      </vt:lpstr>
      <vt:lpstr> I. Artificial intelligence  1. Does your medical chamber have a developed position on AI? </vt:lpstr>
      <vt:lpstr> I. Artificial intelligence 1. Does your medical chamber have a developed position on AI?   </vt:lpstr>
      <vt:lpstr> I. Artificial intelligence 1. Does your medical chamber have a developed position on AI?   </vt:lpstr>
      <vt:lpstr> I. Artificial intelligence   1. Does your medical chamber have a developed position on AI?</vt:lpstr>
      <vt:lpstr>I. Artificial intelligence 2. Do you inform members about the developments in AI, and if so, how?      </vt:lpstr>
      <vt:lpstr>I. Artificial intelligence  2. Do you inform members about the developments in AI, and if so, how ?   NIL IN  - Community of Physicians Innovators   The network is an initiative of the Polish Chamber of Physicians and Dentist and was created as part of the Central Research, Innovation and Education Centre - COBIK of the PCPD.  Its goal is to create a common space for doctors interested in and engaged in medical innovations.   The project aims to facilitate collaboration and partnerships, organize tools, and help provide essential knowledge and support to doctors interested in innovation in the field of medicine.</vt:lpstr>
      <vt:lpstr>I. Artificial intelligence  2. Do you inform members about the developments in AI, and if so, how ?   Working Group on Artificial Intelligence – established in 2023  Mission:   Creation of a forum for the exchange of knowledge and experiences regarding the applications of AI in medicine – through regular meetings with experts from Poland and abroad, as part of joint publications and research projects.  To seek implementation of algorithms that support decision-making processes, which are valuable for patients, medical staff, and the Polish healthcare system.  </vt:lpstr>
      <vt:lpstr>I. Artificial intelligence 2. Do you inform members about the developments in AI, and if so, how?    Working Group on Artificial Intelligence  Goal:   to transform local experiences not only for the health of our patients but also to elaborate guidelines for the Polish NHS for the justification of funding AI in clinical practice.   to develop recommendations for international standards for evaluating AI based on Polish experiences. </vt:lpstr>
      <vt:lpstr>I. Artificial intelligence  2. Do you inform members about the developments in AI, and if so, how?  Activities in the field of AI: Conferences:  • „European Medical Data Space and Artificial Intelligence” – 2022 – organized by COBIK, Polish Chamber of Physicians and Dentists;  • „AI &amp; MEDTECH” – 2022, 2023, 2024, 2025 - bringing together leaders, experts and specialists in the field of medical innovation to discuss key topics related to new technologies and latest advances in the Polish and international healthcare sectors.  • „The European Health Data Space – A Challenge for Europe. Implementing Solutions in the Age of AI, Big Data, and Personalized Medicine”– co-organized by the Polish Chamber of Physicians and Dentists – Medical University of Warsaw    </vt:lpstr>
      <vt:lpstr>I. Artificial intelligence  2. Do you inform members about the developments in AI, and if so, how?  COBIK-NIL IN activities in the field of AI: Examples of conducted trainings for physicians: • „AI - practical applications of publicly available artificial intelligence tools” • „How to use AI safely - the protection of personal data in innovations” • „AI in everyday pulmonology practice”   </vt:lpstr>
      <vt:lpstr> I. Artificial intelligence 3. Do you anticipate using AI to plan the deployment of medical personnel in your country?   What role would your medical chamber play in this process?  </vt:lpstr>
      <vt:lpstr> I. Artificial intelligence 4. Are there any plans for your medical chamber to us AI in its work, e.g. in the area of member administration? Do you already use it?   </vt:lpstr>
      <vt:lpstr>II. New generations in the medical chambers </vt:lpstr>
      <vt:lpstr> II. New generations in the medical chambers 1. What is the age distribution of your members?    </vt:lpstr>
      <vt:lpstr> II. New generations in the medical chambers 1. What is the age distribution of your members?    </vt:lpstr>
      <vt:lpstr> II. New generations in the medical chambers 2. Do you have any numbers on the age of your medical chamber’s leadership (Executive board, General Assembly etc.)?   </vt:lpstr>
      <vt:lpstr> II. New generations in the medical chambers 3. Are there concepts, either concrete or planned, to encourage young doctors to become involved in the work or bodies/committees of your medical chambers? If so, what are these concepts?    Commission for Junior Doctors   - at the Polish Chamber of Physicians and Dentists (national level)  - at the Regional Medical Chambers  Kick-off meetings - training and integration events for graduates of medical universities – at the Regional Medical Chamber of Warsaw  </vt:lpstr>
      <vt:lpstr>II. New generations in the medical chambers 4. How many young people in your country are interested in studying medicine each year? How many of these individuals end up studying medicine? What role does your medical chamber play in encouraging young people to study medicine?     </vt:lpstr>
      <vt:lpstr>II. New generations in the medical chambers 4. How many young people in your country are interested in studying medicine each year? How many of these individuals end up studying medicine? What role does your medical chamber play in encouraging young people to study medicine?      Due to the high popularity of medical studies and the high number of candidates each year (including for paid studies), the Polish professionnal self-government of Physicians and Dentists does not undertake any additional activities to encourage people to study medicine.</vt:lpstr>
      <vt:lpstr>II. New generations in the medical chambers</vt:lpstr>
      <vt:lpstr>III. Involvement in planning of medical personel.       Management and development of healthcare personnel (physicians) at         the regional level </vt:lpstr>
      <vt:lpstr>III. Involvement in planning of medical personel.       Management and development of healthcare personnel (physicians) at       the regional level</vt:lpstr>
      <vt:lpstr>III. Involvement in planning of medical personel.       Management and development of healthcare personnel (physicians) at       the regional level</vt:lpstr>
      <vt:lpstr>IV. Recognition of foreign diplomas.  </vt:lpstr>
      <vt:lpstr>IV. Recognition of foreign diplomas - recognition of qualifications obtained in non- EU/EEA states</vt:lpstr>
      <vt:lpstr>IV. Recognition of foreign diplomas - recognition of qualifications obtained in non- EU/EEA states</vt:lpstr>
      <vt:lpstr>IV. Recognition of foreign diplomas - recognition of qualifications obtained in non- EU/EEA states</vt:lpstr>
      <vt:lpstr>IV. Recognition of foreign diplomas - recognition of qualifications obtained in non- EU/EEA states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Grzegorz Urawski</dc:creator>
  <cp:lastModifiedBy>Michał Matuszewski</cp:lastModifiedBy>
  <cp:revision>20</cp:revision>
  <dcterms:created xsi:type="dcterms:W3CDTF">2022-01-19T15:29:54Z</dcterms:created>
  <dcterms:modified xsi:type="dcterms:W3CDTF">2025-09-03T13:57:16Z</dcterms:modified>
</cp:coreProperties>
</file>