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70" r:id="rId5"/>
    <p:sldId id="271" r:id="rId6"/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6C-443E-8E4C-1911D9F5D12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2C-4522-81E3-B89C81FD90A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Young doctors 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06C-443E-8E4C-1911D9F5D12D}"/>
                </c:ext>
              </c:extLst>
            </c:dLbl>
            <c:dLbl>
              <c:idx val="1"/>
              <c:layout>
                <c:manualLayout>
                  <c:x val="0.10674020386585784"/>
                  <c:y val="-0.18996524747100776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Other 86%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D2C-4522-81E3-B89C81FD90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Mladi ljekari</c:v>
                </c:pt>
                <c:pt idx="1">
                  <c:v>Ostali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383</c:v>
                </c:pt>
                <c:pt idx="1">
                  <c:v>2412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C-4522-81E3-B89C81FD90A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F6-4AB5-9F95-0C5581A779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9F6-4AB5-9F95-0C5581A779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/>
                      <a:t>Young doctors</a:t>
                    </a:r>
                    <a:r>
                      <a:rPr lang="en-US" baseline="0" dirty="0"/>
                      <a:t>
</a:t>
                    </a:r>
                    <a:fld id="{0C114108-7D63-47DC-ABD3-C2AD94FFF869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9F6-4AB5-9F95-0C5581A779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Other</a:t>
                    </a:r>
                    <a:r>
                      <a:rPr lang="en-US" baseline="0" dirty="0"/>
                      <a:t>
</a:t>
                    </a:r>
                    <a:fld id="{C9CFB6A0-8A50-4279-9745-122872FB0AFF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9F6-4AB5-9F95-0C5581A779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Mladi ljekari</c:v>
                </c:pt>
                <c:pt idx="1">
                  <c:v>Ostali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6-4AB5-9F95-0C5581A779F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92BD8-3A9A-45AE-B96F-622EEFF8C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DF992-42FD-D668-296E-2EB391FD5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76D5-C11B-8361-F5FE-D447DE758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FF26A-5390-6306-E26A-FD1D5241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60573-2189-14F3-15D3-FF36C196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7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5E90B-9FAC-686E-A08E-F88F43AA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4BE5D-BFBE-37CA-8444-43ECA6BF8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E891C-39E1-BD3F-A0F1-BF6B3F65B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F2AB4-CCE7-ECF6-49C9-5D7A968E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22A83-68CC-EA85-4EB4-DD8AB149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5D52-C47C-04BA-D82D-3EF1C51C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C790F-0FAF-B7A3-0686-B0DFD9E15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1E140-3C64-6CA8-26D2-64639A8E2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07120-5B62-F5C4-42A6-665717D74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477B2-CBC7-51C7-BAEB-99804F680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9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B00A-0A72-A362-BE51-964CF721E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D1715-CB65-71D1-5FCB-40B89F1D1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CA27F-C9AA-6891-7601-F32F66273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0DBF4-E608-2CB3-9B9E-01B9B8BEB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6C8B3-B1A3-4B21-F1AC-2B3844E2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2E62A-FAF3-6D70-5A08-CDE68FC47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EB6F-008D-B9F1-08EF-A549B183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F9E30-1F9C-64D1-F0D1-248B480A6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DD059-E38E-FFA9-5D0A-198D89ADB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90A59F-8959-784B-03A4-E91BA40AB0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45C14-7C18-7136-2832-D234FD40B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2C2FEF-67C0-B55A-6C47-A28DB213B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D5FC60-1A2D-7125-B8C5-7332F7E0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30DC56-A6AA-AC8B-D64A-467E3D5A8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8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6542E-0BA6-827D-A5F9-1F5695D6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41807-C234-494D-3558-9F2E369E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8B7BE-26D8-4E61-4BC4-BE0BF1658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8D4B6-12FD-BED4-BB8B-56188CFC7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1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C597B-0544-A2CC-A274-6CB77526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20AFA-42E0-700B-3013-0AD90E4B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EF818-B5FF-278D-E09D-AC2DBE57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BFA3-FAF4-5B81-1F03-60433582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CFA9F-FCC5-C084-903F-C652DF3E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CC2DD-009B-7CFF-8E2E-FF63A393A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090A1-BD56-FD48-DA0A-02ABC0D1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60A25-2B19-A711-B6A7-82F379253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7EF11-1AF8-F29E-5AAD-796B43CDD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56A8-A5EF-EAD7-9648-67356FD5B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2D5745-ABCD-7588-E8C7-1E5BBBA82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3782A-986F-7E29-DF4A-5324507ED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AFB2E-D265-D04E-DB4F-A76A2476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E2E84-A697-2B7C-C51B-2ADAC4990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C71DC-9D24-A760-5D53-E36CCEF94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7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D249-822C-62A4-1D96-04E9F7CF4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749AD-9939-1F24-84CB-457E8F2B7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C320B-397B-0BCC-8193-B4BD945B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1F1BC-5E33-234C-5AC1-83879F4F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B031F-6A9E-B7DE-E2DC-C7F5FF3D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5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AE0540-78A3-B122-F526-89DF90D44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04A111-F6AF-BE6A-7DAA-3E6B12685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D1FC-BB52-2000-DA5C-A3F4DA59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13780-7361-9B5E-1E6F-649E3A8C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D2F4A-7165-D586-B9C2-09F06500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6EF1F-231F-1393-BFB4-BEDFCAAF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228D2-DE1A-C1FE-391A-B1BFE2DA7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C6346-5C48-4C93-08A9-314D78FEF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6AE9F-BC61-467B-809B-94C30DCA229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50482-FE33-378D-1C99-E02EFE14D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90C5A-07C3-7160-734D-9F25BDE0D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6D134-991E-41D5-A8C3-054794F78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6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82C1-842D-3700-60B5-0663EF52E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993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New Generations in the Medical Chambers </a:t>
            </a:r>
            <a:r>
              <a:rPr lang="sr-Latn-ME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- </a:t>
            </a:r>
            <a:r>
              <a:rPr lang="en-US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Montenegro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177A2-49B7-65C5-9E6E-5384AE706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9383"/>
            <a:ext cx="9144000" cy="2478617"/>
          </a:xfrm>
        </p:spPr>
        <p:txBody>
          <a:bodyPr>
            <a:normAutofit/>
          </a:bodyPr>
          <a:lstStyle/>
          <a:p>
            <a:r>
              <a:rPr lang="sr-Latn-ME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Pavle Femić</a:t>
            </a:r>
          </a:p>
          <a:p>
            <a:r>
              <a:rPr lang="sr-Latn-ME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MD, </a:t>
            </a:r>
            <a:r>
              <a:rPr lang="en-US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Pediatric Resident</a:t>
            </a:r>
            <a:r>
              <a:rPr lang="sr-Latn-ME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en-US" sz="21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ME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Delegate in the Medical Chamber of Montenegro</a:t>
            </a:r>
            <a:r>
              <a:rPr lang="sr-Latn-ME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en-US" sz="21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1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President of the Committee of Young Doctors in the Medical Chamber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41DCEC-B0CC-18CB-B6DD-2E944AA9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26" y="746826"/>
            <a:ext cx="5276413" cy="13127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00C768-86CE-3F36-A375-BE300176D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36" y="335150"/>
            <a:ext cx="2136062" cy="21360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D40012-9462-4A7C-94F7-A48BA4EA7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2" y="91017"/>
            <a:ext cx="2624328" cy="2624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0A476A-AB4E-D3F1-8D2E-5B11224FC012}"/>
              </a:ext>
            </a:extLst>
          </p:cNvPr>
          <p:cNvSpPr txBox="1"/>
          <p:nvPr/>
        </p:nvSpPr>
        <p:spPr>
          <a:xfrm>
            <a:off x="3938385" y="6145898"/>
            <a:ext cx="48034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r>
              <a:rPr lang="sr-Latn-ME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-06. 09. 2025. </a:t>
            </a:r>
          </a:p>
          <a:p>
            <a:pPr algn="ctr">
              <a:lnSpc>
                <a:spcPct val="100000"/>
              </a:lnSpc>
            </a:pPr>
            <a:r>
              <a:rPr lang="sr-Latn-ME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Skopje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2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37B22-E499-599E-D0C2-CECF85789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26A0-C8DE-2ADD-0DA2-CA8739839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generations in the Medical Chamber – role and importance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A1847-2CB1-F007-5955-689260A93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order to involve young doctors as much as possible in the work of the Medical Chamber, </a:t>
            </a:r>
            <a:r>
              <a:rPr lang="en-US" b="1" dirty="0"/>
              <a:t>the </a:t>
            </a:r>
            <a:r>
              <a:rPr lang="en-US" b="1" dirty="0" err="1"/>
              <a:t>Commi</a:t>
            </a:r>
            <a:r>
              <a:rPr lang="sr-Latn-ME" b="1" dirty="0"/>
              <a:t>tt</a:t>
            </a:r>
            <a:r>
              <a:rPr lang="en-US" b="1" dirty="0" err="1"/>
              <a:t>i</a:t>
            </a:r>
            <a:r>
              <a:rPr lang="sr-Latn-ME" b="1" dirty="0"/>
              <a:t>ee</a:t>
            </a:r>
            <a:r>
              <a:rPr lang="en-US" b="1" dirty="0"/>
              <a:t> for Young Doctors was formed in 2021.</a:t>
            </a:r>
            <a:endParaRPr lang="sr-Latn-ME" b="1" dirty="0"/>
          </a:p>
          <a:p>
            <a:r>
              <a:rPr lang="en-US" dirty="0"/>
              <a:t>The committee consists of the president, </a:t>
            </a:r>
            <a:r>
              <a:rPr lang="sr-Latn-ME"/>
              <a:t>vice</a:t>
            </a:r>
            <a:r>
              <a:rPr lang="en-US"/>
              <a:t> </a:t>
            </a:r>
            <a:r>
              <a:rPr lang="en-US" dirty="0"/>
              <a:t>president and five members</a:t>
            </a:r>
            <a:endParaRPr lang="sr-Latn-ME" dirty="0"/>
          </a:p>
          <a:p>
            <a:r>
              <a:rPr lang="en-US" b="1" dirty="0"/>
              <a:t>The basic lines of action of the commission are</a:t>
            </a:r>
            <a:r>
              <a:rPr lang="sr-Latn-ME" b="1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It keeps records of the number of graduated medical students and young doctors</a:t>
            </a:r>
            <a:endParaRPr lang="sr-Latn-ME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Considers drafts and proposals of laws, as well as initiates the adoption of legal and bylaws related to the position of young doctors in Montenegro</a:t>
            </a:r>
            <a:endParaRPr lang="sr-Latn-ME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Status of young doctors in Montenegro</a:t>
            </a:r>
            <a:endParaRPr lang="sr-Latn-ME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Gives recommendations for education and professional development of young doctors</a:t>
            </a:r>
            <a:endParaRPr lang="sr-Latn-ME" sz="2800" dirty="0"/>
          </a:p>
        </p:txBody>
      </p:sp>
    </p:spTree>
    <p:extLst>
      <p:ext uri="{BB962C8B-B14F-4D97-AF65-F5344CB8AC3E}">
        <p14:creationId xmlns:p14="http://schemas.microsoft.com/office/powerpoint/2010/main" val="279404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86E00-D1CF-DD7E-29A3-5B8D4080F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BA6ED-86E7-116E-3B92-A5DC7A0B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Graduated medical students in Montenegro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1F58A-33DF-1D2A-1BAF-CBBAE6A92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number of graduated medical students (doctors of medicine) at the </a:t>
            </a:r>
            <a:r>
              <a:rPr lang="en-US" b="1" dirty="0"/>
              <a:t>Faculty of Medicine of the University of Montenegro</a:t>
            </a:r>
            <a:r>
              <a:rPr lang="en-US" dirty="0"/>
              <a:t>, who mostly stay to work in the public health of Montenegro, is:</a:t>
            </a:r>
            <a:endParaRPr lang="sr-Latn-ME" dirty="0"/>
          </a:p>
          <a:p>
            <a:pPr lvl="1"/>
            <a:r>
              <a:rPr lang="sr-Latn-ME" b="1" dirty="0"/>
              <a:t>In 2022 - 36 students</a:t>
            </a:r>
          </a:p>
          <a:p>
            <a:pPr lvl="1"/>
            <a:r>
              <a:rPr lang="sr-Latn-ME" b="1" dirty="0"/>
              <a:t>In 2023 - 31 students</a:t>
            </a:r>
          </a:p>
          <a:p>
            <a:pPr lvl="1"/>
            <a:r>
              <a:rPr lang="sr-Latn-ME" b="1" dirty="0"/>
              <a:t>In 2024 - 42 students</a:t>
            </a:r>
          </a:p>
          <a:p>
            <a:r>
              <a:rPr lang="en-US" dirty="0"/>
              <a:t>Number of graduated medical students </a:t>
            </a:r>
          </a:p>
          <a:p>
            <a:pPr marL="0" indent="0">
              <a:buNone/>
            </a:pPr>
            <a:r>
              <a:rPr lang="sr-Latn-ME" dirty="0"/>
              <a:t>  </a:t>
            </a:r>
            <a:r>
              <a:rPr lang="en-US" dirty="0"/>
              <a:t>(doctors of medicine) </a:t>
            </a:r>
            <a:r>
              <a:rPr lang="en-US" b="1" dirty="0"/>
              <a:t>at medical faculties </a:t>
            </a:r>
          </a:p>
          <a:p>
            <a:pPr marL="0" indent="0">
              <a:buNone/>
            </a:pPr>
            <a:r>
              <a:rPr lang="sr-Latn-ME" b="1" dirty="0"/>
              <a:t>  </a:t>
            </a:r>
            <a:r>
              <a:rPr lang="en-US" b="1" dirty="0"/>
              <a:t>outside of Montenegro who will work in </a:t>
            </a:r>
            <a:endParaRPr lang="sr-Latn-ME" b="1" dirty="0"/>
          </a:p>
          <a:p>
            <a:pPr marL="0" indent="0">
              <a:buNone/>
            </a:pPr>
            <a:r>
              <a:rPr lang="sr-Latn-ME" b="1" dirty="0"/>
              <a:t>  </a:t>
            </a:r>
            <a:r>
              <a:rPr lang="en-US" b="1" dirty="0"/>
              <a:t>public health </a:t>
            </a:r>
            <a:r>
              <a:rPr lang="sr-Latn-ME" b="1" dirty="0"/>
              <a:t> </a:t>
            </a:r>
            <a:r>
              <a:rPr lang="en-US" b="1" dirty="0"/>
              <a:t>Montenegro</a:t>
            </a:r>
            <a:r>
              <a:rPr lang="sr-Latn-ME" b="1" dirty="0"/>
              <a:t> </a:t>
            </a:r>
            <a:r>
              <a:rPr lang="en-US" dirty="0"/>
              <a:t>- we have no records</a:t>
            </a:r>
            <a:endParaRPr lang="sr-Latn-M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D468AE-D4BF-E625-8315-0CA14C49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383" y="0"/>
            <a:ext cx="1944027" cy="19440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3914C-DCF9-05F2-3516-B69264061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272" y="3695057"/>
            <a:ext cx="4008728" cy="26724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4C24D3-7AF5-5758-97BA-C9E9119CB87F}"/>
              </a:ext>
            </a:extLst>
          </p:cNvPr>
          <p:cNvSpPr txBox="1"/>
          <p:nvPr/>
        </p:nvSpPr>
        <p:spPr>
          <a:xfrm>
            <a:off x="10353852" y="6121321"/>
            <a:ext cx="3014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ighlight>
                  <a:srgbClr val="808080"/>
                </a:highlight>
              </a:rPr>
              <a:t>https://www.ucg.ac.me/med</a:t>
            </a:r>
          </a:p>
        </p:txBody>
      </p:sp>
    </p:spTree>
    <p:extLst>
      <p:ext uri="{BB962C8B-B14F-4D97-AF65-F5344CB8AC3E}">
        <p14:creationId xmlns:p14="http://schemas.microsoft.com/office/powerpoint/2010/main" val="239054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7E8C4-C266-8DA2-E0C4-FB1DBC78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BC6AB-6F6C-047B-B386-37220E6BA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doctors in Montenegro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A8223-3821-3AB9-9448-6076A6C5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Young doctors </a:t>
            </a:r>
            <a:r>
              <a:rPr lang="en-US" dirty="0"/>
              <a:t>- doctors of medicine who have been working for up to 5 years and/or doctors of medicine up to 35 years of age and/or residents</a:t>
            </a:r>
          </a:p>
          <a:p>
            <a:pPr marL="0" indent="0">
              <a:buNone/>
            </a:pPr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r>
              <a:rPr lang="en-US" dirty="0"/>
              <a:t>2795 doctors in Montenegro</a:t>
            </a:r>
          </a:p>
          <a:p>
            <a:pPr lvl="1"/>
            <a:r>
              <a:rPr lang="en-US" dirty="0"/>
              <a:t>383 young doctors</a:t>
            </a:r>
          </a:p>
          <a:p>
            <a:pPr lvl="1"/>
            <a:r>
              <a:rPr lang="en-US" dirty="0"/>
              <a:t>2412 others (double</a:t>
            </a:r>
            <a:r>
              <a:rPr lang="sr-Latn-ME" dirty="0"/>
              <a:t>-</a:t>
            </a:r>
            <a:r>
              <a:rPr lang="en-US" dirty="0"/>
              <a:t>edged sword</a:t>
            </a:r>
            <a:r>
              <a:rPr lang="sr-Latn-ME" dirty="0"/>
              <a:t>)</a:t>
            </a:r>
            <a:endParaRPr lang="en-US" dirty="0"/>
          </a:p>
          <a:p>
            <a:pPr lvl="1"/>
            <a:endParaRPr lang="sr-Latn-ME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66438FB-B88B-90EB-72C4-2FEAD4450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7225573"/>
              </p:ext>
            </p:extLst>
          </p:nvPr>
        </p:nvGraphicFramePr>
        <p:xfrm>
          <a:off x="4307663" y="2510669"/>
          <a:ext cx="6876973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DA53CA7-3CB8-C351-951B-974E407F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15" y="4347331"/>
            <a:ext cx="2624328" cy="2624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7979B9-C12A-4871-0283-9FAF4943DE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382" y="0"/>
            <a:ext cx="1944027" cy="1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91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062DA-082A-8A7A-5C60-CEBB20A4D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4D65-623A-E444-87F8-3F2DBBCA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doctors in the structures of the Medical Chamber of Montenegro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233E7-6163-41BF-9528-F8EAB9060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structure of the Medical Chamber of Montenegro consists of:</a:t>
            </a:r>
            <a:endParaRPr lang="sr-Latn-ME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President of the Medical Chamber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Executive Board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Assembly of the Medical Chamber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Standing Committees (7)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Supervisory Board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Court of the Medical Chamber</a:t>
            </a:r>
            <a:endParaRPr lang="sr-Latn-ME" dirty="0"/>
          </a:p>
          <a:p>
            <a:pPr marL="457200" lvl="1" indent="0">
              <a:buNone/>
            </a:pPr>
            <a:endParaRPr lang="sr-Latn-ME" dirty="0"/>
          </a:p>
          <a:p>
            <a:r>
              <a:rPr lang="en-US" b="1" dirty="0">
                <a:solidFill>
                  <a:srgbClr val="FF0000"/>
                </a:solidFill>
              </a:rPr>
              <a:t>Of the 121 members who are actively involved in the structures of the Medical Chamber, 9% are young doctors</a:t>
            </a:r>
            <a:endParaRPr lang="sr-Latn-ME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18B376-B749-1659-3AB2-0C81E439F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15" y="4347331"/>
            <a:ext cx="2624328" cy="2624328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573E37B-A2ED-BC61-F575-D654A9EF22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820841"/>
              </p:ext>
            </p:extLst>
          </p:nvPr>
        </p:nvGraphicFramePr>
        <p:xfrm>
          <a:off x="4266393" y="1690688"/>
          <a:ext cx="7174429" cy="4783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9060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D4D2-A342-FC5F-2498-7B9FA66B0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5657DE-CE0F-185C-464B-F708A2F38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2" r="12438"/>
          <a:stretch>
            <a:fillRect/>
          </a:stretch>
        </p:blipFill>
        <p:spPr>
          <a:xfrm>
            <a:off x="118878" y="1690688"/>
            <a:ext cx="4061249" cy="4351338"/>
          </a:xfrm>
          <a:prstGeom prst="rect">
            <a:avLst/>
          </a:prstGeom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5FA232A-5D99-A7EF-B130-369F6BFE0C9B}"/>
              </a:ext>
            </a:extLst>
          </p:cNvPr>
          <p:cNvSpPr/>
          <p:nvPr/>
        </p:nvSpPr>
        <p:spPr>
          <a:xfrm>
            <a:off x="2416568" y="173377"/>
            <a:ext cx="2645229" cy="1709057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37 years old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3ABCF5E-492C-5CC8-DC0E-981F7A837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r="20147"/>
          <a:stretch>
            <a:fillRect/>
          </a:stretch>
        </p:blipFill>
        <p:spPr>
          <a:xfrm>
            <a:off x="4169176" y="1690688"/>
            <a:ext cx="3886200" cy="4351338"/>
          </a:xfrm>
        </p:spPr>
      </p:pic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DD397843-A553-7C2E-C5ED-86965DA1E43F}"/>
              </a:ext>
            </a:extLst>
          </p:cNvPr>
          <p:cNvSpPr/>
          <p:nvPr/>
        </p:nvSpPr>
        <p:spPr>
          <a:xfrm>
            <a:off x="5954420" y="173376"/>
            <a:ext cx="2645229" cy="1709057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37 years old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F07984C-3025-60E4-56B6-1CCC7BA4B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0" r="12523"/>
          <a:stretch>
            <a:fillRect/>
          </a:stretch>
        </p:blipFill>
        <p:spPr>
          <a:xfrm>
            <a:off x="8055376" y="1690688"/>
            <a:ext cx="3856206" cy="4351338"/>
          </a:xfrm>
          <a:prstGeom prst="rect">
            <a:avLst/>
          </a:prstGeom>
        </p:spPr>
      </p:pic>
      <p:sp>
        <p:nvSpPr>
          <p:cNvPr id="21" name="Thought Bubble: Cloud 20">
            <a:extLst>
              <a:ext uri="{FF2B5EF4-FFF2-40B4-BE49-F238E27FC236}">
                <a16:creationId xmlns:a16="http://schemas.microsoft.com/office/drawing/2014/main" id="{CA977F6C-3444-5871-3A13-1B212CF11759}"/>
              </a:ext>
            </a:extLst>
          </p:cNvPr>
          <p:cNvSpPr/>
          <p:nvPr/>
        </p:nvSpPr>
        <p:spPr>
          <a:xfrm>
            <a:off x="9807984" y="86290"/>
            <a:ext cx="2645229" cy="1709057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 years old</a:t>
            </a:r>
          </a:p>
        </p:txBody>
      </p:sp>
    </p:spTree>
    <p:extLst>
      <p:ext uri="{BB962C8B-B14F-4D97-AF65-F5344CB8AC3E}">
        <p14:creationId xmlns:p14="http://schemas.microsoft.com/office/powerpoint/2010/main" val="1058708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400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New Generations in the Medical Chambers - Montenegro</vt:lpstr>
      <vt:lpstr>New generations in the Medical Chamber – role and importance</vt:lpstr>
      <vt:lpstr>Graduated medical students in Montenegro</vt:lpstr>
      <vt:lpstr>Young doctors in Montenegro</vt:lpstr>
      <vt:lpstr>Young doctors in the structures of the Medical Chamber of Montenegro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Pavle Femić</dc:creator>
  <cp:lastModifiedBy>Pavle Femić</cp:lastModifiedBy>
  <cp:revision>18</cp:revision>
  <dcterms:created xsi:type="dcterms:W3CDTF">2025-08-10T13:45:56Z</dcterms:created>
  <dcterms:modified xsi:type="dcterms:W3CDTF">2025-09-05T09:01:24Z</dcterms:modified>
</cp:coreProperties>
</file>