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0" r:id="rId3"/>
    <p:sldId id="269" r:id="rId4"/>
    <p:sldId id="278" r:id="rId5"/>
    <p:sldId id="279" r:id="rId6"/>
    <p:sldId id="280" r:id="rId7"/>
    <p:sldId id="284" r:id="rId8"/>
    <p:sldId id="281" r:id="rId9"/>
    <p:sldId id="282" r:id="rId10"/>
    <p:sldId id="283" r:id="rId11"/>
    <p:sldId id="261" r:id="rId12"/>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Zbook1" initials="h" lastIdx="0" clrIdx="0">
    <p:extLst>
      <p:ext uri="{19B8F6BF-5375-455C-9EA6-DF929625EA0E}">
        <p15:presenceInfo xmlns:p15="http://schemas.microsoft.com/office/powerpoint/2012/main" userId="hpZbook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60000"/>
    <a:srgbClr val="5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9" autoAdjust="0"/>
    <p:restoredTop sz="94660"/>
  </p:normalViewPr>
  <p:slideViewPr>
    <p:cSldViewPr snapToGrid="0">
      <p:cViewPr varScale="1">
        <p:scale>
          <a:sx n="79" d="100"/>
          <a:sy n="79" d="100"/>
        </p:scale>
        <p:origin x="72" y="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M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546348-CAA8-4078-B001-AB614B735E52}" type="datetimeFigureOut">
              <a:rPr lang="sr-Latn-ME" smtClean="0"/>
              <a:t>23.avg.2025</a:t>
            </a:fld>
            <a:endParaRPr lang="sr-Latn-M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r-Latn-M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M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04CB60-5B43-4139-9C4B-C5DCD1F53B9A}" type="slidenum">
              <a:rPr lang="sr-Latn-ME" smtClean="0"/>
              <a:t>‹#›</a:t>
            </a:fld>
            <a:endParaRPr lang="sr-Latn-ME"/>
          </a:p>
        </p:txBody>
      </p:sp>
    </p:spTree>
    <p:extLst>
      <p:ext uri="{BB962C8B-B14F-4D97-AF65-F5344CB8AC3E}">
        <p14:creationId xmlns:p14="http://schemas.microsoft.com/office/powerpoint/2010/main" val="3137369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200" kern="1200" dirty="0" smtClean="0">
                <a:solidFill>
                  <a:schemeClr val="tx1"/>
                </a:solidFill>
                <a:effectLst/>
                <a:latin typeface="+mn-lt"/>
                <a:ea typeface="+mn-ea"/>
                <a:cs typeface="+mn-cs"/>
              </a:rPr>
              <a:t>Artificial intelligence (AI) is increasingly transforming healthcare delivery and the roles of medical institutions. Medical associations and regulatory bodies around the world are exploring how AI can augment (augment) core functions – from physician licensing (lajsensing) and education to ethical oversight and quality assurance. Medical associations common goal is to ensure that AI in healthcare is “trustworthy”. Medical associations are thus developing policies and strategies to harness AI’s potential in a manner consistent with professional ethics, patient safety, and public trust.</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1</a:t>
            </a:fld>
            <a:endParaRPr lang="sr-Latn-ME"/>
          </a:p>
        </p:txBody>
      </p:sp>
    </p:spTree>
    <p:extLst>
      <p:ext uri="{BB962C8B-B14F-4D97-AF65-F5344CB8AC3E}">
        <p14:creationId xmlns:p14="http://schemas.microsoft.com/office/powerpoint/2010/main" val="2759622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200" kern="1200" dirty="0" smtClean="0">
                <a:solidFill>
                  <a:schemeClr val="tx1"/>
                </a:solidFill>
                <a:effectLst/>
                <a:latin typeface="+mn-lt"/>
                <a:ea typeface="+mn-ea"/>
                <a:cs typeface="+mn-cs"/>
              </a:rPr>
              <a:t>Even though AI technology is essential to us, the </a:t>
            </a:r>
            <a:r>
              <a:rPr lang="sr-Latn-ME" sz="1200" b="1" kern="1200" dirty="0" smtClean="0">
                <a:solidFill>
                  <a:schemeClr val="tx1"/>
                </a:solidFill>
                <a:effectLst/>
                <a:latin typeface="+mn-lt"/>
                <a:ea typeface="+mn-ea"/>
                <a:cs typeface="+mn-cs"/>
              </a:rPr>
              <a:t>issue of trust</a:t>
            </a:r>
            <a:r>
              <a:rPr lang="sr-Latn-ME" sz="1200" kern="1200" dirty="0" smtClean="0">
                <a:solidFill>
                  <a:schemeClr val="tx1"/>
                </a:solidFill>
                <a:effectLst/>
                <a:latin typeface="+mn-lt"/>
                <a:ea typeface="+mn-ea"/>
                <a:cs typeface="+mn-cs"/>
              </a:rPr>
              <a:t> in AI technologies among healthcare professionals and patients is a challenge. OECD research shows that doctors have mixed feelings – </a:t>
            </a:r>
            <a:r>
              <a:rPr lang="sr-Latn-ME" sz="1200" b="1" kern="1200" dirty="0" smtClean="0">
                <a:solidFill>
                  <a:schemeClr val="tx1"/>
                </a:solidFill>
                <a:effectLst/>
                <a:latin typeface="+mn-lt"/>
                <a:ea typeface="+mn-ea"/>
                <a:cs typeface="+mn-cs"/>
              </a:rPr>
              <a:t>enthusiasm </a:t>
            </a:r>
            <a:r>
              <a:rPr lang="sr-Latn-ME" sz="1200" kern="1200" dirty="0" smtClean="0">
                <a:solidFill>
                  <a:schemeClr val="tx1"/>
                </a:solidFill>
                <a:effectLst/>
                <a:latin typeface="+mn-lt"/>
                <a:ea typeface="+mn-ea"/>
                <a:cs typeface="+mn-cs"/>
              </a:rPr>
              <a:t>about the potential benefits, but also concerns about the accuracy (akjurasi) of AI tools and their integration into existing workflows. </a:t>
            </a:r>
          </a:p>
          <a:p>
            <a:r>
              <a:rPr lang="sr-Latn-ME" sz="1200" kern="1200" dirty="0" smtClean="0">
                <a:solidFill>
                  <a:schemeClr val="tx1"/>
                </a:solidFill>
                <a:effectLst/>
                <a:latin typeface="+mn-lt"/>
                <a:ea typeface="+mn-ea"/>
                <a:cs typeface="+mn-cs"/>
              </a:rPr>
              <a:t>The results showed general optimism with a dose of caution (koušn). Interestingly, no association believes that "AI will replace doctors" or that its impact will be insignificant - all of them predict significant changes, but while retaining the key role of humans.</a:t>
            </a:r>
          </a:p>
          <a:p>
            <a:r>
              <a:rPr lang="sr-Latn-ME" sz="1200" kern="1200" dirty="0" smtClean="0">
                <a:solidFill>
                  <a:schemeClr val="tx1"/>
                </a:solidFill>
                <a:effectLst/>
                <a:latin typeface="+mn-lt"/>
                <a:ea typeface="+mn-ea"/>
                <a:cs typeface="+mn-cs"/>
              </a:rPr>
              <a:t>Also, technical and organizational obstacles were identified as a serious challenge. </a:t>
            </a:r>
            <a:r>
              <a:rPr lang="sr-Latn-ME" sz="1200" b="1" kern="1200" dirty="0" smtClean="0">
                <a:solidFill>
                  <a:schemeClr val="tx1"/>
                </a:solidFill>
                <a:effectLst/>
                <a:latin typeface="+mn-lt"/>
                <a:ea typeface="+mn-ea"/>
                <a:cs typeface="+mn-cs"/>
              </a:rPr>
              <a:t>In other words, without a digitally "mature" infrastructure, the potential of AI may remain untapped</a:t>
            </a:r>
            <a:r>
              <a:rPr lang="sr-Latn-ME" sz="1200" kern="1200" dirty="0" smtClean="0">
                <a:solidFill>
                  <a:schemeClr val="tx1"/>
                </a:solidFill>
                <a:effectLst/>
                <a:latin typeface="+mn-lt"/>
                <a:ea typeface="+mn-ea"/>
                <a:cs typeface="+mn-cs"/>
              </a:rPr>
              <a:t>.</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5</a:t>
            </a:fld>
            <a:endParaRPr lang="sr-Latn-ME"/>
          </a:p>
        </p:txBody>
      </p:sp>
    </p:spTree>
    <p:extLst>
      <p:ext uri="{BB962C8B-B14F-4D97-AF65-F5344CB8AC3E}">
        <p14:creationId xmlns:p14="http://schemas.microsoft.com/office/powerpoint/2010/main" val="1767776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200" kern="1200" dirty="0" smtClean="0">
                <a:solidFill>
                  <a:schemeClr val="tx1"/>
                </a:solidFill>
                <a:effectLst/>
                <a:latin typeface="+mn-lt"/>
                <a:ea typeface="+mn-ea"/>
                <a:cs typeface="+mn-cs"/>
              </a:rPr>
              <a:t>National medical associations also formulate specific policies. The American Medical Association (AMA) adopted the principles for "augmented intelligence" in medicine in 2018, and updated the guidelines in 2024 based on new experiences. Also, the AMA is actively taking the pulse of its membership on AI: their latest survey at the end of 2024 showed a sharp increase in the use of AI among American physicians - 66% of the physicians surveyed said they used some AI tool in their practice during 2024, which is almost double the number of the year before.</a:t>
            </a:r>
          </a:p>
          <a:p>
            <a:r>
              <a:rPr lang="sr-Latn-ME" sz="1200" kern="1200" dirty="0" smtClean="0">
                <a:solidFill>
                  <a:schemeClr val="tx1"/>
                </a:solidFill>
                <a:effectLst/>
                <a:latin typeface="+mn-lt"/>
                <a:ea typeface="+mn-ea"/>
                <a:cs typeface="+mn-cs"/>
              </a:rPr>
              <a:t>British Medical Association is an example that illustrates the chamber's proactive role in protecting the quality of care: while technology promises to relieve bureaucracy, the professional organization warns against pushing the boundaries of safety and ethics.</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6</a:t>
            </a:fld>
            <a:endParaRPr lang="sr-Latn-ME"/>
          </a:p>
        </p:txBody>
      </p:sp>
    </p:spTree>
    <p:extLst>
      <p:ext uri="{BB962C8B-B14F-4D97-AF65-F5344CB8AC3E}">
        <p14:creationId xmlns:p14="http://schemas.microsoft.com/office/powerpoint/2010/main" val="2425632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200" kern="1200" dirty="0" smtClean="0">
                <a:solidFill>
                  <a:schemeClr val="tx1"/>
                </a:solidFill>
                <a:effectLst/>
                <a:latin typeface="+mn-lt"/>
                <a:ea typeface="+mn-ea"/>
                <a:cs typeface="+mn-cs"/>
              </a:rPr>
              <a:t>Montenegrin Medical Chambre is at the very bigining of the trip. For Montenegro, the entry of AI into healthcare is an opportunity to jump a few steps and catch up with more advanced systems, but it requires a strategic vision and careful management. Even the greatest was once a beginner, so we have a</a:t>
            </a:r>
          </a:p>
          <a:p>
            <a:r>
              <a:rPr lang="sr-Latn-ME" sz="1200" kern="1200" dirty="0" smtClean="0">
                <a:solidFill>
                  <a:schemeClr val="tx1"/>
                </a:solidFill>
                <a:effectLst/>
                <a:latin typeface="+mn-lt"/>
                <a:ea typeface="+mn-ea"/>
                <a:cs typeface="+mn-cs"/>
              </a:rPr>
              <a:t> possibility to colect otherʼ s experience and choose the best practices. </a:t>
            </a:r>
          </a:p>
          <a:p>
            <a:r>
              <a:rPr lang="sr-Latn-ME" sz="1200" kern="1200" dirty="0" smtClean="0">
                <a:solidFill>
                  <a:schemeClr val="tx1"/>
                </a:solidFill>
                <a:effectLst/>
                <a:latin typeface="+mn-lt"/>
                <a:ea typeface="+mn-ea"/>
                <a:cs typeface="+mn-cs"/>
              </a:rPr>
              <a:t>The principles by which the Montenegrin Medical Chamber will be guided in the application of AI are: pročitati sa slajda</a:t>
            </a:r>
          </a:p>
          <a:p>
            <a:r>
              <a:rPr lang="sr-Latn-ME" sz="1200" kern="1200" dirty="0" smtClean="0">
                <a:solidFill>
                  <a:schemeClr val="tx1"/>
                </a:solidFill>
                <a:effectLst/>
                <a:latin typeface="+mn-lt"/>
                <a:ea typeface="+mn-ea"/>
                <a:cs typeface="+mn-cs"/>
              </a:rPr>
              <a:t>And another thing that is not on the slide: about records: Montenegrin Medical Chambre should connect with the Faculty of Medicine (the only one in Montenegro) to monitor valuable data important for personnel planning (outflow of personnel educated in Montenegro, return to Montenegro of personnel educated abroad) </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8</a:t>
            </a:fld>
            <a:endParaRPr lang="sr-Latn-ME"/>
          </a:p>
        </p:txBody>
      </p:sp>
    </p:spTree>
    <p:extLst>
      <p:ext uri="{BB962C8B-B14F-4D97-AF65-F5344CB8AC3E}">
        <p14:creationId xmlns:p14="http://schemas.microsoft.com/office/powerpoint/2010/main" val="168220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200" kern="1200" dirty="0" smtClean="0">
                <a:solidFill>
                  <a:schemeClr val="tx1"/>
                </a:solidFill>
                <a:effectLst/>
                <a:latin typeface="+mn-lt"/>
                <a:ea typeface="+mn-ea"/>
                <a:cs typeface="+mn-cs"/>
              </a:rPr>
              <a:t>Continuous education of doctors about artificial intelligence stands out as one of the most important tasks of medical chambers in the era of digitization –in order to effectively use AI tools and understand their limitations, possibilities and implications.</a:t>
            </a:r>
          </a:p>
          <a:p>
            <a:r>
              <a:rPr lang="sr-Latn-ME" sz="1200" kern="1200" dirty="0" smtClean="0">
                <a:solidFill>
                  <a:schemeClr val="tx1"/>
                </a:solidFill>
                <a:effectLst/>
                <a:latin typeface="+mn-lt"/>
                <a:ea typeface="+mn-ea"/>
                <a:cs typeface="+mn-cs"/>
              </a:rPr>
              <a:t>Taking into account character of the doctors, education is very important. As someone who introduced electronic scheduling (skedjuling) in Montenegro, I was convinced that introduction of new technology is often met with skepticism by healthcare professionals. Doctors and nurses are already overloaded with obligations, so any additional complexity may be met with resistance. If an AI tool is not user-friendly and clearly useful, there is a risk that staff will ignore it. The key is therefore user-oriented design and training. The use of AI tools should be made as intuitive as possible – ideally (ideali) to fit into existing work habits. </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9</a:t>
            </a:fld>
            <a:endParaRPr lang="sr-Latn-ME"/>
          </a:p>
        </p:txBody>
      </p:sp>
    </p:spTree>
    <p:extLst>
      <p:ext uri="{BB962C8B-B14F-4D97-AF65-F5344CB8AC3E}">
        <p14:creationId xmlns:p14="http://schemas.microsoft.com/office/powerpoint/2010/main" val="3338745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200" kern="1200" dirty="0" smtClean="0">
                <a:solidFill>
                  <a:schemeClr val="tx1"/>
                </a:solidFill>
                <a:effectLst/>
                <a:latin typeface="+mn-lt"/>
                <a:ea typeface="+mn-ea"/>
                <a:cs typeface="+mn-cs"/>
              </a:rPr>
              <a:t>Within the framework of the strategy, Montenegro should rely on international frameworks and partnerships - e.g. alignment with the EU AI Act), and clearly regulate issues of responsibility and ethics.</a:t>
            </a:r>
          </a:p>
          <a:p>
            <a:r>
              <a:rPr lang="sr-Latn-ME" sz="1200" kern="1200" dirty="0" smtClean="0">
                <a:solidFill>
                  <a:schemeClr val="tx1"/>
                </a:solidFill>
                <a:effectLst/>
                <a:latin typeface="+mn-lt"/>
                <a:ea typeface="+mn-ea"/>
                <a:cs typeface="+mn-cs"/>
              </a:rPr>
              <a:t>Involving patients in the process: Ultimately, the goal is to create a sense among the public that AI in healthcare is something that is done “with them and for them,” and not something that is imposed on them.</a:t>
            </a:r>
          </a:p>
          <a:p>
            <a:r>
              <a:rPr lang="sr-Latn-ME" sz="1200" kern="1200" dirty="0" smtClean="0">
                <a:solidFill>
                  <a:schemeClr val="tx1"/>
                </a:solidFill>
                <a:effectLst/>
                <a:latin typeface="+mn-lt"/>
                <a:ea typeface="+mn-ea"/>
                <a:cs typeface="+mn-cs"/>
              </a:rPr>
              <a:t>Establishing of a system for reporting errors or incidents related to AI (similar to what exists for drugs and medical devices) </a:t>
            </a:r>
          </a:p>
          <a:p>
            <a:r>
              <a:rPr lang="sr-Latn-ME" sz="1200" kern="1200" dirty="0" smtClean="0">
                <a:solidFill>
                  <a:schemeClr val="tx1"/>
                </a:solidFill>
                <a:effectLst/>
                <a:latin typeface="+mn-lt"/>
                <a:ea typeface="+mn-ea"/>
                <a:cs typeface="+mn-cs"/>
              </a:rPr>
              <a:t>Medical associations will strive to provide their membership and the healthcare system with the tools and knowledge to use AI for the benefit of patients, while preserving the core values of medicine – humanity, compassion, trust and ethics. </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10</a:t>
            </a:fld>
            <a:endParaRPr lang="sr-Latn-ME"/>
          </a:p>
        </p:txBody>
      </p:sp>
    </p:spTree>
    <p:extLst>
      <p:ext uri="{BB962C8B-B14F-4D97-AF65-F5344CB8AC3E}">
        <p14:creationId xmlns:p14="http://schemas.microsoft.com/office/powerpoint/2010/main" val="3037253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200" kern="1200" dirty="0" smtClean="0">
                <a:solidFill>
                  <a:schemeClr val="tx1"/>
                </a:solidFill>
                <a:effectLst/>
                <a:latin typeface="+mn-lt"/>
                <a:ea typeface="+mn-ea"/>
                <a:cs typeface="+mn-cs"/>
              </a:rPr>
              <a:t>At the end, the heartbreaking scene in Cubric s masterpiece, in which Hall refuses to obey and decides to sacrifice the human crew (kru) to make the mission succeed, serves as a small reminder of how cruel a machine can be.</a:t>
            </a:r>
          </a:p>
          <a:p>
            <a:endParaRPr lang="sr-Latn-ME" dirty="0"/>
          </a:p>
        </p:txBody>
      </p:sp>
      <p:sp>
        <p:nvSpPr>
          <p:cNvPr id="4" name="Slide Number Placeholder 3"/>
          <p:cNvSpPr>
            <a:spLocks noGrp="1"/>
          </p:cNvSpPr>
          <p:nvPr>
            <p:ph type="sldNum" sz="quarter" idx="10"/>
          </p:nvPr>
        </p:nvSpPr>
        <p:spPr/>
        <p:txBody>
          <a:bodyPr/>
          <a:lstStyle/>
          <a:p>
            <a:fld id="{8F04CB60-5B43-4139-9C4B-C5DCD1F53B9A}" type="slidenum">
              <a:rPr lang="sr-Latn-ME" smtClean="0"/>
              <a:t>11</a:t>
            </a:fld>
            <a:endParaRPr lang="sr-Latn-ME"/>
          </a:p>
        </p:txBody>
      </p:sp>
    </p:spTree>
    <p:extLst>
      <p:ext uri="{BB962C8B-B14F-4D97-AF65-F5344CB8AC3E}">
        <p14:creationId xmlns:p14="http://schemas.microsoft.com/office/powerpoint/2010/main" val="370506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r-Latn-M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r-Latn-ME"/>
          </a:p>
        </p:txBody>
      </p:sp>
      <p:sp>
        <p:nvSpPr>
          <p:cNvPr id="4" name="Date Placeholder 3"/>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2034501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1714698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r-Latn-M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52634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Date Placeholder 4"/>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3682328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r-Latn-M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7" name="Date Placeholder 6"/>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19865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Date Placeholder 2"/>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1343757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3567883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M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2621314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r-Latn-M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M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2508261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228054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r-Latn-M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0E69E935-9175-48B5-A6F9-774FDA0996BE}" type="datetimeFigureOut">
              <a:rPr lang="sr-Latn-ME" smtClean="0"/>
              <a:t>19.avg.2025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53EED485-79A4-421C-B8E9-E56ACB83769C}" type="slidenum">
              <a:rPr lang="sr-Latn-ME" smtClean="0"/>
              <a:t>‹#›</a:t>
            </a:fld>
            <a:endParaRPr lang="sr-Latn-ME"/>
          </a:p>
        </p:txBody>
      </p:sp>
    </p:spTree>
    <p:extLst>
      <p:ext uri="{BB962C8B-B14F-4D97-AF65-F5344CB8AC3E}">
        <p14:creationId xmlns:p14="http://schemas.microsoft.com/office/powerpoint/2010/main" val="3278442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r-Latn-M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9E935-9175-48B5-A6F9-774FDA0996BE}" type="datetimeFigureOut">
              <a:rPr lang="sr-Latn-ME" smtClean="0"/>
              <a:t>19.avg.2025</a:t>
            </a:fld>
            <a:endParaRPr lang="sr-Latn-M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M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EED485-79A4-421C-B8E9-E56ACB83769C}" type="slidenum">
              <a:rPr lang="sr-Latn-ME" smtClean="0"/>
              <a:t>‹#›</a:t>
            </a:fld>
            <a:endParaRPr lang="sr-Latn-ME"/>
          </a:p>
        </p:txBody>
      </p:sp>
    </p:spTree>
    <p:extLst>
      <p:ext uri="{BB962C8B-B14F-4D97-AF65-F5344CB8AC3E}">
        <p14:creationId xmlns:p14="http://schemas.microsoft.com/office/powerpoint/2010/main" val="1228372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2" name="Title 1"/>
          <p:cNvSpPr>
            <a:spLocks noGrp="1"/>
          </p:cNvSpPr>
          <p:nvPr>
            <p:ph type="ctrTitle"/>
          </p:nvPr>
        </p:nvSpPr>
        <p:spPr>
          <a:xfrm>
            <a:off x="139485" y="1598210"/>
            <a:ext cx="5432155" cy="3121023"/>
          </a:xfrm>
        </p:spPr>
        <p:txBody>
          <a:bodyPr>
            <a:normAutofit fontScale="90000"/>
          </a:bodyPr>
          <a:lstStyle/>
          <a:p>
            <a:r>
              <a:rPr lang="en-US" b="1" dirty="0" smtClean="0">
                <a:solidFill>
                  <a:schemeClr val="accent2"/>
                </a:solidFill>
                <a:effectLst>
                  <a:outerShdw blurRad="38100" dist="38100" dir="2700000" algn="tl">
                    <a:srgbClr val="000000">
                      <a:alpha val="43137"/>
                    </a:srgbClr>
                  </a:outerShdw>
                </a:effectLst>
              </a:rPr>
              <a:t>Application of artificial intelligence in </a:t>
            </a:r>
            <a:r>
              <a:rPr lang="sr-Latn-ME" b="1" dirty="0" smtClean="0">
                <a:solidFill>
                  <a:schemeClr val="accent2"/>
                </a:solidFill>
                <a:effectLst>
                  <a:outerShdw blurRad="38100" dist="38100" dir="2700000" algn="tl">
                    <a:srgbClr val="000000">
                      <a:alpha val="43137"/>
                    </a:srgbClr>
                  </a:outerShdw>
                </a:effectLst>
              </a:rPr>
              <a:t>the Montenegrin </a:t>
            </a:r>
            <a:r>
              <a:rPr lang="sr-Latn-ME" b="1" smtClean="0">
                <a:solidFill>
                  <a:schemeClr val="accent2"/>
                </a:solidFill>
                <a:effectLst>
                  <a:outerShdw blurRad="38100" dist="38100" dir="2700000" algn="tl">
                    <a:srgbClr val="000000">
                      <a:alpha val="43137"/>
                    </a:srgbClr>
                  </a:outerShdw>
                </a:effectLst>
              </a:rPr>
              <a:t>Medical </a:t>
            </a:r>
            <a:r>
              <a:rPr lang="sr-Latn-ME" b="1" smtClean="0">
                <a:solidFill>
                  <a:schemeClr val="accent2"/>
                </a:solidFill>
                <a:effectLst>
                  <a:outerShdw blurRad="38100" dist="38100" dir="2700000" algn="tl">
                    <a:srgbClr val="000000">
                      <a:alpha val="43137"/>
                    </a:srgbClr>
                  </a:outerShdw>
                </a:effectLst>
              </a:rPr>
              <a:t>Chambre</a:t>
            </a:r>
            <a:endParaRPr lang="sr-Latn-ME" b="1" dirty="0">
              <a:solidFill>
                <a:schemeClr val="accent2"/>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015140" y="5122190"/>
            <a:ext cx="3308888" cy="1421732"/>
          </a:xfrm>
        </p:spPr>
        <p:txBody>
          <a:bodyPr>
            <a:normAutofit fontScale="85000" lnSpcReduction="20000"/>
          </a:bodyPr>
          <a:lstStyle/>
          <a:p>
            <a:r>
              <a:rPr lang="sr-Latn-ME" b="1" dirty="0" smtClean="0">
                <a:solidFill>
                  <a:schemeClr val="bg1"/>
                </a:solidFill>
              </a:rPr>
              <a:t>Prof. Dr Vesna Miranović</a:t>
            </a:r>
          </a:p>
          <a:p>
            <a:r>
              <a:rPr lang="sr-Latn-ME" dirty="0" smtClean="0">
                <a:solidFill>
                  <a:schemeClr val="bg1"/>
                </a:solidFill>
              </a:rPr>
              <a:t>Clinical Centre of Montenegro</a:t>
            </a:r>
          </a:p>
          <a:p>
            <a:r>
              <a:rPr lang="sr-Latn-ME" dirty="0" smtClean="0">
                <a:solidFill>
                  <a:schemeClr val="bg1"/>
                </a:solidFill>
              </a:rPr>
              <a:t>Medical Faculty,</a:t>
            </a:r>
          </a:p>
          <a:p>
            <a:r>
              <a:rPr lang="sr-Latn-ME" dirty="0" smtClean="0">
                <a:solidFill>
                  <a:schemeClr val="bg1"/>
                </a:solidFill>
              </a:rPr>
              <a:t>University of Montenegro</a:t>
            </a:r>
            <a:endParaRPr lang="sr-Latn-ME" dirty="0">
              <a:solidFill>
                <a:schemeClr val="bg1"/>
              </a:solidFill>
            </a:endParaRPr>
          </a:p>
        </p:txBody>
      </p:sp>
    </p:spTree>
    <p:extLst>
      <p:ext uri="{BB962C8B-B14F-4D97-AF65-F5344CB8AC3E}">
        <p14:creationId xmlns:p14="http://schemas.microsoft.com/office/powerpoint/2010/main" val="194738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0" y="0"/>
            <a:ext cx="12191999" cy="6858000"/>
          </a:xfrm>
          <a:prstGeom prst="rect">
            <a:avLst/>
          </a:prstGeom>
        </p:spPr>
      </p:pic>
      <p:sp>
        <p:nvSpPr>
          <p:cNvPr id="5" name="Title 4"/>
          <p:cNvSpPr>
            <a:spLocks noGrp="1"/>
          </p:cNvSpPr>
          <p:nvPr>
            <p:ph type="title"/>
          </p:nvPr>
        </p:nvSpPr>
        <p:spPr/>
        <p:txBody>
          <a:bodyPr/>
          <a:lstStyle/>
          <a:p>
            <a:r>
              <a:rPr lang="sr-Latn-ME" b="1" dirty="0" smtClean="0">
                <a:solidFill>
                  <a:schemeClr val="bg1"/>
                </a:solidFill>
              </a:rPr>
              <a:t>Benefits of using AI</a:t>
            </a:r>
            <a:endParaRPr lang="sr-Latn-ME" b="1" dirty="0">
              <a:solidFill>
                <a:schemeClr val="bg1"/>
              </a:solidFill>
            </a:endParaRPr>
          </a:p>
        </p:txBody>
      </p:sp>
      <p:sp>
        <p:nvSpPr>
          <p:cNvPr id="7" name="Content Placeholder 6"/>
          <p:cNvSpPr>
            <a:spLocks noGrp="1"/>
          </p:cNvSpPr>
          <p:nvPr>
            <p:ph sz="half" idx="2"/>
          </p:nvPr>
        </p:nvSpPr>
        <p:spPr/>
        <p:txBody>
          <a:bodyPr>
            <a:normAutofit/>
          </a:bodyPr>
          <a:lstStyle/>
          <a:p>
            <a:r>
              <a:rPr lang="sr-Latn-ME" b="1" dirty="0">
                <a:solidFill>
                  <a:schemeClr val="bg1"/>
                </a:solidFill>
                <a:effectLst>
                  <a:outerShdw blurRad="38100" dist="38100" dir="2700000" algn="tl">
                    <a:srgbClr val="000000">
                      <a:alpha val="43137"/>
                    </a:srgbClr>
                  </a:outerShdw>
                </a:effectLst>
              </a:rPr>
              <a:t>A</a:t>
            </a:r>
            <a:r>
              <a:rPr lang="en-US" b="1" dirty="0" err="1" smtClean="0">
                <a:solidFill>
                  <a:schemeClr val="bg1"/>
                </a:solidFill>
                <a:effectLst>
                  <a:outerShdw blurRad="38100" dist="38100" dir="2700000" algn="tl">
                    <a:srgbClr val="000000">
                      <a:alpha val="43137"/>
                    </a:srgbClr>
                  </a:outerShdw>
                </a:effectLst>
              </a:rPr>
              <a:t>nalyzes</a:t>
            </a:r>
            <a:r>
              <a:rPr lang="en-US" b="1" dirty="0" smtClean="0">
                <a:solidFill>
                  <a:schemeClr val="bg1"/>
                </a:solidFill>
                <a:effectLst>
                  <a:outerShdw blurRad="38100" dist="38100" dir="2700000" algn="tl">
                    <a:srgbClr val="000000">
                      <a:alpha val="43137"/>
                    </a:srgbClr>
                  </a:outerShdw>
                </a:effectLst>
              </a:rPr>
              <a:t> huge amounts of medical data</a:t>
            </a:r>
            <a:endParaRPr lang="sr-Latn-ME" b="1" dirty="0" smtClean="0">
              <a:solidFill>
                <a:schemeClr val="bg1"/>
              </a:solidFill>
              <a:effectLst>
                <a:outerShdw blurRad="38100" dist="38100" dir="2700000" algn="tl">
                  <a:srgbClr val="000000">
                    <a:alpha val="43137"/>
                  </a:srgbClr>
                </a:outerShdw>
              </a:effectLst>
            </a:endParaRPr>
          </a:p>
          <a:p>
            <a:r>
              <a:rPr lang="en-US" b="1" dirty="0" smtClean="0">
                <a:solidFill>
                  <a:schemeClr val="bg1"/>
                </a:solidFill>
                <a:effectLst>
                  <a:outerShdw blurRad="38100" dist="38100" dir="2700000" algn="tl">
                    <a:srgbClr val="000000">
                      <a:alpha val="43137"/>
                    </a:srgbClr>
                  </a:outerShdw>
                </a:effectLst>
              </a:rPr>
              <a:t>Recognizes patterns that people miss</a:t>
            </a:r>
            <a:endParaRPr lang="sr-Latn-ME" b="1" dirty="0" smtClean="0">
              <a:solidFill>
                <a:schemeClr val="bg1"/>
              </a:solidFill>
              <a:effectLst>
                <a:outerShdw blurRad="38100" dist="38100" dir="2700000" algn="tl">
                  <a:srgbClr val="000000">
                    <a:alpha val="43137"/>
                  </a:srgbClr>
                </a:outerShdw>
              </a:effectLst>
            </a:endParaRPr>
          </a:p>
          <a:p>
            <a:r>
              <a:rPr lang="en-US" b="1" dirty="0" smtClean="0">
                <a:solidFill>
                  <a:schemeClr val="bg1"/>
                </a:solidFill>
                <a:effectLst>
                  <a:outerShdw blurRad="38100" dist="38100" dir="2700000" algn="tl">
                    <a:srgbClr val="000000">
                      <a:alpha val="43137"/>
                    </a:srgbClr>
                  </a:outerShdw>
                </a:effectLst>
              </a:rPr>
              <a:t>Processing speed</a:t>
            </a:r>
            <a:endParaRPr lang="sr-Latn-ME" b="1" dirty="0" smtClean="0">
              <a:solidFill>
                <a:schemeClr val="bg1"/>
              </a:solidFill>
              <a:effectLst>
                <a:outerShdw blurRad="38100" dist="38100" dir="2700000" algn="tl">
                  <a:srgbClr val="000000">
                    <a:alpha val="43137"/>
                  </a:srgbClr>
                </a:outerShdw>
              </a:effectLst>
            </a:endParaRPr>
          </a:p>
          <a:p>
            <a:r>
              <a:rPr lang="en-US" b="1" dirty="0" smtClean="0">
                <a:solidFill>
                  <a:schemeClr val="bg1"/>
                </a:solidFill>
                <a:effectLst>
                  <a:outerShdw blurRad="38100" dist="38100" dir="2700000" algn="tl">
                    <a:srgbClr val="000000">
                      <a:alpha val="43137"/>
                    </a:srgbClr>
                  </a:outerShdw>
                </a:effectLst>
              </a:rPr>
              <a:t>Consistency</a:t>
            </a:r>
            <a:endParaRPr lang="sr-Latn-ME" b="1" dirty="0" smtClean="0">
              <a:solidFill>
                <a:schemeClr val="bg1"/>
              </a:solidFill>
              <a:effectLst>
                <a:outerShdw blurRad="38100" dist="38100" dir="2700000" algn="tl">
                  <a:srgbClr val="000000">
                    <a:alpha val="43137"/>
                  </a:srgbClr>
                </a:outerShdw>
              </a:effectLst>
            </a:endParaRPr>
          </a:p>
          <a:p>
            <a:r>
              <a:rPr lang="en-US" b="1" dirty="0" smtClean="0">
                <a:solidFill>
                  <a:schemeClr val="bg1"/>
                </a:solidFill>
                <a:effectLst>
                  <a:outerShdw blurRad="38100" dist="38100" dir="2700000" algn="tl">
                    <a:srgbClr val="000000">
                      <a:alpha val="43137"/>
                    </a:srgbClr>
                  </a:outerShdw>
                </a:effectLst>
              </a:rPr>
              <a:t>The ability to "learn" from an increasing amount of data</a:t>
            </a:r>
            <a:endParaRPr lang="sr-Latn-ME" b="1" dirty="0">
              <a:solidFill>
                <a:schemeClr val="bg1"/>
              </a:solidFill>
              <a:effectLst>
                <a:outerShdw blurRad="38100" dist="38100" dir="2700000" algn="tl">
                  <a:srgbClr val="000000">
                    <a:alpha val="43137"/>
                  </a:srgbClr>
                </a:outerShdw>
              </a:effectLst>
            </a:endParaRPr>
          </a:p>
        </p:txBody>
      </p:sp>
      <p:sp>
        <p:nvSpPr>
          <p:cNvPr id="9" name="Content Placeholder 8"/>
          <p:cNvSpPr>
            <a:spLocks noGrp="1"/>
          </p:cNvSpPr>
          <p:nvPr>
            <p:ph sz="quarter" idx="4"/>
          </p:nvPr>
        </p:nvSpPr>
        <p:spPr/>
        <p:txBody>
          <a:bodyPr>
            <a:normAutofit/>
          </a:bodyPr>
          <a:lstStyle/>
          <a:p>
            <a:r>
              <a:rPr lang="en-US" b="1" dirty="0" smtClean="0">
                <a:solidFill>
                  <a:schemeClr val="bg1"/>
                </a:solidFill>
              </a:rPr>
              <a:t>Predicts risks for disease development</a:t>
            </a:r>
            <a:endParaRPr lang="sr-Latn-ME" b="1" dirty="0" smtClean="0">
              <a:solidFill>
                <a:schemeClr val="bg1"/>
              </a:solidFill>
            </a:endParaRPr>
          </a:p>
          <a:p>
            <a:r>
              <a:rPr lang="en-US" b="1" dirty="0" smtClean="0">
                <a:solidFill>
                  <a:schemeClr val="bg1"/>
                </a:solidFill>
              </a:rPr>
              <a:t>Early detection of disease</a:t>
            </a:r>
            <a:endParaRPr lang="sr-Latn-ME" b="1" dirty="0" smtClean="0">
              <a:solidFill>
                <a:schemeClr val="bg1"/>
              </a:solidFill>
            </a:endParaRPr>
          </a:p>
          <a:p>
            <a:r>
              <a:rPr lang="en-US" b="1" dirty="0" smtClean="0">
                <a:solidFill>
                  <a:schemeClr val="bg1"/>
                </a:solidFill>
              </a:rPr>
              <a:t>Personalized ("precision") therapy</a:t>
            </a:r>
            <a:endParaRPr lang="sr-Latn-ME" b="1" dirty="0" smtClean="0">
              <a:solidFill>
                <a:schemeClr val="bg1"/>
              </a:solidFill>
            </a:endParaRPr>
          </a:p>
          <a:p>
            <a:r>
              <a:rPr lang="en-US" b="1" dirty="0" smtClean="0">
                <a:solidFill>
                  <a:schemeClr val="bg1"/>
                </a:solidFill>
              </a:rPr>
              <a:t>Motivating and educating patients</a:t>
            </a:r>
            <a:endParaRPr lang="sr-Latn-ME" b="1" dirty="0">
              <a:solidFill>
                <a:schemeClr val="bg1"/>
              </a:solidFill>
            </a:endParaRPr>
          </a:p>
        </p:txBody>
      </p:sp>
      <p:sp>
        <p:nvSpPr>
          <p:cNvPr id="12" name="Cloud 11"/>
          <p:cNvSpPr/>
          <p:nvPr/>
        </p:nvSpPr>
        <p:spPr>
          <a:xfrm>
            <a:off x="7608163" y="79900"/>
            <a:ext cx="4421080" cy="18820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b="1" dirty="0" smtClean="0"/>
              <a:t>Machine learning </a:t>
            </a:r>
            <a:r>
              <a:rPr lang="sr-Latn-ME" dirty="0" smtClean="0"/>
              <a:t>refers to the study of the computer systems that learn and adopt automatically, from experience, without being explicitly porogrammed</a:t>
            </a:r>
            <a:endParaRPr lang="sr-Latn-ME" dirty="0"/>
          </a:p>
        </p:txBody>
      </p:sp>
      <p:sp>
        <p:nvSpPr>
          <p:cNvPr id="11" name="Cloud 10"/>
          <p:cNvSpPr/>
          <p:nvPr/>
        </p:nvSpPr>
        <p:spPr>
          <a:xfrm>
            <a:off x="3351429" y="1146792"/>
            <a:ext cx="3968319" cy="135828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b="1" dirty="0" smtClean="0"/>
              <a:t>AI</a:t>
            </a:r>
            <a:r>
              <a:rPr lang="sr-Latn-ME" dirty="0" smtClean="0"/>
              <a:t> uses computer science and data to enable problem solving in machines</a:t>
            </a:r>
            <a:endParaRPr lang="sr-Latn-ME" dirty="0"/>
          </a:p>
        </p:txBody>
      </p:sp>
      <p:sp>
        <p:nvSpPr>
          <p:cNvPr id="8" name="Text Placeholder 7"/>
          <p:cNvSpPr>
            <a:spLocks noGrp="1"/>
          </p:cNvSpPr>
          <p:nvPr>
            <p:ph type="body" sz="quarter" idx="3"/>
          </p:nvPr>
        </p:nvSpPr>
        <p:spPr/>
        <p:txBody>
          <a:bodyPr>
            <a:normAutofit/>
          </a:bodyPr>
          <a:lstStyle/>
          <a:p>
            <a:r>
              <a:rPr lang="sr-Latn-ME" sz="3600" dirty="0" smtClean="0">
                <a:solidFill>
                  <a:srgbClr val="FFFF00"/>
                </a:solidFill>
              </a:rPr>
              <a:t>Expectancy from AI?</a:t>
            </a:r>
            <a:endParaRPr lang="sr-Latn-ME" sz="3600" dirty="0">
              <a:solidFill>
                <a:srgbClr val="FFFF00"/>
              </a:solidFill>
            </a:endParaRPr>
          </a:p>
        </p:txBody>
      </p:sp>
      <p:sp>
        <p:nvSpPr>
          <p:cNvPr id="6" name="Text Placeholder 5"/>
          <p:cNvSpPr>
            <a:spLocks noGrp="1"/>
          </p:cNvSpPr>
          <p:nvPr>
            <p:ph type="body" idx="1"/>
          </p:nvPr>
        </p:nvSpPr>
        <p:spPr/>
        <p:txBody>
          <a:bodyPr>
            <a:normAutofit/>
          </a:bodyPr>
          <a:lstStyle/>
          <a:p>
            <a:r>
              <a:rPr lang="sr-Latn-ME" sz="3600" dirty="0" smtClean="0">
                <a:solidFill>
                  <a:srgbClr val="FFFF00"/>
                </a:solidFill>
                <a:effectLst>
                  <a:outerShdw blurRad="38100" dist="38100" dir="2700000" algn="tl">
                    <a:srgbClr val="000000">
                      <a:alpha val="43137"/>
                    </a:srgbClr>
                  </a:outerShdw>
                </a:effectLst>
              </a:rPr>
              <a:t>Capacity of AI?</a:t>
            </a:r>
            <a:endParaRPr lang="sr-Latn-ME" sz="3600" dirty="0">
              <a:solidFill>
                <a:srgbClr val="FFFF00"/>
              </a:solidFill>
              <a:effectLst>
                <a:outerShdw blurRad="38100" dist="38100" dir="2700000" algn="tl">
                  <a:srgbClr val="000000">
                    <a:alpha val="43137"/>
                  </a:srgbClr>
                </a:outerShdw>
              </a:effectLst>
            </a:endParaRPr>
          </a:p>
        </p:txBody>
      </p:sp>
      <p:sp>
        <p:nvSpPr>
          <p:cNvPr id="13" name="Cloud 12"/>
          <p:cNvSpPr/>
          <p:nvPr/>
        </p:nvSpPr>
        <p:spPr>
          <a:xfrm>
            <a:off x="6837363" y="5326602"/>
            <a:ext cx="5271778" cy="131389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b="1" dirty="0" smtClean="0"/>
              <a:t>Deep learning </a:t>
            </a:r>
            <a:r>
              <a:rPr lang="sr-Latn-ME" dirty="0" smtClean="0"/>
              <a:t>is a machine learning technique that layers of algorithms and computing units- or neurons- into artificial neural networks that mimic human brain</a:t>
            </a:r>
            <a:endParaRPr lang="sr-Latn-ME" dirty="0"/>
          </a:p>
        </p:txBody>
      </p:sp>
    </p:spTree>
    <p:extLst>
      <p:ext uri="{BB962C8B-B14F-4D97-AF65-F5344CB8AC3E}">
        <p14:creationId xmlns:p14="http://schemas.microsoft.com/office/powerpoint/2010/main" val="1784606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sr-Latn-ME"/>
          </a:p>
        </p:txBody>
      </p:sp>
      <p:sp>
        <p:nvSpPr>
          <p:cNvPr id="4" name="Content Placeholder 3"/>
          <p:cNvSpPr>
            <a:spLocks noGrp="1"/>
          </p:cNvSpPr>
          <p:nvPr>
            <p:ph sz="half" idx="2"/>
          </p:nvPr>
        </p:nvSpPr>
        <p:spPr/>
        <p:txBody>
          <a:bodyPr/>
          <a:lstStyle/>
          <a:p>
            <a:endParaRPr lang="sr-Latn-ME"/>
          </a:p>
        </p:txBody>
      </p:sp>
      <p:sp>
        <p:nvSpPr>
          <p:cNvPr id="5" name="Text Placeholder 4"/>
          <p:cNvSpPr>
            <a:spLocks noGrp="1"/>
          </p:cNvSpPr>
          <p:nvPr>
            <p:ph type="body" sz="quarter" idx="3"/>
          </p:nvPr>
        </p:nvSpPr>
        <p:spPr/>
        <p:txBody>
          <a:bodyPr/>
          <a:lstStyle/>
          <a:p>
            <a:endParaRPr lang="sr-Latn-ME" dirty="0"/>
          </a:p>
        </p:txBody>
      </p:sp>
      <p:sp>
        <p:nvSpPr>
          <p:cNvPr id="6" name="Content Placeholder 5"/>
          <p:cNvSpPr>
            <a:spLocks noGrp="1"/>
          </p:cNvSpPr>
          <p:nvPr>
            <p:ph sz="quarter" idx="4"/>
          </p:nvPr>
        </p:nvSpPr>
        <p:spPr/>
        <p:txBody>
          <a:bodyPr/>
          <a:lstStyle/>
          <a:p>
            <a:endParaRPr lang="sr-Latn-ME"/>
          </a:p>
        </p:txBody>
      </p:sp>
      <p:pic>
        <p:nvPicPr>
          <p:cNvPr id="10" name="Picture 9"/>
          <p:cNvPicPr>
            <a:picLocks noChangeAspect="1"/>
          </p:cNvPicPr>
          <p:nvPr/>
        </p:nvPicPr>
        <p:blipFill>
          <a:blip r:embed="rId2"/>
          <a:stretch>
            <a:fillRect/>
          </a:stretch>
        </p:blipFill>
        <p:spPr>
          <a:xfrm>
            <a:off x="1" y="0"/>
            <a:ext cx="12192000" cy="6857999"/>
          </a:xfrm>
          <a:prstGeom prst="rect">
            <a:avLst/>
          </a:prstGeom>
        </p:spPr>
      </p:pic>
      <p:pic>
        <p:nvPicPr>
          <p:cNvPr id="12" name="Picture 11"/>
          <p:cNvPicPr>
            <a:picLocks noChangeAspect="1"/>
          </p:cNvPicPr>
          <p:nvPr/>
        </p:nvPicPr>
        <p:blipFill>
          <a:blip r:embed="rId3"/>
          <a:stretch>
            <a:fillRect/>
          </a:stretch>
        </p:blipFill>
        <p:spPr>
          <a:xfrm>
            <a:off x="6072752" y="3006832"/>
            <a:ext cx="6119248" cy="3851167"/>
          </a:xfrm>
          <a:prstGeom prst="rect">
            <a:avLst/>
          </a:prstGeom>
        </p:spPr>
      </p:pic>
      <p:sp>
        <p:nvSpPr>
          <p:cNvPr id="7" name="AutoShape 2" descr="Confectioneries and Sweets Market Size"/>
          <p:cNvSpPr>
            <a:spLocks noGrp="1" noChangeAspect="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r-Latn-ME" dirty="0"/>
          </a:p>
        </p:txBody>
      </p:sp>
      <p:sp>
        <p:nvSpPr>
          <p:cNvPr id="8" name="AutoShape 4" descr="Confectioneries and Sweets Market Size"/>
          <p:cNvSpPr>
            <a:spLocks noChangeAspect="1" noChangeArrowheads="1"/>
          </p:cNvSpPr>
          <p:nvPr/>
        </p:nvSpPr>
        <p:spPr bwMode="auto">
          <a:xfrm>
            <a:off x="155575" y="-3382963"/>
            <a:ext cx="8839200" cy="7048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r-Latn-ME"/>
          </a:p>
        </p:txBody>
      </p:sp>
      <p:pic>
        <p:nvPicPr>
          <p:cNvPr id="9" name="Picture 8"/>
          <p:cNvPicPr>
            <a:picLocks noChangeAspect="1"/>
          </p:cNvPicPr>
          <p:nvPr/>
        </p:nvPicPr>
        <p:blipFill>
          <a:blip r:embed="rId4"/>
          <a:stretch>
            <a:fillRect/>
          </a:stretch>
        </p:blipFill>
        <p:spPr>
          <a:xfrm>
            <a:off x="0" y="-74895"/>
            <a:ext cx="7185186" cy="3557776"/>
          </a:xfrm>
          <a:prstGeom prst="rect">
            <a:avLst/>
          </a:prstGeom>
        </p:spPr>
      </p:pic>
    </p:spTree>
    <p:extLst>
      <p:ext uri="{BB962C8B-B14F-4D97-AF65-F5344CB8AC3E}">
        <p14:creationId xmlns:p14="http://schemas.microsoft.com/office/powerpoint/2010/main" val="1131140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1588" y="1"/>
            <a:ext cx="12191999" cy="6858000"/>
          </a:xfrm>
          <a:prstGeom prst="rect">
            <a:avLst/>
          </a:prstGeom>
        </p:spPr>
      </p:pic>
      <p:sp>
        <p:nvSpPr>
          <p:cNvPr id="18" name="Content Placeholder 17"/>
          <p:cNvSpPr>
            <a:spLocks noGrp="1"/>
          </p:cNvSpPr>
          <p:nvPr>
            <p:ph sz="quarter" idx="4"/>
          </p:nvPr>
        </p:nvSpPr>
        <p:spPr>
          <a:xfrm>
            <a:off x="6172200" y="2867891"/>
            <a:ext cx="5183188" cy="3501736"/>
          </a:xfrm>
        </p:spPr>
        <p:txBody>
          <a:bodyPr>
            <a:normAutofit/>
          </a:bodyPr>
          <a:lstStyle/>
          <a:p>
            <a:r>
              <a:rPr lang="sr-Latn-ME" b="1" dirty="0" smtClean="0"/>
              <a:t>NCD 95% of deaths</a:t>
            </a:r>
          </a:p>
          <a:p>
            <a:r>
              <a:rPr lang="sr-Latn-ME" b="1" dirty="0" smtClean="0"/>
              <a:t>Cardiovascular diseases 58% of deaths</a:t>
            </a:r>
          </a:p>
          <a:p>
            <a:r>
              <a:rPr lang="sr-Latn-ME" b="1" dirty="0" smtClean="0"/>
              <a:t>25% are obese, 60% are overweight </a:t>
            </a:r>
          </a:p>
          <a:p>
            <a:r>
              <a:rPr lang="sr-Latn-ME" b="1" dirty="0" smtClean="0"/>
              <a:t>200 000 citizens are smoking (1/3)</a:t>
            </a:r>
            <a:endParaRPr lang="sr-Latn-ME" b="1" dirty="0"/>
          </a:p>
        </p:txBody>
      </p:sp>
      <p:sp>
        <p:nvSpPr>
          <p:cNvPr id="16" name="Content Placeholder 15"/>
          <p:cNvSpPr>
            <a:spLocks noGrp="1"/>
          </p:cNvSpPr>
          <p:nvPr>
            <p:ph sz="half" idx="2"/>
          </p:nvPr>
        </p:nvSpPr>
        <p:spPr>
          <a:xfrm>
            <a:off x="839788" y="2867891"/>
            <a:ext cx="5157787" cy="3688773"/>
          </a:xfrm>
        </p:spPr>
        <p:txBody>
          <a:bodyPr>
            <a:normAutofit lnSpcReduction="10000"/>
          </a:bodyPr>
          <a:lstStyle/>
          <a:p>
            <a:r>
              <a:rPr lang="en-US" b="1" dirty="0" smtClean="0">
                <a:solidFill>
                  <a:schemeClr val="bg1"/>
                </a:solidFill>
              </a:rPr>
              <a:t>Chronic </a:t>
            </a:r>
            <a:r>
              <a:rPr lang="en-US" b="1" dirty="0">
                <a:solidFill>
                  <a:schemeClr val="bg1"/>
                </a:solidFill>
              </a:rPr>
              <a:t>non-communicable diseases </a:t>
            </a:r>
            <a:r>
              <a:rPr lang="sr-Latn-ME" b="1" dirty="0" smtClean="0">
                <a:solidFill>
                  <a:schemeClr val="bg1"/>
                </a:solidFill>
              </a:rPr>
              <a:t>(NCD) </a:t>
            </a:r>
            <a:r>
              <a:rPr lang="en-US" b="1" dirty="0" smtClean="0">
                <a:solidFill>
                  <a:schemeClr val="bg1"/>
                </a:solidFill>
              </a:rPr>
              <a:t>are </a:t>
            </a:r>
            <a:r>
              <a:rPr lang="en-US" b="1" dirty="0">
                <a:solidFill>
                  <a:schemeClr val="bg1"/>
                </a:solidFill>
              </a:rPr>
              <a:t>the cause of death in 74% of </a:t>
            </a:r>
            <a:r>
              <a:rPr lang="en-US" b="1" dirty="0" smtClean="0">
                <a:solidFill>
                  <a:schemeClr val="bg1"/>
                </a:solidFill>
              </a:rPr>
              <a:t>cases</a:t>
            </a:r>
            <a:endParaRPr lang="sr-Latn-ME" b="1" dirty="0" smtClean="0">
              <a:solidFill>
                <a:schemeClr val="bg1"/>
              </a:solidFill>
            </a:endParaRPr>
          </a:p>
          <a:p>
            <a:r>
              <a:rPr lang="sr-Latn-ME" b="1" dirty="0">
                <a:solidFill>
                  <a:schemeClr val="bg1"/>
                </a:solidFill>
              </a:rPr>
              <a:t>C</a:t>
            </a:r>
            <a:r>
              <a:rPr lang="sr-Latn-ME" b="1" dirty="0" smtClean="0">
                <a:solidFill>
                  <a:schemeClr val="bg1"/>
                </a:solidFill>
              </a:rPr>
              <a:t>ardiovascular </a:t>
            </a:r>
            <a:r>
              <a:rPr lang="sr-Latn-ME" b="1" dirty="0">
                <a:solidFill>
                  <a:schemeClr val="bg1"/>
                </a:solidFill>
              </a:rPr>
              <a:t>diseases are the most numerous, accounting for 42% of the total number of </a:t>
            </a:r>
            <a:r>
              <a:rPr lang="sr-Latn-ME" b="1" dirty="0" smtClean="0">
                <a:solidFill>
                  <a:schemeClr val="bg1"/>
                </a:solidFill>
              </a:rPr>
              <a:t>deaths </a:t>
            </a:r>
          </a:p>
          <a:p>
            <a:r>
              <a:rPr lang="en-US" b="1" dirty="0">
                <a:solidFill>
                  <a:schemeClr val="bg1"/>
                </a:solidFill>
              </a:rPr>
              <a:t>13% are obese, 39% are overweight</a:t>
            </a:r>
            <a:endParaRPr lang="sr-Latn-ME" b="1" dirty="0" smtClean="0">
              <a:solidFill>
                <a:schemeClr val="bg1"/>
              </a:solidFill>
            </a:endParaRPr>
          </a:p>
        </p:txBody>
      </p:sp>
      <p:sp>
        <p:nvSpPr>
          <p:cNvPr id="12" name="Title 11"/>
          <p:cNvSpPr>
            <a:spLocks noGrp="1"/>
          </p:cNvSpPr>
          <p:nvPr>
            <p:ph type="title"/>
          </p:nvPr>
        </p:nvSpPr>
        <p:spPr>
          <a:xfrm>
            <a:off x="839788" y="1"/>
            <a:ext cx="10515600" cy="1068964"/>
          </a:xfrm>
        </p:spPr>
        <p:txBody>
          <a:bodyPr/>
          <a:lstStyle/>
          <a:p>
            <a:pPr algn="r"/>
            <a:r>
              <a:rPr lang="sr-Latn-ME" b="1" dirty="0" smtClean="0">
                <a:solidFill>
                  <a:schemeClr val="bg1"/>
                </a:solidFill>
              </a:rPr>
              <a:t>Red flag alarm</a:t>
            </a:r>
            <a:endParaRPr lang="sr-Latn-ME" b="1" dirty="0">
              <a:solidFill>
                <a:schemeClr val="bg1"/>
              </a:solidFill>
            </a:endParaRPr>
          </a:p>
        </p:txBody>
      </p:sp>
      <p:pic>
        <p:nvPicPr>
          <p:cNvPr id="20" name="Picture 19"/>
          <p:cNvPicPr>
            <a:picLocks noChangeAspect="1"/>
          </p:cNvPicPr>
          <p:nvPr/>
        </p:nvPicPr>
        <p:blipFill>
          <a:blip r:embed="rId3"/>
          <a:stretch>
            <a:fillRect/>
          </a:stretch>
        </p:blipFill>
        <p:spPr>
          <a:xfrm>
            <a:off x="665163" y="365125"/>
            <a:ext cx="5174527" cy="2310967"/>
          </a:xfrm>
          <a:prstGeom prst="rect">
            <a:avLst/>
          </a:prstGeom>
        </p:spPr>
      </p:pic>
      <p:sp>
        <p:nvSpPr>
          <p:cNvPr id="15" name="Text Placeholder 14"/>
          <p:cNvSpPr>
            <a:spLocks noGrp="1"/>
          </p:cNvSpPr>
          <p:nvPr>
            <p:ph type="body" idx="1"/>
          </p:nvPr>
        </p:nvSpPr>
        <p:spPr/>
        <p:txBody>
          <a:bodyPr/>
          <a:lstStyle/>
          <a:p>
            <a:endParaRPr lang="sr-Latn-ME" dirty="0"/>
          </a:p>
        </p:txBody>
      </p:sp>
      <p:sp>
        <p:nvSpPr>
          <p:cNvPr id="17" name="Text Placeholder 16"/>
          <p:cNvSpPr>
            <a:spLocks noGrp="1"/>
          </p:cNvSpPr>
          <p:nvPr>
            <p:ph type="body" sz="quarter" idx="3"/>
          </p:nvPr>
        </p:nvSpPr>
        <p:spPr>
          <a:xfrm>
            <a:off x="6172200" y="1681163"/>
            <a:ext cx="5183188" cy="160338"/>
          </a:xfrm>
        </p:spPr>
        <p:txBody>
          <a:bodyPr>
            <a:normAutofit fontScale="25000" lnSpcReduction="20000"/>
          </a:bodyPr>
          <a:lstStyle/>
          <a:p>
            <a:endParaRPr lang="sr-Latn-ME" dirty="0"/>
          </a:p>
        </p:txBody>
      </p:sp>
      <p:sp>
        <p:nvSpPr>
          <p:cNvPr id="21" name="Rectangle 20"/>
          <p:cNvSpPr/>
          <p:nvPr/>
        </p:nvSpPr>
        <p:spPr>
          <a:xfrm>
            <a:off x="457200" y="2445831"/>
            <a:ext cx="5540375" cy="248516"/>
          </a:xfrm>
          <a:prstGeom prst="rect">
            <a:avLst/>
          </a:prstGeom>
          <a:solidFill>
            <a:srgbClr val="960000"/>
          </a:solidFill>
          <a:ln>
            <a:solidFill>
              <a:srgbClr val="5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pic>
        <p:nvPicPr>
          <p:cNvPr id="22" name="Picture 21"/>
          <p:cNvPicPr>
            <a:picLocks noChangeAspect="1"/>
          </p:cNvPicPr>
          <p:nvPr/>
        </p:nvPicPr>
        <p:blipFill>
          <a:blip r:embed="rId4"/>
          <a:stretch>
            <a:fillRect/>
          </a:stretch>
        </p:blipFill>
        <p:spPr>
          <a:xfrm>
            <a:off x="9466117" y="770730"/>
            <a:ext cx="2545773" cy="1923617"/>
          </a:xfrm>
          <a:prstGeom prst="rect">
            <a:avLst/>
          </a:prstGeom>
        </p:spPr>
      </p:pic>
    </p:spTree>
    <p:extLst>
      <p:ext uri="{BB962C8B-B14F-4D97-AF65-F5344CB8AC3E}">
        <p14:creationId xmlns:p14="http://schemas.microsoft.com/office/powerpoint/2010/main" val="2548424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0"/>
            <a:ext cx="12192000" cy="6858000"/>
          </a:xfrm>
          <a:prstGeom prst="rect">
            <a:avLst/>
          </a:prstGeom>
        </p:spPr>
      </p:pic>
      <p:sp>
        <p:nvSpPr>
          <p:cNvPr id="6" name="Content Placeholder 5"/>
          <p:cNvSpPr>
            <a:spLocks noGrp="1"/>
          </p:cNvSpPr>
          <p:nvPr>
            <p:ph sz="quarter" idx="4294967295"/>
          </p:nvPr>
        </p:nvSpPr>
        <p:spPr>
          <a:xfrm>
            <a:off x="7008813" y="4804475"/>
            <a:ext cx="5183187" cy="2053524"/>
          </a:xfrm>
        </p:spPr>
        <p:txBody>
          <a:bodyPr>
            <a:normAutofit/>
          </a:bodyPr>
          <a:lstStyle/>
          <a:p>
            <a:endParaRPr lang="sr-Latn-ME" sz="2000" i="1" dirty="0" smtClean="0">
              <a:solidFill>
                <a:schemeClr val="bg1"/>
              </a:solidFill>
            </a:endParaRPr>
          </a:p>
          <a:p>
            <a:endParaRPr lang="sr-Latn-ME" sz="2000" i="1" dirty="0">
              <a:solidFill>
                <a:schemeClr val="bg1"/>
              </a:solidFill>
            </a:endParaRPr>
          </a:p>
          <a:p>
            <a:r>
              <a:rPr lang="sr-Latn-ME" sz="2000" i="1" dirty="0" smtClean="0">
                <a:solidFill>
                  <a:schemeClr val="bg1"/>
                </a:solidFill>
              </a:rPr>
              <a:t>OECD </a:t>
            </a:r>
            <a:r>
              <a:rPr lang="sr-Latn-ME" sz="2000" i="1" dirty="0">
                <a:solidFill>
                  <a:schemeClr val="bg1"/>
                </a:solidFill>
              </a:rPr>
              <a:t>(2024). Artificial intelligence and the health workforce: Perspectives from medical associations on AI in health. OECD Health Working Papers, No. 149. </a:t>
            </a:r>
          </a:p>
          <a:p>
            <a:endParaRPr lang="sr-Latn-ME" i="1" dirty="0" smtClean="0">
              <a:solidFill>
                <a:schemeClr val="bg1"/>
              </a:solidFill>
            </a:endParaRPr>
          </a:p>
          <a:p>
            <a:endParaRPr lang="sr-Latn-ME" dirty="0"/>
          </a:p>
          <a:p>
            <a:endParaRPr lang="sr-Latn-ME" dirty="0"/>
          </a:p>
        </p:txBody>
      </p:sp>
      <p:sp>
        <p:nvSpPr>
          <p:cNvPr id="8" name="Rounded Rectangle 7"/>
          <p:cNvSpPr/>
          <p:nvPr/>
        </p:nvSpPr>
        <p:spPr>
          <a:xfrm>
            <a:off x="472698" y="426203"/>
            <a:ext cx="3719594" cy="1433594"/>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71</a:t>
            </a:r>
            <a:r>
              <a:rPr lang="en-US" dirty="0"/>
              <a:t>% of them believe that the introduction of AI will increase the legal liability of doctors in the event of an </a:t>
            </a:r>
            <a:r>
              <a:rPr lang="en-US" dirty="0" smtClean="0"/>
              <a:t>error </a:t>
            </a:r>
            <a:endParaRPr lang="sr-Latn-ME" dirty="0"/>
          </a:p>
        </p:txBody>
      </p:sp>
      <p:sp>
        <p:nvSpPr>
          <p:cNvPr id="9" name="Rectangle 8"/>
          <p:cNvSpPr/>
          <p:nvPr/>
        </p:nvSpPr>
        <p:spPr>
          <a:xfrm>
            <a:off x="5021450" y="426203"/>
            <a:ext cx="2991173" cy="689675"/>
          </a:xfrm>
          <a:prstGeom prst="rect">
            <a:avLst/>
          </a:prstGeom>
          <a:solidFill>
            <a:schemeClr val="accent1">
              <a:lumMod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sr-Latn-ME" dirty="0" smtClean="0"/>
          </a:p>
          <a:p>
            <a:pPr algn="ctr"/>
            <a:r>
              <a:rPr lang="sr-Latn-ME" dirty="0" smtClean="0"/>
              <a:t>R</a:t>
            </a:r>
            <a:r>
              <a:rPr lang="en-US" dirty="0" err="1" smtClean="0"/>
              <a:t>equires</a:t>
            </a:r>
            <a:r>
              <a:rPr lang="en-US" dirty="0" smtClean="0"/>
              <a:t> </a:t>
            </a:r>
            <a:r>
              <a:rPr lang="en-US" dirty="0"/>
              <a:t>clear legal guidelines on the distribution of liability</a:t>
            </a:r>
            <a:endParaRPr lang="sr-Latn-ME" dirty="0"/>
          </a:p>
          <a:p>
            <a:pPr algn="ctr"/>
            <a:endParaRPr lang="sr-Latn-ME" dirty="0"/>
          </a:p>
        </p:txBody>
      </p:sp>
      <p:sp>
        <p:nvSpPr>
          <p:cNvPr id="10" name="Rounded Rectangle 9"/>
          <p:cNvSpPr/>
          <p:nvPr/>
        </p:nvSpPr>
        <p:spPr>
          <a:xfrm>
            <a:off x="534692" y="1914042"/>
            <a:ext cx="3091911" cy="124761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72% of medical associations believe that the benefits of AI in healthcare outweigh the risks</a:t>
            </a:r>
          </a:p>
        </p:txBody>
      </p:sp>
      <p:sp>
        <p:nvSpPr>
          <p:cNvPr id="11" name="Rounded Rectangle 10"/>
          <p:cNvSpPr/>
          <p:nvPr/>
        </p:nvSpPr>
        <p:spPr>
          <a:xfrm>
            <a:off x="472698" y="3347634"/>
            <a:ext cx="2580468" cy="134060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70% of respondents emphasize that the role of doctors will remain central despite automation</a:t>
            </a:r>
          </a:p>
        </p:txBody>
      </p:sp>
      <p:sp>
        <p:nvSpPr>
          <p:cNvPr id="12" name="Rectangle 11"/>
          <p:cNvSpPr/>
          <p:nvPr/>
        </p:nvSpPr>
        <p:spPr>
          <a:xfrm>
            <a:off x="5091193" y="1859796"/>
            <a:ext cx="2921430" cy="1150749"/>
          </a:xfrm>
          <a:prstGeom prst="rect">
            <a:avLst/>
          </a:prstGeom>
          <a:solidFill>
            <a:schemeClr val="accent1">
              <a:lumMod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C</a:t>
            </a:r>
            <a:r>
              <a:rPr lang="sr-Latn-ME" dirty="0" smtClean="0"/>
              <a:t>onsensus </a:t>
            </a:r>
            <a:r>
              <a:rPr lang="sr-Latn-ME" dirty="0"/>
              <a:t>that a better understanding and management of these risks is </a:t>
            </a:r>
            <a:r>
              <a:rPr lang="sr-Latn-ME" dirty="0" smtClean="0"/>
              <a:t>needed</a:t>
            </a:r>
            <a:endParaRPr lang="sr-Latn-ME" dirty="0"/>
          </a:p>
        </p:txBody>
      </p:sp>
      <p:sp>
        <p:nvSpPr>
          <p:cNvPr id="13" name="Rectangle 12"/>
          <p:cNvSpPr/>
          <p:nvPr/>
        </p:nvSpPr>
        <p:spPr>
          <a:xfrm>
            <a:off x="85242" y="5017576"/>
            <a:ext cx="4448013" cy="1511084"/>
          </a:xfrm>
          <a:prstGeom prst="rect">
            <a:avLst/>
          </a:prstGeom>
          <a:solidFill>
            <a:schemeClr val="accent1">
              <a:lumMod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r-Latn-ME" dirty="0" smtClean="0"/>
          </a:p>
          <a:p>
            <a:r>
              <a:rPr lang="sr-Latn-ME" dirty="0" smtClean="0"/>
              <a:t>No association believes that "AI will replace doctors" or that its impact will be insignificant - all of them predict significant changes, but while retaining the key role of humans</a:t>
            </a:r>
          </a:p>
          <a:p>
            <a:r>
              <a:rPr lang="sr-Latn-ME" dirty="0" smtClean="0"/>
              <a:t> </a:t>
            </a:r>
            <a:endParaRPr lang="sr-Latn-ME" dirty="0"/>
          </a:p>
        </p:txBody>
      </p:sp>
      <p:sp>
        <p:nvSpPr>
          <p:cNvPr id="14" name="Right Arrow 13"/>
          <p:cNvSpPr/>
          <p:nvPr/>
        </p:nvSpPr>
        <p:spPr>
          <a:xfrm>
            <a:off x="4192292" y="674176"/>
            <a:ext cx="829158" cy="44170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sp>
        <p:nvSpPr>
          <p:cNvPr id="15" name="Right Arrow 14"/>
          <p:cNvSpPr/>
          <p:nvPr/>
        </p:nvSpPr>
        <p:spPr>
          <a:xfrm>
            <a:off x="3626603" y="2309247"/>
            <a:ext cx="1464590" cy="58893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sp>
        <p:nvSpPr>
          <p:cNvPr id="16" name="Curved Left Arrow 15"/>
          <p:cNvSpPr/>
          <p:nvPr/>
        </p:nvSpPr>
        <p:spPr>
          <a:xfrm>
            <a:off x="3053166" y="3952068"/>
            <a:ext cx="1526583" cy="1410346"/>
          </a:xfrm>
          <a:prstGeom prst="curved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solidFill>
                <a:schemeClr val="tx1"/>
              </a:solidFill>
            </a:endParaRPr>
          </a:p>
        </p:txBody>
      </p:sp>
      <p:sp>
        <p:nvSpPr>
          <p:cNvPr id="17" name="Rounded Rectangle 16"/>
          <p:cNvSpPr/>
          <p:nvPr/>
        </p:nvSpPr>
        <p:spPr>
          <a:xfrm>
            <a:off x="9275736" y="201478"/>
            <a:ext cx="1937288" cy="3990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CONCERNS</a:t>
            </a:r>
            <a:endParaRPr lang="sr-Latn-ME" dirty="0"/>
          </a:p>
        </p:txBody>
      </p:sp>
      <p:sp>
        <p:nvSpPr>
          <p:cNvPr id="18" name="Rectangle 17"/>
          <p:cNvSpPr/>
          <p:nvPr/>
        </p:nvSpPr>
        <p:spPr>
          <a:xfrm>
            <a:off x="9027762" y="933772"/>
            <a:ext cx="2673458" cy="123986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solidFill>
                  <a:schemeClr val="tx1">
                    <a:lumMod val="95000"/>
                    <a:lumOff val="5000"/>
                  </a:schemeClr>
                </a:solidFill>
              </a:rPr>
              <a:t>94% of associations expressed concern about the ethical implications of AI in medical practice </a:t>
            </a:r>
          </a:p>
        </p:txBody>
      </p:sp>
      <p:sp>
        <p:nvSpPr>
          <p:cNvPr id="19" name="Rounded Rectangle 18"/>
          <p:cNvSpPr/>
          <p:nvPr/>
        </p:nvSpPr>
        <p:spPr>
          <a:xfrm>
            <a:off x="9670943" y="3010546"/>
            <a:ext cx="1921790" cy="557939"/>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CHALANGES</a:t>
            </a:r>
            <a:endParaRPr lang="sr-Latn-ME" dirty="0"/>
          </a:p>
        </p:txBody>
      </p:sp>
      <p:sp>
        <p:nvSpPr>
          <p:cNvPr id="20" name="Rectangle 19"/>
          <p:cNvSpPr/>
          <p:nvPr/>
        </p:nvSpPr>
        <p:spPr>
          <a:xfrm>
            <a:off x="8934773" y="3851329"/>
            <a:ext cx="3153905" cy="165056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solidFill>
                  <a:schemeClr val="tx1">
                    <a:lumMod val="95000"/>
                    <a:lumOff val="5000"/>
                  </a:schemeClr>
                </a:solidFill>
              </a:rPr>
              <a:t>74% of medical chambers cite limited access to quality data and insufficient infrastructure as significant barriers to the integration of AI in healthcare systems</a:t>
            </a:r>
          </a:p>
        </p:txBody>
      </p:sp>
      <p:sp>
        <p:nvSpPr>
          <p:cNvPr id="21" name="Down Arrow 20"/>
          <p:cNvSpPr/>
          <p:nvPr/>
        </p:nvSpPr>
        <p:spPr>
          <a:xfrm>
            <a:off x="10019654" y="600559"/>
            <a:ext cx="344837" cy="333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sp>
        <p:nvSpPr>
          <p:cNvPr id="22" name="Down Arrow 21"/>
          <p:cNvSpPr/>
          <p:nvPr/>
        </p:nvSpPr>
        <p:spPr>
          <a:xfrm>
            <a:off x="10511725" y="3568485"/>
            <a:ext cx="337089" cy="282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sp>
        <p:nvSpPr>
          <p:cNvPr id="23" name="Rounded Rectangle 22"/>
          <p:cNvSpPr/>
          <p:nvPr/>
        </p:nvSpPr>
        <p:spPr>
          <a:xfrm>
            <a:off x="4719235" y="3161654"/>
            <a:ext cx="1991532" cy="3696345"/>
          </a:xfrm>
          <a:prstGeom prst="roundRect">
            <a:avLst/>
          </a:prstGeom>
          <a:solidFill>
            <a:schemeClr val="accent6"/>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O</a:t>
            </a:r>
            <a:r>
              <a:rPr lang="en-US" dirty="0" err="1" smtClean="0"/>
              <a:t>ver</a:t>
            </a:r>
            <a:r>
              <a:rPr lang="en-US" dirty="0" smtClean="0"/>
              <a:t> </a:t>
            </a:r>
            <a:r>
              <a:rPr lang="en-US" dirty="0"/>
              <a:t>70% of associations participate in the creation of policies or guidelines related to AI in </a:t>
            </a:r>
            <a:r>
              <a:rPr lang="en-US" dirty="0" smtClean="0"/>
              <a:t>healthcare</a:t>
            </a:r>
            <a:endParaRPr lang="sr-Latn-ME" dirty="0" smtClean="0"/>
          </a:p>
          <a:p>
            <a:pPr algn="ctr"/>
            <a:r>
              <a:rPr lang="en-US" dirty="0" smtClean="0"/>
              <a:t> </a:t>
            </a:r>
            <a:r>
              <a:rPr lang="sr-Latn-ME" dirty="0" smtClean="0"/>
              <a:t>L</a:t>
            </a:r>
            <a:r>
              <a:rPr lang="en-US" dirty="0" err="1" smtClean="0"/>
              <a:t>ess</a:t>
            </a:r>
            <a:r>
              <a:rPr lang="en-US" dirty="0" smtClean="0"/>
              <a:t> </a:t>
            </a:r>
            <a:r>
              <a:rPr lang="en-US" dirty="0"/>
              <a:t>than 25% are involved in the actual design or development of the AI </a:t>
            </a:r>
            <a:r>
              <a:rPr lang="en-US" dirty="0" smtClean="0"/>
              <a:t>tools</a:t>
            </a:r>
            <a:endParaRPr lang="sr-Latn-ME" dirty="0"/>
          </a:p>
        </p:txBody>
      </p:sp>
    </p:spTree>
    <p:extLst>
      <p:ext uri="{BB962C8B-B14F-4D97-AF65-F5344CB8AC3E}">
        <p14:creationId xmlns:p14="http://schemas.microsoft.com/office/powerpoint/2010/main" val="644321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5462" y="-84084"/>
            <a:ext cx="12538841" cy="6858000"/>
          </a:xfrm>
          <a:prstGeom prst="rect">
            <a:avLst/>
          </a:prstGeom>
        </p:spPr>
      </p:pic>
      <p:sp>
        <p:nvSpPr>
          <p:cNvPr id="5" name="Rectangle 4"/>
          <p:cNvSpPr/>
          <p:nvPr/>
        </p:nvSpPr>
        <p:spPr>
          <a:xfrm>
            <a:off x="7982606" y="126124"/>
            <a:ext cx="4340773" cy="5885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sz="2000" b="1" dirty="0" smtClean="0">
                <a:solidFill>
                  <a:schemeClr val="tx1">
                    <a:lumMod val="95000"/>
                    <a:lumOff val="5000"/>
                  </a:schemeClr>
                </a:solidFill>
              </a:rPr>
              <a:t>Medical Associations activities about AI using all around the world</a:t>
            </a:r>
            <a:endParaRPr lang="sr-Latn-ME" sz="2000" b="1" dirty="0">
              <a:solidFill>
                <a:schemeClr val="tx1">
                  <a:lumMod val="95000"/>
                  <a:lumOff val="5000"/>
                </a:schemeClr>
              </a:solidFill>
            </a:endParaRPr>
          </a:p>
        </p:txBody>
      </p:sp>
      <p:sp>
        <p:nvSpPr>
          <p:cNvPr id="6" name="Rounded Rectangle 5"/>
          <p:cNvSpPr/>
          <p:nvPr/>
        </p:nvSpPr>
        <p:spPr>
          <a:xfrm>
            <a:off x="157654" y="1171901"/>
            <a:ext cx="4193629" cy="2517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American Medical Association (AMA) adopted principles for "augmented intelligence" in medicine in 2018, </a:t>
            </a:r>
            <a:r>
              <a:rPr lang="en-US" dirty="0" smtClean="0"/>
              <a:t>updated </a:t>
            </a:r>
            <a:r>
              <a:rPr lang="en-US" dirty="0"/>
              <a:t>the guidelines in 2024 based on new experiences. The AMA supports </a:t>
            </a:r>
            <a:r>
              <a:rPr lang="en-US" dirty="0" smtClean="0"/>
              <a:t>AI </a:t>
            </a:r>
            <a:r>
              <a:rPr lang="en-US" dirty="0"/>
              <a:t>that improves care and medical practice, but </a:t>
            </a:r>
            <a:r>
              <a:rPr lang="en-US" dirty="0" smtClean="0"/>
              <a:t>safety </a:t>
            </a:r>
            <a:r>
              <a:rPr lang="en-US" dirty="0"/>
              <a:t>and efficacy be proven through rigorous testing before widespread use.</a:t>
            </a:r>
            <a:endParaRPr lang="sr-Latn-ME" dirty="0"/>
          </a:p>
        </p:txBody>
      </p:sp>
      <p:sp>
        <p:nvSpPr>
          <p:cNvPr id="7" name="Rounded Rectangle 6"/>
          <p:cNvSpPr/>
          <p:nvPr/>
        </p:nvSpPr>
        <p:spPr>
          <a:xfrm>
            <a:off x="157654" y="4561490"/>
            <a:ext cx="4624553" cy="226731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 2024, the British Medical Association (BMA) published a document on principles for AI in healthcare. The BMA insists that the introduction of AI must be based on four key principles: safety, efficiency, ethics and fairness (equality).</a:t>
            </a:r>
            <a:endParaRPr lang="sr-Latn-ME" dirty="0"/>
          </a:p>
        </p:txBody>
      </p:sp>
      <p:sp>
        <p:nvSpPr>
          <p:cNvPr id="10" name="Oval Callout 9"/>
          <p:cNvSpPr/>
          <p:nvPr/>
        </p:nvSpPr>
        <p:spPr>
          <a:xfrm>
            <a:off x="3489435" y="-84084"/>
            <a:ext cx="3626068" cy="1891859"/>
          </a:xfrm>
          <a:prstGeom prst="wedgeEllipseCallou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AMA: most </a:t>
            </a:r>
            <a:r>
              <a:rPr lang="en-US" dirty="0"/>
              <a:t>recent survey </a:t>
            </a:r>
            <a:r>
              <a:rPr lang="sr-Latn-ME" dirty="0" smtClean="0"/>
              <a:t>(</a:t>
            </a:r>
            <a:r>
              <a:rPr lang="en-US" dirty="0" smtClean="0"/>
              <a:t>2024</a:t>
            </a:r>
            <a:r>
              <a:rPr lang="sr-Latn-ME" dirty="0" smtClean="0"/>
              <a:t>)</a:t>
            </a:r>
            <a:r>
              <a:rPr lang="en-US" dirty="0" smtClean="0"/>
              <a:t> </a:t>
            </a:r>
            <a:r>
              <a:rPr lang="en-US" dirty="0"/>
              <a:t>showed </a:t>
            </a:r>
            <a:r>
              <a:rPr lang="en-US" dirty="0" smtClean="0"/>
              <a:t>increase </a:t>
            </a:r>
            <a:r>
              <a:rPr lang="en-US" dirty="0"/>
              <a:t>in the use of AI among US physicians – 66% </a:t>
            </a:r>
            <a:r>
              <a:rPr lang="en-US" dirty="0" smtClean="0"/>
              <a:t>which </a:t>
            </a:r>
            <a:r>
              <a:rPr lang="en-US" dirty="0"/>
              <a:t>is almost double the year before</a:t>
            </a:r>
            <a:endParaRPr lang="sr-Latn-ME" dirty="0"/>
          </a:p>
        </p:txBody>
      </p:sp>
      <p:sp>
        <p:nvSpPr>
          <p:cNvPr id="12" name="Oval Callout 11"/>
          <p:cNvSpPr/>
          <p:nvPr/>
        </p:nvSpPr>
        <p:spPr>
          <a:xfrm>
            <a:off x="3920358" y="2290909"/>
            <a:ext cx="4267200" cy="2796441"/>
          </a:xfrm>
          <a:prstGeom prst="wedgeEllipseCallout">
            <a:avLst/>
          </a:prstGeom>
          <a:solidFill>
            <a:schemeClr val="bg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example illustrates the chamber's proactive role in protecting the quality of care: while technology promises to relieve bureaucracy, the professional organization warns against pushing the boundaries of safety and ethics.</a:t>
            </a:r>
            <a:endParaRPr lang="sr-Latn-ME" dirty="0"/>
          </a:p>
        </p:txBody>
      </p:sp>
      <p:sp>
        <p:nvSpPr>
          <p:cNvPr id="13" name="Rectangle 12"/>
          <p:cNvSpPr/>
          <p:nvPr/>
        </p:nvSpPr>
        <p:spPr>
          <a:xfrm>
            <a:off x="5168461" y="5218108"/>
            <a:ext cx="6915807" cy="1610697"/>
          </a:xfrm>
          <a:prstGeom prst="rect">
            <a:avLst/>
          </a:prstGeom>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sr-Latn-ME" sz="1600" kern="0" dirty="0">
                <a:solidFill>
                  <a:srgbClr val="C00000"/>
                </a:solidFill>
                <a:ea typeface="Times New Roman" panose="02020603050405020304" pitchFamily="18" charset="0"/>
                <a:cs typeface="Times New Roman" panose="02020603050405020304" pitchFamily="18" charset="0"/>
              </a:rPr>
              <a:t>American Medical Association – Austin Littrell (2025). New AMA report highlights physician optimism about AI in health care. Medical Economics, Feb 19, 2025.  </a:t>
            </a:r>
            <a:endParaRPr lang="sr-Latn-ME" sz="1600" kern="100" dirty="0">
              <a:solidFill>
                <a:srgbClr val="C00000"/>
              </a:solidFill>
              <a:ea typeface="Times New Roman" panose="02020603050405020304" pitchFamily="18"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sr-Latn-ME" sz="1600" kern="0" dirty="0">
                <a:solidFill>
                  <a:srgbClr val="C00000"/>
                </a:solidFill>
                <a:ea typeface="Times New Roman" panose="02020603050405020304" pitchFamily="18" charset="0"/>
                <a:cs typeface="Times New Roman" panose="02020603050405020304" pitchFamily="18" charset="0"/>
              </a:rPr>
              <a:t>British Medical Association (2024). Principles for artificial intelligence (AI) and its application in healthcare. BMA policy report, updated 1 Oct 2024.  </a:t>
            </a:r>
            <a:endParaRPr lang="sr-Latn-ME" sz="1600" kern="100" dirty="0">
              <a:solidFill>
                <a:srgbClr val="C0000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8858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12192001" cy="6858000"/>
          </a:xfrm>
          <a:prstGeom prst="rect">
            <a:avLst/>
          </a:prstGeom>
        </p:spPr>
      </p:pic>
      <p:sp>
        <p:nvSpPr>
          <p:cNvPr id="3" name="Rounded Rectangle 2"/>
          <p:cNvSpPr/>
          <p:nvPr/>
        </p:nvSpPr>
        <p:spPr>
          <a:xfrm>
            <a:off x="1317137" y="1037836"/>
            <a:ext cx="3350889" cy="847994"/>
          </a:xfrm>
          <a:prstGeom prst="roundRect">
            <a:avLst/>
          </a:prstGeom>
          <a:solidFill>
            <a:schemeClr val="accent2">
              <a:lumMod val="75000"/>
            </a:schemeClr>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What do we have?</a:t>
            </a:r>
            <a:endParaRPr lang="sr-Latn-ME" dirty="0"/>
          </a:p>
        </p:txBody>
      </p:sp>
      <p:sp>
        <p:nvSpPr>
          <p:cNvPr id="4" name="Rounded Rectangle 3"/>
          <p:cNvSpPr/>
          <p:nvPr/>
        </p:nvSpPr>
        <p:spPr>
          <a:xfrm>
            <a:off x="7357242" y="1313794"/>
            <a:ext cx="3310758" cy="672662"/>
          </a:xfrm>
          <a:prstGeom prst="roundRect">
            <a:avLst/>
          </a:prstGeom>
          <a:solidFill>
            <a:schemeClr val="accent2">
              <a:lumMod val="75000"/>
            </a:schemeClr>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What are we missing?</a:t>
            </a:r>
            <a:endParaRPr lang="sr-Latn-ME" dirty="0"/>
          </a:p>
        </p:txBody>
      </p:sp>
      <p:sp>
        <p:nvSpPr>
          <p:cNvPr id="6" name="Rounded Rectangle 5"/>
          <p:cNvSpPr/>
          <p:nvPr/>
        </p:nvSpPr>
        <p:spPr>
          <a:xfrm>
            <a:off x="270164" y="4980411"/>
            <a:ext cx="1719696" cy="493986"/>
          </a:xfrm>
          <a:prstGeom prst="roundRect">
            <a:avLst/>
          </a:prstGeom>
          <a:solidFill>
            <a:schemeClr val="accent2">
              <a:lumMod val="75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Advantages</a:t>
            </a:r>
            <a:endParaRPr lang="sr-Latn-ME" dirty="0"/>
          </a:p>
        </p:txBody>
      </p:sp>
      <p:sp>
        <p:nvSpPr>
          <p:cNvPr id="8" name="Rounded Rectangle 7"/>
          <p:cNvSpPr/>
          <p:nvPr/>
        </p:nvSpPr>
        <p:spPr>
          <a:xfrm>
            <a:off x="10602191" y="4829264"/>
            <a:ext cx="1589809" cy="450870"/>
          </a:xfrm>
          <a:prstGeom prst="roundRect">
            <a:avLst/>
          </a:prstGeom>
          <a:solidFill>
            <a:schemeClr val="accent2">
              <a:lumMod val="75000"/>
            </a:schemeClr>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Disadvantages</a:t>
            </a:r>
            <a:endParaRPr lang="sr-Latn-ME" dirty="0"/>
          </a:p>
        </p:txBody>
      </p:sp>
      <p:sp>
        <p:nvSpPr>
          <p:cNvPr id="9" name="Rounded Rectangle 8"/>
          <p:cNvSpPr/>
          <p:nvPr/>
        </p:nvSpPr>
        <p:spPr>
          <a:xfrm>
            <a:off x="197427" y="1986456"/>
            <a:ext cx="3719945" cy="1660753"/>
          </a:xfrm>
          <a:prstGeom prst="roundRect">
            <a:avLst/>
          </a:prstGeom>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Tx/>
              <a:buChar char="-"/>
            </a:pPr>
            <a:endParaRPr lang="sr-Latn-ME" dirty="0" smtClean="0">
              <a:solidFill>
                <a:schemeClr val="tx1">
                  <a:lumMod val="95000"/>
                  <a:lumOff val="5000"/>
                </a:schemeClr>
              </a:solidFill>
            </a:endParaRPr>
          </a:p>
          <a:p>
            <a:pPr marL="285750" indent="-285750" algn="ctr">
              <a:buFontTx/>
              <a:buChar char="-"/>
            </a:pPr>
            <a:r>
              <a:rPr lang="sr-Latn-ME" dirty="0" smtClean="0">
                <a:solidFill>
                  <a:schemeClr val="tx1">
                    <a:lumMod val="95000"/>
                    <a:lumOff val="5000"/>
                  </a:schemeClr>
                </a:solidFill>
              </a:rPr>
              <a:t>D</a:t>
            </a:r>
            <a:r>
              <a:rPr lang="en-US" dirty="0" smtClean="0">
                <a:solidFill>
                  <a:schemeClr val="tx1">
                    <a:lumMod val="95000"/>
                    <a:lumOff val="5000"/>
                  </a:schemeClr>
                </a:solidFill>
              </a:rPr>
              <a:t>igitalization </a:t>
            </a:r>
            <a:r>
              <a:rPr lang="en-US" dirty="0">
                <a:solidFill>
                  <a:schemeClr val="tx1">
                    <a:lumMod val="95000"/>
                    <a:lumOff val="5000"/>
                  </a:schemeClr>
                </a:solidFill>
              </a:rPr>
              <a:t>of the health system in Montenegro is </a:t>
            </a:r>
            <a:r>
              <a:rPr lang="en-US" dirty="0" smtClean="0">
                <a:solidFill>
                  <a:schemeClr val="tx1">
                    <a:lumMod val="95000"/>
                    <a:lumOff val="5000"/>
                  </a:schemeClr>
                </a:solidFill>
              </a:rPr>
              <a:t>ongoing</a:t>
            </a:r>
            <a:endParaRPr lang="sr-Latn-ME" dirty="0" smtClean="0">
              <a:solidFill>
                <a:schemeClr val="tx1">
                  <a:lumMod val="95000"/>
                  <a:lumOff val="5000"/>
                </a:schemeClr>
              </a:solidFill>
            </a:endParaRPr>
          </a:p>
          <a:p>
            <a:pPr marL="285750" indent="-285750" algn="ctr">
              <a:buFontTx/>
              <a:buChar char="-"/>
            </a:pPr>
            <a:r>
              <a:rPr lang="sr-Latn-ME" dirty="0">
                <a:solidFill>
                  <a:schemeClr val="tx1">
                    <a:lumMod val="95000"/>
                    <a:lumOff val="5000"/>
                  </a:schemeClr>
                </a:solidFill>
              </a:rPr>
              <a:t>Strategy of Digital Transformation of Montenegro 2022-2026 </a:t>
            </a:r>
            <a:endParaRPr lang="sr-Latn-ME" dirty="0" smtClean="0">
              <a:solidFill>
                <a:schemeClr val="tx1">
                  <a:lumMod val="95000"/>
                  <a:lumOff val="5000"/>
                </a:schemeClr>
              </a:solidFill>
            </a:endParaRPr>
          </a:p>
          <a:p>
            <a:pPr algn="ctr"/>
            <a:endParaRPr lang="sr-Latn-ME" dirty="0"/>
          </a:p>
        </p:txBody>
      </p:sp>
      <p:sp>
        <p:nvSpPr>
          <p:cNvPr id="10" name="Rounded Rectangle 9"/>
          <p:cNvSpPr/>
          <p:nvPr/>
        </p:nvSpPr>
        <p:spPr>
          <a:xfrm>
            <a:off x="197427" y="3647209"/>
            <a:ext cx="3335481" cy="1333202"/>
          </a:xfrm>
          <a:prstGeom prst="roundRect">
            <a:avLst/>
          </a:prstGeom>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solidFill>
                  <a:schemeClr val="tx1">
                    <a:lumMod val="95000"/>
                    <a:lumOff val="5000"/>
                  </a:schemeClr>
                </a:solidFill>
              </a:rPr>
              <a:t>AIHeal </a:t>
            </a:r>
            <a:r>
              <a:rPr lang="sr-Latn-ME" dirty="0" smtClean="0">
                <a:solidFill>
                  <a:schemeClr val="tx1">
                    <a:lumMod val="95000"/>
                    <a:lumOff val="5000"/>
                  </a:schemeClr>
                </a:solidFill>
              </a:rPr>
              <a:t>project enables </a:t>
            </a:r>
            <a:r>
              <a:rPr lang="sr-Latn-ME" dirty="0">
                <a:solidFill>
                  <a:schemeClr val="tx1">
                    <a:lumMod val="95000"/>
                    <a:lumOff val="5000"/>
                  </a:schemeClr>
                </a:solidFill>
              </a:rPr>
              <a:t>the creation of a "digital double" of a patient, using data from various sources – from sensors to electronic health </a:t>
            </a:r>
            <a:r>
              <a:rPr lang="sr-Latn-ME" dirty="0" smtClean="0">
                <a:solidFill>
                  <a:schemeClr val="tx1">
                    <a:lumMod val="95000"/>
                    <a:lumOff val="5000"/>
                  </a:schemeClr>
                </a:solidFill>
              </a:rPr>
              <a:t>records</a:t>
            </a:r>
            <a:endParaRPr lang="sr-Latn-ME" dirty="0">
              <a:solidFill>
                <a:schemeClr val="tx1">
                  <a:lumMod val="95000"/>
                  <a:lumOff val="5000"/>
                </a:schemeClr>
              </a:solidFill>
            </a:endParaRPr>
          </a:p>
        </p:txBody>
      </p:sp>
      <p:sp>
        <p:nvSpPr>
          <p:cNvPr id="11" name="Rounded Rectangle 10"/>
          <p:cNvSpPr/>
          <p:nvPr/>
        </p:nvSpPr>
        <p:spPr>
          <a:xfrm>
            <a:off x="4447309" y="5565705"/>
            <a:ext cx="3626427" cy="1219559"/>
          </a:xfrm>
          <a:prstGeom prst="roundRect">
            <a:avLst/>
          </a:prstGeom>
          <a:solidFill>
            <a:schemeClr val="tx1">
              <a:lumMod val="65000"/>
              <a:lumOff val="35000"/>
            </a:schemeClr>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Solution:Implementation of world-proven AI solutions with fine tuning in relation to the population of Montenegro</a:t>
            </a:r>
            <a:endParaRPr lang="sr-Latn-ME" dirty="0"/>
          </a:p>
        </p:txBody>
      </p:sp>
      <p:sp>
        <p:nvSpPr>
          <p:cNvPr id="12" name="Rounded Rectangle 11"/>
          <p:cNvSpPr/>
          <p:nvPr/>
        </p:nvSpPr>
        <p:spPr>
          <a:xfrm>
            <a:off x="270164" y="5565705"/>
            <a:ext cx="2722418" cy="1084478"/>
          </a:xfrm>
          <a:prstGeom prst="roundRect">
            <a:avLst/>
          </a:prstGeom>
          <a:solidFill>
            <a:srgbClr val="92D050"/>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A small, uncomplicated healthcare system suitable for implementing </a:t>
            </a:r>
            <a:r>
              <a:rPr lang="sr-Latn-ME" dirty="0" smtClean="0">
                <a:solidFill>
                  <a:schemeClr val="tx1">
                    <a:lumMod val="95000"/>
                    <a:lumOff val="5000"/>
                  </a:schemeClr>
                </a:solidFill>
              </a:rPr>
              <a:t>AI</a:t>
            </a:r>
            <a:endParaRPr lang="sr-Latn-ME" dirty="0">
              <a:solidFill>
                <a:schemeClr val="tx1">
                  <a:lumMod val="95000"/>
                  <a:lumOff val="5000"/>
                </a:schemeClr>
              </a:solidFill>
            </a:endParaRPr>
          </a:p>
        </p:txBody>
      </p:sp>
      <p:sp>
        <p:nvSpPr>
          <p:cNvPr id="13" name="Rounded Rectangle 12"/>
          <p:cNvSpPr/>
          <p:nvPr/>
        </p:nvSpPr>
        <p:spPr>
          <a:xfrm>
            <a:off x="9466118" y="5565705"/>
            <a:ext cx="2514600" cy="1213349"/>
          </a:xfrm>
          <a:prstGeom prst="roundRect">
            <a:avLst/>
          </a:prstGeom>
          <a:solidFill>
            <a:srgbClr val="92D050"/>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Small amount of data for AI training</a:t>
            </a:r>
            <a:endParaRPr lang="sr-Latn-ME" dirty="0">
              <a:solidFill>
                <a:schemeClr val="tx1">
                  <a:lumMod val="95000"/>
                  <a:lumOff val="5000"/>
                </a:schemeClr>
              </a:solidFill>
            </a:endParaRPr>
          </a:p>
        </p:txBody>
      </p:sp>
      <p:sp>
        <p:nvSpPr>
          <p:cNvPr id="14" name="Right Arrow 13"/>
          <p:cNvSpPr/>
          <p:nvPr/>
        </p:nvSpPr>
        <p:spPr>
          <a:xfrm>
            <a:off x="2992582" y="5912427"/>
            <a:ext cx="1454727" cy="50915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sp>
        <p:nvSpPr>
          <p:cNvPr id="15" name="Left Arrow 14"/>
          <p:cNvSpPr/>
          <p:nvPr/>
        </p:nvSpPr>
        <p:spPr>
          <a:xfrm>
            <a:off x="8073736" y="5912427"/>
            <a:ext cx="1392382" cy="50915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a:p>
        </p:txBody>
      </p:sp>
      <p:sp>
        <p:nvSpPr>
          <p:cNvPr id="16" name="Rounded Rectangle 15"/>
          <p:cNvSpPr/>
          <p:nvPr/>
        </p:nvSpPr>
        <p:spPr>
          <a:xfrm>
            <a:off x="8928508" y="2249872"/>
            <a:ext cx="2384474" cy="592283"/>
          </a:xfrm>
          <a:prstGeom prst="roundRect">
            <a:avLst/>
          </a:prstGeom>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solidFill>
                  <a:schemeClr val="tx1"/>
                </a:solidFill>
              </a:rPr>
              <a:t>C</a:t>
            </a:r>
            <a:r>
              <a:rPr lang="en-US" dirty="0" err="1" smtClean="0">
                <a:solidFill>
                  <a:schemeClr val="tx1"/>
                </a:solidFill>
              </a:rPr>
              <a:t>omplete</a:t>
            </a:r>
            <a:r>
              <a:rPr lang="en-US" dirty="0" smtClean="0">
                <a:solidFill>
                  <a:schemeClr val="tx1"/>
                </a:solidFill>
              </a:rPr>
              <a:t> </a:t>
            </a:r>
            <a:r>
              <a:rPr lang="en-US" dirty="0">
                <a:solidFill>
                  <a:schemeClr val="tx1"/>
                </a:solidFill>
              </a:rPr>
              <a:t>digitalization of the system</a:t>
            </a:r>
            <a:endParaRPr lang="sr-Latn-ME" dirty="0">
              <a:solidFill>
                <a:schemeClr val="tx1"/>
              </a:solidFill>
            </a:endParaRPr>
          </a:p>
        </p:txBody>
      </p:sp>
      <p:sp>
        <p:nvSpPr>
          <p:cNvPr id="17" name="Rounded Rectangle 16"/>
          <p:cNvSpPr/>
          <p:nvPr/>
        </p:nvSpPr>
        <p:spPr>
          <a:xfrm>
            <a:off x="10120745" y="3125570"/>
            <a:ext cx="1859973" cy="1121261"/>
          </a:xfrm>
          <a:prstGeom prst="roundRect">
            <a:avLst/>
          </a:prstGeom>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Legislation for the use of AI in healthcare</a:t>
            </a:r>
            <a:endParaRPr lang="sr-Latn-ME" dirty="0">
              <a:solidFill>
                <a:schemeClr val="tx1">
                  <a:lumMod val="95000"/>
                  <a:lumOff val="5000"/>
                </a:schemeClr>
              </a:solidFill>
            </a:endParaRPr>
          </a:p>
        </p:txBody>
      </p:sp>
      <p:pic>
        <p:nvPicPr>
          <p:cNvPr id="18" name="Picture 17"/>
          <p:cNvPicPr>
            <a:picLocks noChangeAspect="1"/>
          </p:cNvPicPr>
          <p:nvPr/>
        </p:nvPicPr>
        <p:blipFill>
          <a:blip r:embed="rId3"/>
          <a:stretch>
            <a:fillRect/>
          </a:stretch>
        </p:blipFill>
        <p:spPr>
          <a:xfrm>
            <a:off x="9632374" y="25545"/>
            <a:ext cx="2473036" cy="1112916"/>
          </a:xfrm>
          <a:prstGeom prst="rect">
            <a:avLst/>
          </a:prstGeom>
        </p:spPr>
      </p:pic>
    </p:spTree>
    <p:extLst>
      <p:ext uri="{BB962C8B-B14F-4D97-AF65-F5344CB8AC3E}">
        <p14:creationId xmlns:p14="http://schemas.microsoft.com/office/powerpoint/2010/main" val="761989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89187" y="-115614"/>
            <a:ext cx="12192000" cy="6858000"/>
          </a:xfrm>
          <a:prstGeom prst="rect">
            <a:avLst/>
          </a:prstGeom>
        </p:spPr>
      </p:pic>
      <p:sp>
        <p:nvSpPr>
          <p:cNvPr id="8" name="Rectangle 7"/>
          <p:cNvSpPr/>
          <p:nvPr/>
        </p:nvSpPr>
        <p:spPr>
          <a:xfrm>
            <a:off x="2984938" y="-52549"/>
            <a:ext cx="6758152" cy="662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sz="2800" b="1" dirty="0" smtClean="0">
                <a:solidFill>
                  <a:srgbClr val="002060"/>
                </a:solidFill>
              </a:rPr>
              <a:t>Montenegrin Medical Chambre AI Principals</a:t>
            </a:r>
            <a:endParaRPr lang="sr-Latn-ME" sz="2800" b="1" dirty="0">
              <a:solidFill>
                <a:srgbClr val="002060"/>
              </a:solidFill>
            </a:endParaRPr>
          </a:p>
        </p:txBody>
      </p:sp>
      <p:sp>
        <p:nvSpPr>
          <p:cNvPr id="9" name="Rounded Rectangle 8"/>
          <p:cNvSpPr/>
          <p:nvPr/>
        </p:nvSpPr>
        <p:spPr>
          <a:xfrm>
            <a:off x="2375338" y="662154"/>
            <a:ext cx="1723696" cy="1429406"/>
          </a:xfrm>
          <a:prstGeom prst="roundRect">
            <a:avLst/>
          </a:prstGeom>
          <a:solidFill>
            <a:schemeClr val="accent4">
              <a:lumMod val="75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E</a:t>
            </a:r>
            <a:r>
              <a:rPr lang="sr-Latn-ME" dirty="0" smtClean="0"/>
              <a:t>ducation </a:t>
            </a:r>
            <a:r>
              <a:rPr lang="sr-Latn-ME" dirty="0"/>
              <a:t>on AI for </a:t>
            </a:r>
            <a:r>
              <a:rPr lang="sr-Latn-ME" dirty="0" smtClean="0"/>
              <a:t> </a:t>
            </a:r>
            <a:r>
              <a:rPr lang="sr-Latn-ME" dirty="0"/>
              <a:t>physicians and </a:t>
            </a:r>
            <a:r>
              <a:rPr lang="sr-Latn-ME" dirty="0" smtClean="0"/>
              <a:t>regulators</a:t>
            </a:r>
            <a:endParaRPr lang="sr-Latn-ME" dirty="0"/>
          </a:p>
        </p:txBody>
      </p:sp>
      <p:sp>
        <p:nvSpPr>
          <p:cNvPr id="10" name="Rounded Rectangle 9"/>
          <p:cNvSpPr/>
          <p:nvPr/>
        </p:nvSpPr>
        <p:spPr>
          <a:xfrm>
            <a:off x="3473668" y="2270235"/>
            <a:ext cx="1665891" cy="1158766"/>
          </a:xfrm>
          <a:prstGeom prst="roundRect">
            <a:avLst/>
          </a:prstGeom>
          <a:solidFill>
            <a:schemeClr val="accent4">
              <a:lumMod val="5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M</a:t>
            </a:r>
            <a:r>
              <a:rPr lang="sr-Latn-ME" dirty="0" smtClean="0"/>
              <a:t>aintaining </a:t>
            </a:r>
            <a:r>
              <a:rPr lang="sr-Latn-ME" dirty="0"/>
              <a:t>human accountability in care</a:t>
            </a:r>
          </a:p>
        </p:txBody>
      </p:sp>
      <p:sp>
        <p:nvSpPr>
          <p:cNvPr id="11" name="Rounded Rectangle 10"/>
          <p:cNvSpPr/>
          <p:nvPr/>
        </p:nvSpPr>
        <p:spPr>
          <a:xfrm>
            <a:off x="7094484" y="2575034"/>
            <a:ext cx="1623848" cy="1702676"/>
          </a:xfrm>
          <a:prstGeom prst="roundRect">
            <a:avLst/>
          </a:prstGeom>
          <a:solidFill>
            <a:schemeClr val="accent4"/>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E</a:t>
            </a:r>
            <a:r>
              <a:rPr lang="sr-Latn-ME" dirty="0" smtClean="0"/>
              <a:t>nsuring </a:t>
            </a:r>
            <a:r>
              <a:rPr lang="sr-Latn-ME" dirty="0"/>
              <a:t>informed consent and data privacy when AI is used</a:t>
            </a:r>
          </a:p>
        </p:txBody>
      </p:sp>
      <p:sp>
        <p:nvSpPr>
          <p:cNvPr id="12" name="Rounded Rectangle 11"/>
          <p:cNvSpPr/>
          <p:nvPr/>
        </p:nvSpPr>
        <p:spPr>
          <a:xfrm>
            <a:off x="4306613" y="4945118"/>
            <a:ext cx="1902372" cy="1219200"/>
          </a:xfrm>
          <a:prstGeom prst="roundRect">
            <a:avLst/>
          </a:prstGeom>
          <a:solidFill>
            <a:schemeClr val="accent4">
              <a:lumMod val="5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A</a:t>
            </a:r>
            <a:r>
              <a:rPr lang="sr-Latn-ME" dirty="0" smtClean="0"/>
              <a:t>ddressing </a:t>
            </a:r>
            <a:r>
              <a:rPr lang="sr-Latn-ME" dirty="0"/>
              <a:t>liability and legal questions</a:t>
            </a:r>
          </a:p>
        </p:txBody>
      </p:sp>
      <p:sp>
        <p:nvSpPr>
          <p:cNvPr id="13" name="Rounded Rectangle 12"/>
          <p:cNvSpPr/>
          <p:nvPr/>
        </p:nvSpPr>
        <p:spPr>
          <a:xfrm>
            <a:off x="446690" y="5617779"/>
            <a:ext cx="3174124" cy="977462"/>
          </a:xfrm>
          <a:prstGeom prst="roundRect">
            <a:avLst/>
          </a:prstGeom>
          <a:solidFill>
            <a:schemeClr val="accent4">
              <a:lumMod val="75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C</a:t>
            </a:r>
            <a:r>
              <a:rPr lang="sr-Latn-ME" dirty="0" smtClean="0"/>
              <a:t>ollaborating </a:t>
            </a:r>
            <a:r>
              <a:rPr lang="sr-Latn-ME" dirty="0"/>
              <a:t>with technical experts</a:t>
            </a:r>
          </a:p>
        </p:txBody>
      </p:sp>
      <p:sp>
        <p:nvSpPr>
          <p:cNvPr id="14" name="Rounded Rectangle 13"/>
          <p:cNvSpPr/>
          <p:nvPr/>
        </p:nvSpPr>
        <p:spPr>
          <a:xfrm>
            <a:off x="7346732" y="4550979"/>
            <a:ext cx="1776247" cy="1797269"/>
          </a:xfrm>
          <a:prstGeom prst="roundRect">
            <a:avLst/>
          </a:prstGeom>
          <a:solidFill>
            <a:schemeClr val="accent4">
              <a:lumMod val="75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G</a:t>
            </a:r>
            <a:r>
              <a:rPr lang="sr-Latn-ME" dirty="0" smtClean="0"/>
              <a:t>rounding </a:t>
            </a:r>
            <a:r>
              <a:rPr lang="sr-Latn-ME" dirty="0"/>
              <a:t>AI governance in core medical ethics</a:t>
            </a:r>
          </a:p>
        </p:txBody>
      </p:sp>
      <p:sp>
        <p:nvSpPr>
          <p:cNvPr id="15" name="Oval Callout 14"/>
          <p:cNvSpPr/>
          <p:nvPr/>
        </p:nvSpPr>
        <p:spPr>
          <a:xfrm>
            <a:off x="6463862" y="472966"/>
            <a:ext cx="5318234" cy="1240221"/>
          </a:xfrm>
          <a:prstGeom prst="wedgeEllipseCallout">
            <a:avLst>
              <a:gd name="adj1" fmla="val -24193"/>
              <a:gd name="adj2" fmla="val 111653"/>
            </a:avLst>
          </a:prstGeom>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solidFill>
                  <a:schemeClr val="tx1"/>
                </a:solidFill>
              </a:rPr>
              <a:t>T</a:t>
            </a:r>
            <a:r>
              <a:rPr lang="en-US" dirty="0" smtClean="0">
                <a:solidFill>
                  <a:schemeClr val="tx1"/>
                </a:solidFill>
              </a:rPr>
              <a:t>o </a:t>
            </a:r>
            <a:r>
              <a:rPr lang="en-US" dirty="0">
                <a:solidFill>
                  <a:schemeClr val="tx1"/>
                </a:solidFill>
              </a:rPr>
              <a:t>ensure that AI serves as a tool to improve treatment and not as a source of new </a:t>
            </a:r>
            <a:r>
              <a:rPr lang="en-US" dirty="0" smtClean="0">
                <a:solidFill>
                  <a:schemeClr val="tx1"/>
                </a:solidFill>
              </a:rPr>
              <a:t>risks</a:t>
            </a:r>
            <a:endParaRPr lang="sr-Latn-ME" dirty="0"/>
          </a:p>
        </p:txBody>
      </p:sp>
    </p:spTree>
    <p:extLst>
      <p:ext uri="{BB962C8B-B14F-4D97-AF65-F5344CB8AC3E}">
        <p14:creationId xmlns:p14="http://schemas.microsoft.com/office/powerpoint/2010/main" val="850482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0" cy="6858000"/>
          </a:xfrm>
          <a:prstGeom prst="rect">
            <a:avLst/>
          </a:prstGeom>
        </p:spPr>
      </p:pic>
      <p:sp>
        <p:nvSpPr>
          <p:cNvPr id="3" name="Rounded Rectangle 2"/>
          <p:cNvSpPr/>
          <p:nvPr/>
        </p:nvSpPr>
        <p:spPr>
          <a:xfrm>
            <a:off x="304800" y="1933903"/>
            <a:ext cx="3405352" cy="1954924"/>
          </a:xfrm>
          <a:prstGeom prst="roundRect">
            <a:avLst/>
          </a:prstGeom>
          <a:solidFill>
            <a:schemeClr val="accent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Continuous education of doctors about artificial intelligence stands out as one of the most important tasks of </a:t>
            </a:r>
            <a:r>
              <a:rPr lang="sr-Latn-ME" dirty="0" smtClean="0">
                <a:solidFill>
                  <a:schemeClr val="tx1">
                    <a:lumMod val="95000"/>
                    <a:lumOff val="5000"/>
                  </a:schemeClr>
                </a:solidFill>
              </a:rPr>
              <a:t>Montengrin Medical Chambre</a:t>
            </a:r>
            <a:endParaRPr lang="sr-Latn-ME" dirty="0">
              <a:solidFill>
                <a:schemeClr val="tx1">
                  <a:lumMod val="95000"/>
                  <a:lumOff val="5000"/>
                </a:schemeClr>
              </a:solidFill>
            </a:endParaRPr>
          </a:p>
        </p:txBody>
      </p:sp>
      <p:sp>
        <p:nvSpPr>
          <p:cNvPr id="4" name="Oval Callout 3"/>
          <p:cNvSpPr/>
          <p:nvPr/>
        </p:nvSpPr>
        <p:spPr>
          <a:xfrm>
            <a:off x="3531476" y="438150"/>
            <a:ext cx="4035972" cy="2399643"/>
          </a:xfrm>
          <a:prstGeom prst="wedgeEllipseCallout">
            <a:avLst>
              <a:gd name="adj1" fmla="val -58240"/>
              <a:gd name="adj2" fmla="val 18110"/>
            </a:avLst>
          </a:prstGeom>
          <a:solidFill>
            <a:schemeClr val="accent2">
              <a:lumMod val="75000"/>
            </a:schemeClr>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D</a:t>
            </a:r>
            <a:r>
              <a:rPr lang="en-US" dirty="0" err="1" smtClean="0"/>
              <a:t>octors</a:t>
            </a:r>
            <a:r>
              <a:rPr lang="en-US" dirty="0" smtClean="0"/>
              <a:t> </a:t>
            </a:r>
            <a:r>
              <a:rPr lang="en-US" dirty="0"/>
              <a:t>must familiarize themselves with concepts </a:t>
            </a:r>
            <a:r>
              <a:rPr lang="sr-Latn-ME" dirty="0" smtClean="0"/>
              <a:t>of</a:t>
            </a:r>
            <a:r>
              <a:rPr lang="en-US" dirty="0" smtClean="0"/>
              <a:t> </a:t>
            </a:r>
            <a:r>
              <a:rPr lang="en-US" dirty="0"/>
              <a:t>algorithmic bias, model validation, etc., in order to </a:t>
            </a:r>
            <a:r>
              <a:rPr lang="en-US" dirty="0" smtClean="0"/>
              <a:t>critically </a:t>
            </a:r>
            <a:r>
              <a:rPr lang="en-US" dirty="0"/>
              <a:t>evaluate the recommendations that AI offers them during decision-making.</a:t>
            </a:r>
            <a:endParaRPr lang="sr-Latn-ME" dirty="0"/>
          </a:p>
        </p:txBody>
      </p:sp>
      <p:sp>
        <p:nvSpPr>
          <p:cNvPr id="5" name="Oval Callout 4"/>
          <p:cNvSpPr/>
          <p:nvPr/>
        </p:nvSpPr>
        <p:spPr>
          <a:xfrm>
            <a:off x="2343807" y="3888827"/>
            <a:ext cx="4183117" cy="2417380"/>
          </a:xfrm>
          <a:prstGeom prst="wedgeEllipseCallout">
            <a:avLst>
              <a:gd name="adj1" fmla="val -71587"/>
              <a:gd name="adj2" fmla="val -57167"/>
            </a:avLst>
          </a:prstGeom>
          <a:solidFill>
            <a:schemeClr val="accent4">
              <a:lumMod val="50000"/>
            </a:schemeClr>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M</a:t>
            </a:r>
            <a:r>
              <a:rPr lang="en-US" dirty="0" err="1" smtClean="0"/>
              <a:t>edical</a:t>
            </a:r>
            <a:r>
              <a:rPr lang="en-US" dirty="0" smtClean="0"/>
              <a:t> chamber </a:t>
            </a:r>
            <a:r>
              <a:rPr lang="sr-Latn-ME" dirty="0" smtClean="0"/>
              <a:t>will </a:t>
            </a:r>
            <a:r>
              <a:rPr lang="en-US" dirty="0" smtClean="0"/>
              <a:t>develop </a:t>
            </a:r>
            <a:r>
              <a:rPr lang="en-US" dirty="0"/>
              <a:t>trainings where doctors can practically try out AI tools (e.g. clinical decision systems) in controlled conditions, learning how to interpret them correctly </a:t>
            </a:r>
            <a:r>
              <a:rPr lang="en-US" dirty="0" smtClean="0"/>
              <a:t>and </a:t>
            </a:r>
            <a:r>
              <a:rPr lang="en-US" dirty="0"/>
              <a:t>to be </a:t>
            </a:r>
            <a:r>
              <a:rPr lang="en-US" dirty="0" smtClean="0"/>
              <a:t>careful</a:t>
            </a:r>
            <a:endParaRPr lang="sr-Latn-ME" dirty="0"/>
          </a:p>
        </p:txBody>
      </p:sp>
      <p:sp>
        <p:nvSpPr>
          <p:cNvPr id="6" name="Oval Callout 5"/>
          <p:cNvSpPr/>
          <p:nvPr/>
        </p:nvSpPr>
        <p:spPr>
          <a:xfrm>
            <a:off x="7083972" y="1135118"/>
            <a:ext cx="4235669" cy="2911366"/>
          </a:xfrm>
          <a:prstGeom prst="wedgeEllipseCallout">
            <a:avLst>
              <a:gd name="adj1" fmla="val -146458"/>
              <a:gd name="adj2" fmla="val 25442"/>
            </a:avLst>
          </a:prstGeom>
          <a:solidFill>
            <a:schemeClr val="accent2">
              <a:lumMod val="5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a:t>C</a:t>
            </a:r>
            <a:r>
              <a:rPr lang="en-US" dirty="0" err="1" smtClean="0"/>
              <a:t>hamber</a:t>
            </a:r>
            <a:r>
              <a:rPr lang="en-US" dirty="0" smtClean="0"/>
              <a:t> </a:t>
            </a:r>
            <a:r>
              <a:rPr lang="sr-Latn-ME" dirty="0" smtClean="0"/>
              <a:t>will </a:t>
            </a:r>
            <a:r>
              <a:rPr lang="en-US" dirty="0" smtClean="0"/>
              <a:t>strive </a:t>
            </a:r>
            <a:r>
              <a:rPr lang="en-US" dirty="0"/>
              <a:t>to make training accessible and relevant, emphasizing to physicians that the goal of AI is not to take away their work, but </a:t>
            </a:r>
            <a:r>
              <a:rPr lang="en-US" dirty="0">
                <a:solidFill>
                  <a:srgbClr val="FFFF00"/>
                </a:solidFill>
              </a:rPr>
              <a:t>to take over routine tasks and allow them to devote more time to more complex aspects of patient </a:t>
            </a:r>
            <a:r>
              <a:rPr lang="en-US" dirty="0" smtClean="0">
                <a:solidFill>
                  <a:srgbClr val="FFFF00"/>
                </a:solidFill>
              </a:rPr>
              <a:t>care</a:t>
            </a:r>
            <a:endParaRPr lang="sr-Latn-ME" dirty="0">
              <a:solidFill>
                <a:srgbClr val="FFFF00"/>
              </a:solidFill>
            </a:endParaRPr>
          </a:p>
        </p:txBody>
      </p:sp>
      <p:sp>
        <p:nvSpPr>
          <p:cNvPr id="7" name="Line Callout 2 6"/>
          <p:cNvSpPr/>
          <p:nvPr/>
        </p:nvSpPr>
        <p:spPr>
          <a:xfrm>
            <a:off x="7777656" y="4298730"/>
            <a:ext cx="2764220" cy="1629103"/>
          </a:xfrm>
          <a:prstGeom prst="borderCallout2">
            <a:avLst>
              <a:gd name="adj1" fmla="val 18750"/>
              <a:gd name="adj2" fmla="val -8333"/>
              <a:gd name="adj3" fmla="val 18750"/>
              <a:gd name="adj4" fmla="val -16667"/>
              <a:gd name="adj5" fmla="val -70080"/>
              <a:gd name="adj6" fmla="val -6358"/>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All this requires changes in the organization of work, which </a:t>
            </a:r>
            <a:r>
              <a:rPr lang="sr-Latn-ME" dirty="0">
                <a:solidFill>
                  <a:schemeClr val="tx1">
                    <a:lumMod val="95000"/>
                    <a:lumOff val="5000"/>
                  </a:schemeClr>
                </a:solidFill>
              </a:rPr>
              <a:t>M</a:t>
            </a:r>
            <a:r>
              <a:rPr lang="en-US" dirty="0" smtClean="0">
                <a:solidFill>
                  <a:schemeClr val="tx1">
                    <a:lumMod val="95000"/>
                    <a:lumOff val="5000"/>
                  </a:schemeClr>
                </a:solidFill>
              </a:rPr>
              <a:t>e</a:t>
            </a:r>
            <a:r>
              <a:rPr lang="sr-Latn-ME" dirty="0" smtClean="0">
                <a:solidFill>
                  <a:schemeClr val="tx1">
                    <a:lumMod val="95000"/>
                    <a:lumOff val="5000"/>
                  </a:schemeClr>
                </a:solidFill>
              </a:rPr>
              <a:t>dical chambre</a:t>
            </a:r>
            <a:r>
              <a:rPr lang="en-US" dirty="0" smtClean="0">
                <a:solidFill>
                  <a:schemeClr val="tx1">
                    <a:lumMod val="95000"/>
                    <a:lumOff val="5000"/>
                  </a:schemeClr>
                </a:solidFill>
              </a:rPr>
              <a:t> </a:t>
            </a:r>
            <a:r>
              <a:rPr lang="en-US" dirty="0">
                <a:solidFill>
                  <a:schemeClr val="tx1">
                    <a:lumMod val="95000"/>
                    <a:lumOff val="5000"/>
                  </a:schemeClr>
                </a:solidFill>
              </a:rPr>
              <a:t>can advocate </a:t>
            </a:r>
            <a:r>
              <a:rPr lang="sr-Latn-ME" dirty="0" smtClean="0">
                <a:solidFill>
                  <a:schemeClr val="tx1">
                    <a:lumMod val="95000"/>
                    <a:lumOff val="5000"/>
                  </a:schemeClr>
                </a:solidFill>
              </a:rPr>
              <a:t>in</a:t>
            </a:r>
            <a:r>
              <a:rPr lang="en-US" dirty="0" smtClean="0">
                <a:solidFill>
                  <a:schemeClr val="tx1">
                    <a:lumMod val="95000"/>
                    <a:lumOff val="5000"/>
                  </a:schemeClr>
                </a:solidFill>
              </a:rPr>
              <a:t> </a:t>
            </a:r>
            <a:r>
              <a:rPr lang="en-US" dirty="0">
                <a:solidFill>
                  <a:schemeClr val="tx1">
                    <a:lumMod val="95000"/>
                    <a:lumOff val="5000"/>
                  </a:schemeClr>
                </a:solidFill>
              </a:rPr>
              <a:t>health institutions and </a:t>
            </a:r>
            <a:r>
              <a:rPr lang="en-US" dirty="0" smtClean="0">
                <a:solidFill>
                  <a:schemeClr val="tx1">
                    <a:lumMod val="95000"/>
                    <a:lumOff val="5000"/>
                  </a:schemeClr>
                </a:solidFill>
              </a:rPr>
              <a:t>authorities</a:t>
            </a:r>
            <a:endParaRPr lang="sr-Latn-ME" dirty="0">
              <a:solidFill>
                <a:schemeClr val="tx1">
                  <a:lumMod val="95000"/>
                  <a:lumOff val="5000"/>
                </a:schemeClr>
              </a:solidFill>
            </a:endParaRPr>
          </a:p>
        </p:txBody>
      </p:sp>
      <p:sp>
        <p:nvSpPr>
          <p:cNvPr id="8" name="Rectangle 7"/>
          <p:cNvSpPr/>
          <p:nvPr/>
        </p:nvSpPr>
        <p:spPr>
          <a:xfrm>
            <a:off x="189186" y="101819"/>
            <a:ext cx="3846786" cy="672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EDUCATION</a:t>
            </a:r>
            <a:endParaRPr lang="sr-Latn-ME" dirty="0"/>
          </a:p>
        </p:txBody>
      </p:sp>
    </p:spTree>
    <p:extLst>
      <p:ext uri="{BB962C8B-B14F-4D97-AF65-F5344CB8AC3E}">
        <p14:creationId xmlns:p14="http://schemas.microsoft.com/office/powerpoint/2010/main" val="38893800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1228" y="0"/>
            <a:ext cx="12192000" cy="6858000"/>
          </a:xfrm>
          <a:prstGeom prst="rect">
            <a:avLst/>
          </a:prstGeom>
        </p:spPr>
      </p:pic>
      <p:sp>
        <p:nvSpPr>
          <p:cNvPr id="3" name="Rectangle 2"/>
          <p:cNvSpPr/>
          <p:nvPr/>
        </p:nvSpPr>
        <p:spPr>
          <a:xfrm>
            <a:off x="126125" y="65688"/>
            <a:ext cx="7683062" cy="58858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sz="2400" b="1" dirty="0" smtClean="0"/>
              <a:t>T</a:t>
            </a:r>
            <a:r>
              <a:rPr lang="en-US" sz="2400" b="1" dirty="0" smtClean="0"/>
              <a:t>he </a:t>
            </a:r>
            <a:r>
              <a:rPr lang="en-US" sz="2400" b="1" dirty="0"/>
              <a:t>sequence of steps in the operation of the Montenegrin Medical Chamber</a:t>
            </a:r>
            <a:endParaRPr lang="sr-Latn-ME" sz="2400" b="1" dirty="0"/>
          </a:p>
        </p:txBody>
      </p:sp>
      <p:sp>
        <p:nvSpPr>
          <p:cNvPr id="4" name="Rounded Rectangular Callout 3"/>
          <p:cNvSpPr/>
          <p:nvPr/>
        </p:nvSpPr>
        <p:spPr>
          <a:xfrm>
            <a:off x="367862" y="809297"/>
            <a:ext cx="5454869" cy="3289737"/>
          </a:xfrm>
          <a:prstGeom prst="wedgeRoundRectCallout">
            <a:avLst>
              <a:gd name="adj1" fmla="val 59835"/>
              <a:gd name="adj2" fmla="val 31539"/>
              <a:gd name="adj3" fmla="val 16667"/>
            </a:avLst>
          </a:prstGeom>
          <a:solidFill>
            <a:schemeClr val="accent2">
              <a:lumMod val="50000"/>
            </a:schemeClr>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sr-Latn-ME" b="1" dirty="0" smtClean="0">
                <a:solidFill>
                  <a:srgbClr val="00B0F0"/>
                </a:solidFill>
              </a:rPr>
              <a:t>S</a:t>
            </a:r>
            <a:r>
              <a:rPr lang="en-US" b="1" dirty="0" err="1" smtClean="0">
                <a:solidFill>
                  <a:srgbClr val="00B0F0"/>
                </a:solidFill>
              </a:rPr>
              <a:t>trategic</a:t>
            </a:r>
            <a:r>
              <a:rPr lang="en-US" b="1" dirty="0" smtClean="0">
                <a:solidFill>
                  <a:srgbClr val="00B0F0"/>
                </a:solidFill>
              </a:rPr>
              <a:t> </a:t>
            </a:r>
            <a:r>
              <a:rPr lang="en-US" b="1" dirty="0">
                <a:solidFill>
                  <a:srgbClr val="00B0F0"/>
                </a:solidFill>
              </a:rPr>
              <a:t>approach to digitization and AI in </a:t>
            </a:r>
            <a:r>
              <a:rPr lang="en-US" b="1" dirty="0" smtClean="0">
                <a:solidFill>
                  <a:srgbClr val="00B0F0"/>
                </a:solidFill>
              </a:rPr>
              <a:t>healthcare</a:t>
            </a:r>
            <a:endParaRPr lang="sr-Latn-ME" b="1" dirty="0" smtClean="0">
              <a:solidFill>
                <a:srgbClr val="00B0F0"/>
              </a:solidFill>
            </a:endParaRPr>
          </a:p>
          <a:p>
            <a:pPr algn="ctr"/>
            <a:r>
              <a:rPr lang="sr-Latn-ME" dirty="0" smtClean="0"/>
              <a:t>- C</a:t>
            </a:r>
            <a:r>
              <a:rPr lang="en-US" dirty="0" err="1" smtClean="0"/>
              <a:t>reation</a:t>
            </a:r>
            <a:r>
              <a:rPr lang="en-US" dirty="0" smtClean="0"/>
              <a:t> </a:t>
            </a:r>
            <a:r>
              <a:rPr lang="en-US" dirty="0"/>
              <a:t>of a </a:t>
            </a:r>
            <a:r>
              <a:rPr lang="sr-Latn-ME" smtClean="0"/>
              <a:t>N</a:t>
            </a:r>
            <a:r>
              <a:rPr lang="en-US" smtClean="0"/>
              <a:t>ational</a:t>
            </a:r>
            <a:r>
              <a:rPr lang="en-US" dirty="0" smtClean="0"/>
              <a:t> </a:t>
            </a:r>
            <a:r>
              <a:rPr lang="en-US" dirty="0"/>
              <a:t>strategy </a:t>
            </a:r>
            <a:r>
              <a:rPr lang="en-US" dirty="0" smtClean="0"/>
              <a:t>for </a:t>
            </a:r>
            <a:r>
              <a:rPr lang="en-US" dirty="0"/>
              <a:t>the application of </a:t>
            </a:r>
            <a:r>
              <a:rPr lang="sr-Latn-ME" dirty="0" smtClean="0"/>
              <a:t>AI</a:t>
            </a:r>
            <a:r>
              <a:rPr lang="en-US" dirty="0" smtClean="0"/>
              <a:t> </a:t>
            </a:r>
            <a:r>
              <a:rPr lang="en-US" dirty="0"/>
              <a:t>in the health </a:t>
            </a:r>
            <a:r>
              <a:rPr lang="en-US" dirty="0" smtClean="0"/>
              <a:t>system</a:t>
            </a:r>
            <a:r>
              <a:rPr lang="sr-Latn-ME" dirty="0" smtClean="0"/>
              <a:t> </a:t>
            </a:r>
            <a:r>
              <a:rPr lang="en-US" dirty="0"/>
              <a:t>with mapping of priority </a:t>
            </a:r>
            <a:r>
              <a:rPr lang="en-US" dirty="0" smtClean="0"/>
              <a:t>areas</a:t>
            </a:r>
            <a:r>
              <a:rPr lang="sr-Latn-ME" dirty="0" smtClean="0"/>
              <a:t>.</a:t>
            </a:r>
            <a:endParaRPr lang="sr-Latn-ME" dirty="0"/>
          </a:p>
          <a:p>
            <a:pPr marL="285750" indent="-285750" algn="ctr">
              <a:buFontTx/>
              <a:buChar char="-"/>
            </a:pPr>
            <a:r>
              <a:rPr lang="sr-Latn-ME" dirty="0" smtClean="0"/>
              <a:t>A</a:t>
            </a:r>
            <a:r>
              <a:rPr lang="en-US" dirty="0" err="1" smtClean="0"/>
              <a:t>ddress</a:t>
            </a:r>
            <a:r>
              <a:rPr lang="en-US" dirty="0" smtClean="0"/>
              <a:t> </a:t>
            </a:r>
            <a:r>
              <a:rPr lang="en-US" dirty="0"/>
              <a:t>the legal framework: updating the law to define the use of AI as a medical device (</a:t>
            </a:r>
            <a:r>
              <a:rPr lang="en-US" dirty="0" err="1"/>
              <a:t>eg</a:t>
            </a:r>
            <a:r>
              <a:rPr lang="en-US" dirty="0"/>
              <a:t> alignment with the EU AI </a:t>
            </a:r>
            <a:r>
              <a:rPr lang="en-US" dirty="0" smtClean="0"/>
              <a:t>Act), </a:t>
            </a:r>
            <a:r>
              <a:rPr lang="en-US" dirty="0"/>
              <a:t>and clearly regulate issues of responsibility and ethics.</a:t>
            </a:r>
            <a:endParaRPr lang="sr-Latn-ME" dirty="0"/>
          </a:p>
        </p:txBody>
      </p:sp>
      <p:sp>
        <p:nvSpPr>
          <p:cNvPr id="6" name="Rounded Rectangular Callout 5"/>
          <p:cNvSpPr/>
          <p:nvPr/>
        </p:nvSpPr>
        <p:spPr>
          <a:xfrm>
            <a:off x="641131" y="4361792"/>
            <a:ext cx="5181600" cy="2496207"/>
          </a:xfrm>
          <a:prstGeom prst="wedgeRoundRectCallout">
            <a:avLst>
              <a:gd name="adj1" fmla="val 62128"/>
              <a:gd name="adj2" fmla="val -77500"/>
              <a:gd name="adj3" fmla="val 16667"/>
            </a:avLst>
          </a:prstGeom>
          <a:solidFill>
            <a:schemeClr val="accent2">
              <a:lumMod val="60000"/>
              <a:lumOff val="40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b="1" dirty="0" smtClean="0">
                <a:solidFill>
                  <a:schemeClr val="accent1">
                    <a:lumMod val="75000"/>
                  </a:schemeClr>
                </a:solidFill>
              </a:rPr>
              <a:t>3. </a:t>
            </a:r>
            <a:r>
              <a:rPr lang="en-US" b="1" dirty="0" smtClean="0">
                <a:solidFill>
                  <a:schemeClr val="accent1">
                    <a:lumMod val="75000"/>
                  </a:schemeClr>
                </a:solidFill>
              </a:rPr>
              <a:t>Establishing </a:t>
            </a:r>
            <a:r>
              <a:rPr lang="en-US" b="1" dirty="0">
                <a:solidFill>
                  <a:schemeClr val="accent1">
                    <a:lumMod val="75000"/>
                  </a:schemeClr>
                </a:solidFill>
              </a:rPr>
              <a:t>ethical and supervisory bodies for AI in </a:t>
            </a:r>
            <a:r>
              <a:rPr lang="en-US" b="1" dirty="0" smtClean="0">
                <a:solidFill>
                  <a:schemeClr val="accent1">
                    <a:lumMod val="75000"/>
                  </a:schemeClr>
                </a:solidFill>
              </a:rPr>
              <a:t>healthcare</a:t>
            </a:r>
            <a:endParaRPr lang="sr-Latn-ME" b="1" dirty="0" smtClean="0">
              <a:solidFill>
                <a:schemeClr val="accent1">
                  <a:lumMod val="75000"/>
                </a:schemeClr>
              </a:solidFill>
            </a:endParaRPr>
          </a:p>
          <a:p>
            <a:pPr algn="ctr"/>
            <a:r>
              <a:rPr lang="sr-Latn-ME" dirty="0" smtClean="0">
                <a:solidFill>
                  <a:schemeClr val="tx1">
                    <a:lumMod val="95000"/>
                    <a:lumOff val="5000"/>
                  </a:schemeClr>
                </a:solidFill>
              </a:rPr>
              <a:t>- </a:t>
            </a:r>
            <a:r>
              <a:rPr lang="sr-Latn-ME" dirty="0">
                <a:solidFill>
                  <a:schemeClr val="tx1">
                    <a:lumMod val="95000"/>
                    <a:lumOff val="5000"/>
                  </a:schemeClr>
                </a:solidFill>
              </a:rPr>
              <a:t>F</a:t>
            </a:r>
            <a:r>
              <a:rPr lang="en-US" dirty="0" err="1" smtClean="0">
                <a:solidFill>
                  <a:schemeClr val="tx1">
                    <a:lumMod val="95000"/>
                    <a:lumOff val="5000"/>
                  </a:schemeClr>
                </a:solidFill>
              </a:rPr>
              <a:t>orm</a:t>
            </a:r>
            <a:r>
              <a:rPr lang="sr-Latn-ME" dirty="0" smtClean="0">
                <a:solidFill>
                  <a:schemeClr val="tx1">
                    <a:lumMod val="95000"/>
                    <a:lumOff val="5000"/>
                  </a:schemeClr>
                </a:solidFill>
              </a:rPr>
              <a:t>ing</a:t>
            </a:r>
            <a:r>
              <a:rPr lang="en-US" dirty="0" smtClean="0">
                <a:solidFill>
                  <a:schemeClr val="tx1">
                    <a:lumMod val="95000"/>
                    <a:lumOff val="5000"/>
                  </a:schemeClr>
                </a:solidFill>
              </a:rPr>
              <a:t> </a:t>
            </a:r>
            <a:r>
              <a:rPr lang="en-US" dirty="0">
                <a:solidFill>
                  <a:schemeClr val="tx1">
                    <a:lumMod val="95000"/>
                    <a:lumOff val="5000"/>
                  </a:schemeClr>
                </a:solidFill>
              </a:rPr>
              <a:t>a special expert-ethical commission at the Ministry of </a:t>
            </a:r>
            <a:r>
              <a:rPr lang="en-US" dirty="0" smtClean="0">
                <a:solidFill>
                  <a:schemeClr val="tx1">
                    <a:lumMod val="95000"/>
                    <a:lumOff val="5000"/>
                  </a:schemeClr>
                </a:solidFill>
              </a:rPr>
              <a:t>Health</a:t>
            </a:r>
            <a:r>
              <a:rPr lang="sr-Latn-ME" dirty="0" smtClean="0">
                <a:solidFill>
                  <a:schemeClr val="tx1">
                    <a:lumMod val="95000"/>
                    <a:lumOff val="5000"/>
                  </a:schemeClr>
                </a:solidFill>
              </a:rPr>
              <a:t>/Montenegrin Medical Chamber</a:t>
            </a:r>
            <a:r>
              <a:rPr lang="sr-Latn-ME" dirty="0">
                <a:solidFill>
                  <a:schemeClr val="tx1">
                    <a:lumMod val="95000"/>
                    <a:lumOff val="5000"/>
                  </a:schemeClr>
                </a:solidFill>
              </a:rPr>
              <a:t> </a:t>
            </a:r>
            <a:r>
              <a:rPr lang="sr-Latn-ME" dirty="0" smtClean="0">
                <a:solidFill>
                  <a:schemeClr val="tx1">
                    <a:lumMod val="95000"/>
                    <a:lumOff val="5000"/>
                  </a:schemeClr>
                </a:solidFill>
              </a:rPr>
              <a:t>in order to </a:t>
            </a:r>
            <a:r>
              <a:rPr lang="en-US" dirty="0" smtClean="0">
                <a:solidFill>
                  <a:schemeClr val="tx1">
                    <a:lumMod val="95000"/>
                    <a:lumOff val="5000"/>
                  </a:schemeClr>
                </a:solidFill>
              </a:rPr>
              <a:t> assess </a:t>
            </a:r>
            <a:r>
              <a:rPr lang="en-US" dirty="0">
                <a:solidFill>
                  <a:schemeClr val="tx1">
                    <a:lumMod val="95000"/>
                    <a:lumOff val="5000"/>
                  </a:schemeClr>
                </a:solidFill>
              </a:rPr>
              <a:t>of AI systems before implementation and monitoring their performance</a:t>
            </a:r>
            <a:r>
              <a:rPr lang="en-US" dirty="0" smtClean="0">
                <a:solidFill>
                  <a:schemeClr val="tx1">
                    <a:lumMod val="95000"/>
                    <a:lumOff val="5000"/>
                  </a:schemeClr>
                </a:solidFill>
              </a:rPr>
              <a:t>.</a:t>
            </a:r>
            <a:endParaRPr lang="sr-Latn-ME" dirty="0" smtClean="0">
              <a:solidFill>
                <a:schemeClr val="tx1">
                  <a:lumMod val="95000"/>
                  <a:lumOff val="5000"/>
                </a:schemeClr>
              </a:solidFill>
            </a:endParaRPr>
          </a:p>
          <a:p>
            <a:pPr algn="ctr"/>
            <a:r>
              <a:rPr lang="sr-Latn-ME" dirty="0" smtClean="0">
                <a:solidFill>
                  <a:schemeClr val="tx1">
                    <a:lumMod val="95000"/>
                    <a:lumOff val="5000"/>
                  </a:schemeClr>
                </a:solidFill>
              </a:rPr>
              <a:t>- E</a:t>
            </a:r>
            <a:r>
              <a:rPr lang="en-US" dirty="0" smtClean="0">
                <a:solidFill>
                  <a:schemeClr val="tx1">
                    <a:lumMod val="95000"/>
                    <a:lumOff val="5000"/>
                  </a:schemeClr>
                </a:solidFill>
              </a:rPr>
              <a:t>stablishing </a:t>
            </a:r>
            <a:r>
              <a:rPr lang="en-US" dirty="0">
                <a:solidFill>
                  <a:schemeClr val="tx1">
                    <a:lumMod val="95000"/>
                    <a:lumOff val="5000"/>
                  </a:schemeClr>
                </a:solidFill>
              </a:rPr>
              <a:t>a system for reporting errors or incidents related to </a:t>
            </a:r>
            <a:r>
              <a:rPr lang="en-US" dirty="0" smtClean="0">
                <a:solidFill>
                  <a:schemeClr val="tx1">
                    <a:lumMod val="95000"/>
                    <a:lumOff val="5000"/>
                  </a:schemeClr>
                </a:solidFill>
              </a:rPr>
              <a:t>AI</a:t>
            </a:r>
            <a:r>
              <a:rPr lang="sr-Latn-ME" dirty="0" smtClean="0">
                <a:solidFill>
                  <a:schemeClr val="tx1">
                    <a:lumMod val="95000"/>
                    <a:lumOff val="5000"/>
                  </a:schemeClr>
                </a:solidFill>
              </a:rPr>
              <a:t>.</a:t>
            </a:r>
            <a:endParaRPr lang="sr-Latn-ME" dirty="0">
              <a:solidFill>
                <a:schemeClr val="tx1">
                  <a:lumMod val="95000"/>
                  <a:lumOff val="5000"/>
                </a:schemeClr>
              </a:solidFill>
            </a:endParaRPr>
          </a:p>
        </p:txBody>
      </p:sp>
      <p:sp>
        <p:nvSpPr>
          <p:cNvPr id="7" name="Rounded Rectangular Callout 6"/>
          <p:cNvSpPr/>
          <p:nvPr/>
        </p:nvSpPr>
        <p:spPr>
          <a:xfrm>
            <a:off x="6747640" y="493985"/>
            <a:ext cx="4834759" cy="2963917"/>
          </a:xfrm>
          <a:prstGeom prst="wedgeRoundRectCallout">
            <a:avLst>
              <a:gd name="adj1" fmla="val -44153"/>
              <a:gd name="adj2" fmla="val 58203"/>
              <a:gd name="adj3" fmla="val 16667"/>
            </a:avLst>
          </a:prstGeom>
          <a:solidFill>
            <a:schemeClr val="accent2">
              <a:lumMod val="75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b="1" dirty="0">
                <a:solidFill>
                  <a:schemeClr val="accent1"/>
                </a:solidFill>
              </a:rPr>
              <a:t>2. </a:t>
            </a:r>
            <a:r>
              <a:rPr lang="en-US" b="1" dirty="0">
                <a:solidFill>
                  <a:schemeClr val="accent1"/>
                </a:solidFill>
              </a:rPr>
              <a:t>Improving health information and data </a:t>
            </a:r>
            <a:r>
              <a:rPr lang="en-US" b="1" dirty="0" smtClean="0">
                <a:solidFill>
                  <a:schemeClr val="accent1"/>
                </a:solidFill>
              </a:rPr>
              <a:t>quality</a:t>
            </a:r>
            <a:endParaRPr lang="sr-Latn-ME" dirty="0"/>
          </a:p>
          <a:p>
            <a:pPr marL="285750" indent="-285750" algn="ctr">
              <a:buFontTx/>
              <a:buChar char="-"/>
            </a:pPr>
            <a:r>
              <a:rPr lang="sr-Latn-ME" dirty="0"/>
              <a:t>S</a:t>
            </a:r>
            <a:r>
              <a:rPr lang="en-US" dirty="0" err="1"/>
              <a:t>tandardization</a:t>
            </a:r>
            <a:r>
              <a:rPr lang="en-US" dirty="0"/>
              <a:t> of electronic health records at the primary level, structured </a:t>
            </a:r>
            <a:r>
              <a:rPr lang="en-US" dirty="0" smtClean="0"/>
              <a:t>records</a:t>
            </a:r>
            <a:r>
              <a:rPr lang="sr-Latn-ME" dirty="0" smtClean="0"/>
              <a:t>,</a:t>
            </a:r>
            <a:r>
              <a:rPr lang="en-US" dirty="0" smtClean="0"/>
              <a:t> </a:t>
            </a:r>
            <a:r>
              <a:rPr lang="sr-Latn-ME" dirty="0"/>
              <a:t>which</a:t>
            </a:r>
            <a:r>
              <a:rPr lang="en-US" dirty="0"/>
              <a:t> will enable data collection for AI analyzes and national registries for major chronic diseases automatically </a:t>
            </a:r>
            <a:r>
              <a:rPr lang="sr-Latn-ME" dirty="0"/>
              <a:t>colected</a:t>
            </a:r>
            <a:r>
              <a:rPr lang="en-US" dirty="0"/>
              <a:t> from primary and secondary </a:t>
            </a:r>
            <a:r>
              <a:rPr lang="sr-Latn-ME" dirty="0"/>
              <a:t>health</a:t>
            </a:r>
            <a:r>
              <a:rPr lang="en-US" dirty="0"/>
              <a:t>care</a:t>
            </a:r>
            <a:endParaRPr lang="sr-Latn-ME" dirty="0"/>
          </a:p>
          <a:p>
            <a:pPr marL="285750" indent="-285750" algn="ctr">
              <a:buFontTx/>
              <a:buChar char="-"/>
            </a:pPr>
            <a:r>
              <a:rPr lang="sr-Latn-ME" dirty="0"/>
              <a:t>D</a:t>
            </a:r>
            <a:r>
              <a:rPr lang="en-US" dirty="0" err="1"/>
              <a:t>efining</a:t>
            </a:r>
            <a:r>
              <a:rPr lang="en-US" dirty="0"/>
              <a:t> procedures for safe use of de-identified data for research and AI purposes </a:t>
            </a:r>
            <a:r>
              <a:rPr lang="sr-Latn-ME" dirty="0"/>
              <a:t>(</a:t>
            </a:r>
            <a:r>
              <a:rPr lang="en-US" dirty="0"/>
              <a:t>"data warehouse„</a:t>
            </a:r>
            <a:r>
              <a:rPr lang="sr-Latn-ME" dirty="0"/>
              <a:t>)</a:t>
            </a:r>
          </a:p>
        </p:txBody>
      </p:sp>
      <p:sp>
        <p:nvSpPr>
          <p:cNvPr id="8" name="Rounded Rectangular Callout 7"/>
          <p:cNvSpPr/>
          <p:nvPr/>
        </p:nvSpPr>
        <p:spPr>
          <a:xfrm>
            <a:off x="6847488" y="3886199"/>
            <a:ext cx="4635062" cy="1271752"/>
          </a:xfrm>
          <a:prstGeom prst="wedgeRoundRectCallout">
            <a:avLst>
              <a:gd name="adj1" fmla="val -51445"/>
              <a:gd name="adj2" fmla="val -62294"/>
              <a:gd name="adj3" fmla="val 16667"/>
            </a:avLst>
          </a:prstGeom>
          <a:solidFill>
            <a:schemeClr val="accent2">
              <a:lumMod val="20000"/>
              <a:lumOff val="80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ME" dirty="0" smtClean="0"/>
          </a:p>
          <a:p>
            <a:pPr algn="ctr"/>
            <a:r>
              <a:rPr lang="sr-Latn-ME" b="1" dirty="0" smtClean="0">
                <a:solidFill>
                  <a:schemeClr val="accent1">
                    <a:lumMod val="50000"/>
                  </a:schemeClr>
                </a:solidFill>
              </a:rPr>
              <a:t>4. </a:t>
            </a:r>
            <a:r>
              <a:rPr lang="en-US" b="1" dirty="0" smtClean="0">
                <a:solidFill>
                  <a:schemeClr val="accent1">
                    <a:lumMod val="50000"/>
                  </a:schemeClr>
                </a:solidFill>
              </a:rPr>
              <a:t>Involvement </a:t>
            </a:r>
            <a:r>
              <a:rPr lang="en-US" b="1" dirty="0">
                <a:solidFill>
                  <a:schemeClr val="accent1">
                    <a:lumMod val="50000"/>
                  </a:schemeClr>
                </a:solidFill>
              </a:rPr>
              <a:t>of patients and the </a:t>
            </a:r>
            <a:r>
              <a:rPr lang="en-US" b="1" dirty="0" smtClean="0">
                <a:solidFill>
                  <a:schemeClr val="accent1">
                    <a:lumMod val="50000"/>
                  </a:schemeClr>
                </a:solidFill>
              </a:rPr>
              <a:t>public</a:t>
            </a:r>
            <a:r>
              <a:rPr lang="sr-Latn-ME" b="1" dirty="0" smtClean="0">
                <a:solidFill>
                  <a:schemeClr val="accent1">
                    <a:lumMod val="50000"/>
                  </a:schemeClr>
                </a:solidFill>
              </a:rPr>
              <a:t>, </a:t>
            </a:r>
            <a:r>
              <a:rPr lang="en-US" dirty="0" smtClean="0">
                <a:solidFill>
                  <a:schemeClr val="tx1">
                    <a:lumMod val="95000"/>
                    <a:lumOff val="5000"/>
                  </a:schemeClr>
                </a:solidFill>
              </a:rPr>
              <a:t>Cooperation </a:t>
            </a:r>
            <a:r>
              <a:rPr lang="en-US" dirty="0">
                <a:solidFill>
                  <a:schemeClr val="tx1">
                    <a:lumMod val="95000"/>
                    <a:lumOff val="5000"/>
                  </a:schemeClr>
                </a:solidFill>
              </a:rPr>
              <a:t>with the academic and innovative </a:t>
            </a:r>
            <a:r>
              <a:rPr lang="en-US" dirty="0" smtClean="0">
                <a:solidFill>
                  <a:schemeClr val="tx1">
                    <a:lumMod val="95000"/>
                    <a:lumOff val="5000"/>
                  </a:schemeClr>
                </a:solidFill>
              </a:rPr>
              <a:t>sector</a:t>
            </a:r>
            <a:endParaRPr lang="sr-Latn-ME" dirty="0">
              <a:solidFill>
                <a:schemeClr val="tx1">
                  <a:lumMod val="95000"/>
                  <a:lumOff val="5000"/>
                </a:schemeClr>
              </a:solidFill>
            </a:endParaRPr>
          </a:p>
        </p:txBody>
      </p:sp>
      <p:sp>
        <p:nvSpPr>
          <p:cNvPr id="9" name="Rounded Rectangular Callout 8"/>
          <p:cNvSpPr/>
          <p:nvPr/>
        </p:nvSpPr>
        <p:spPr>
          <a:xfrm>
            <a:off x="6663559" y="5487714"/>
            <a:ext cx="4519447" cy="1156137"/>
          </a:xfrm>
          <a:prstGeom prst="wedgeRoundRectCallout">
            <a:avLst>
              <a:gd name="adj1" fmla="val -56182"/>
              <a:gd name="adj2" fmla="val -182046"/>
              <a:gd name="adj3" fmla="val 16667"/>
            </a:avLst>
          </a:prstGeom>
          <a:solidFill>
            <a:schemeClr val="accent4">
              <a:lumMod val="50000"/>
            </a:schemeClr>
          </a:solid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ME" dirty="0" smtClean="0"/>
              <a:t>5. </a:t>
            </a:r>
            <a:r>
              <a:rPr lang="en-US" dirty="0" smtClean="0"/>
              <a:t>Stage </a:t>
            </a:r>
            <a:r>
              <a:rPr lang="en-US" dirty="0"/>
              <a:t>of gradual implementation and scaling of successful </a:t>
            </a:r>
            <a:r>
              <a:rPr lang="en-US" dirty="0" smtClean="0"/>
              <a:t>solutions</a:t>
            </a:r>
            <a:endParaRPr lang="sr-Latn-ME" dirty="0"/>
          </a:p>
        </p:txBody>
      </p:sp>
    </p:spTree>
    <p:extLst>
      <p:ext uri="{BB962C8B-B14F-4D97-AF65-F5344CB8AC3E}">
        <p14:creationId xmlns:p14="http://schemas.microsoft.com/office/powerpoint/2010/main" val="1790683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sr-Latn-ME" dirty="0"/>
          </a:p>
        </p:txBody>
      </p:sp>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r-Latn-ME" dirty="0" smtClean="0">
                <a:solidFill>
                  <a:schemeClr val="bg1"/>
                </a:solidFill>
              </a:rPr>
              <a:t>Hall 9000 to Dave:</a:t>
            </a:r>
            <a:r>
              <a:rPr lang="en-US" dirty="0" smtClean="0">
                <a:solidFill>
                  <a:schemeClr val="bg1"/>
                </a:solidFill>
              </a:rPr>
              <a:t>“I’m </a:t>
            </a:r>
            <a:r>
              <a:rPr lang="en-US" dirty="0">
                <a:solidFill>
                  <a:schemeClr val="bg1"/>
                </a:solidFill>
              </a:rPr>
              <a:t>sorry, Dave, I’m afraid I can’t do </a:t>
            </a:r>
            <a:r>
              <a:rPr lang="en-US" dirty="0" smtClean="0">
                <a:solidFill>
                  <a:schemeClr val="bg1"/>
                </a:solidFill>
              </a:rPr>
              <a:t>that</a:t>
            </a:r>
            <a:r>
              <a:rPr lang="sr-Latn-ME" dirty="0" smtClean="0">
                <a:solidFill>
                  <a:schemeClr val="bg1"/>
                </a:solidFill>
              </a:rPr>
              <a:t>“</a:t>
            </a:r>
            <a:r>
              <a:rPr lang="en-US" dirty="0" smtClean="0"/>
              <a:t>.”</a:t>
            </a:r>
            <a:endParaRPr lang="sr-Latn-ME" dirty="0"/>
          </a:p>
        </p:txBody>
      </p:sp>
      <p:sp>
        <p:nvSpPr>
          <p:cNvPr id="7" name="Rectangle 6"/>
          <p:cNvSpPr/>
          <p:nvPr/>
        </p:nvSpPr>
        <p:spPr>
          <a:xfrm>
            <a:off x="8741044" y="4943959"/>
            <a:ext cx="2867187" cy="117787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r-Latn-ME" i="1" dirty="0" smtClean="0"/>
              <a:t>Stanley Kubrick,</a:t>
            </a:r>
          </a:p>
          <a:p>
            <a:r>
              <a:rPr lang="sr-Latn-ME" i="1" dirty="0" smtClean="0"/>
              <a:t>„2001</a:t>
            </a:r>
            <a:r>
              <a:rPr lang="sr-Latn-ME" i="1" dirty="0"/>
              <a:t>: A Space </a:t>
            </a:r>
            <a:r>
              <a:rPr lang="sr-Latn-ME" i="1" dirty="0" smtClean="0"/>
              <a:t>Odyssey“, 1968</a:t>
            </a:r>
            <a:endParaRPr lang="sr-Latn-ME" dirty="0"/>
          </a:p>
        </p:txBody>
      </p:sp>
    </p:spTree>
    <p:extLst>
      <p:ext uri="{BB962C8B-B14F-4D97-AF65-F5344CB8AC3E}">
        <p14:creationId xmlns:p14="http://schemas.microsoft.com/office/powerpoint/2010/main" val="141197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80271</TotalTime>
  <Words>2121</Words>
  <Application>Microsoft Office PowerPoint</Application>
  <PresentationFormat>Widescreen</PresentationFormat>
  <Paragraphs>121</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Symbol</vt:lpstr>
      <vt:lpstr>Times New Roman</vt:lpstr>
      <vt:lpstr>Office Theme</vt:lpstr>
      <vt:lpstr>Application of artificial intelligence in the Montenegrin Medical Chambre</vt:lpstr>
      <vt:lpstr>Benefits of using AI</vt:lpstr>
      <vt:lpstr>PowerPoint Presentation</vt:lpstr>
      <vt:lpstr>Red flag alarm</vt:lpstr>
      <vt:lpstr>PowerPoint Presentation</vt:lpstr>
      <vt:lpstr>PowerPoint Presentation</vt:lpstr>
      <vt:lpstr>PowerPoint Presentation</vt:lpstr>
      <vt:lpstr>PowerPoint Presentation</vt:lpstr>
      <vt:lpstr>PowerPoint Presentation</vt:lpstr>
      <vt:lpstr>PowerPoint Presentation</vt:lpstr>
      <vt:lpstr>Hall 9000 to Dave:“I’m sorry, Dave, I’m afraid I can’t do that“.”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Primjena vještačke inteligencije u prevenciji HNZB</dc:title>
  <dc:creator>hpZbook1</dc:creator>
  <cp:lastModifiedBy>hpZbook1</cp:lastModifiedBy>
  <cp:revision>169</cp:revision>
  <dcterms:created xsi:type="dcterms:W3CDTF">2025-05-21T08:50:13Z</dcterms:created>
  <dcterms:modified xsi:type="dcterms:W3CDTF">2025-09-03T15:06:31Z</dcterms:modified>
</cp:coreProperties>
</file>