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272" r:id="rId2"/>
    <p:sldId id="301" r:id="rId3"/>
    <p:sldId id="296" r:id="rId4"/>
    <p:sldId id="293" r:id="rId5"/>
    <p:sldId id="288" r:id="rId6"/>
    <p:sldId id="285" r:id="rId7"/>
    <p:sldId id="290" r:id="rId8"/>
    <p:sldId id="292" r:id="rId9"/>
    <p:sldId id="291" r:id="rId10"/>
    <p:sldId id="302" r:id="rId11"/>
    <p:sldId id="297" r:id="rId12"/>
    <p:sldId id="277" r:id="rId13"/>
    <p:sldId id="304" r:id="rId14"/>
    <p:sldId id="279" r:id="rId15"/>
    <p:sldId id="280" r:id="rId16"/>
    <p:sldId id="286" r:id="rId17"/>
    <p:sldId id="287" r:id="rId18"/>
    <p:sldId id="303" r:id="rId19"/>
    <p:sldId id="294" r:id="rId20"/>
    <p:sldId id="298" r:id="rId21"/>
    <p:sldId id="274" r:id="rId22"/>
    <p:sldId id="289" r:id="rId23"/>
    <p:sldId id="260" r:id="rId24"/>
    <p:sldId id="271" r:id="rId25"/>
  </p:sldIdLst>
  <p:sldSz cx="9144000" cy="5143500" type="screen16x9"/>
  <p:notesSz cx="6858000" cy="9144000"/>
  <p:defaultTextStyle>
    <a:defPPr>
      <a:defRPr lang="de-DE"/>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E6FF"/>
    <a:srgbClr val="E8F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p:cViewPr varScale="1">
        <p:scale>
          <a:sx n="95" d="100"/>
          <a:sy n="95" d="100"/>
        </p:scale>
        <p:origin x="845" y="53"/>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48" d="100"/>
          <a:sy n="148" d="100"/>
        </p:scale>
        <p:origin x="-5712"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2"/>
                </a:solidFill>
                <a:latin typeface="+mn-lt"/>
                <a:ea typeface="+mn-ea"/>
                <a:cs typeface="+mn-cs"/>
              </a:defRPr>
            </a:pPr>
            <a:r>
              <a:rPr lang="en-US" b="1" dirty="0">
                <a:solidFill>
                  <a:schemeClr val="tx2"/>
                </a:solidFill>
              </a:rPr>
              <a:t>First semester medical</a:t>
            </a:r>
            <a:r>
              <a:rPr lang="en-US" b="1" baseline="0" dirty="0">
                <a:solidFill>
                  <a:schemeClr val="tx2"/>
                </a:solidFill>
              </a:rPr>
              <a:t> </a:t>
            </a:r>
            <a:r>
              <a:rPr lang="en-US" b="1" dirty="0">
                <a:solidFill>
                  <a:schemeClr val="tx2"/>
                </a:solidFill>
              </a:rPr>
              <a:t>students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2"/>
              </a:solidFill>
              <a:latin typeface="+mn-lt"/>
              <a:ea typeface="+mn-ea"/>
              <a:cs typeface="+mn-cs"/>
            </a:defRPr>
          </a:pPr>
          <a:endParaRPr lang="de-DE"/>
        </a:p>
      </c:txPr>
    </c:title>
    <c:autoTitleDeleted val="0"/>
    <c:plotArea>
      <c:layout/>
      <c:lineChart>
        <c:grouping val="standard"/>
        <c:varyColors val="0"/>
        <c:ser>
          <c:idx val="0"/>
          <c:order val="0"/>
          <c:tx>
            <c:strRef>
              <c:f>Tabelle2!$B$9</c:f>
              <c:strCache>
                <c:ptCount val="1"/>
                <c:pt idx="0">
                  <c:v>First semester students</c:v>
                </c:pt>
              </c:strCache>
            </c:strRef>
          </c:tx>
          <c:spPr>
            <a:ln w="28575" cap="rnd">
              <a:solidFill>
                <a:schemeClr val="tx2"/>
              </a:solidFill>
              <a:round/>
            </a:ln>
            <a:effectLst/>
          </c:spPr>
          <c:marker>
            <c:symbol val="none"/>
          </c:marker>
          <c:dLbls>
            <c:dLbl>
              <c:idx val="0"/>
              <c:layout>
                <c:manualLayout>
                  <c:x val="2.6491050543933557E-2"/>
                  <c:y val="-2.11211299577526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6E7-4C62-8605-CAA4706A6593}"/>
                </c:ext>
              </c:extLst>
            </c:dLbl>
            <c:dLbl>
              <c:idx val="4"/>
              <c:layout>
                <c:manualLayout>
                  <c:x val="-8.5527283755258421E-2"/>
                  <c:y val="-4.51453433381676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6E7-4C62-8605-CAA4706A6593}"/>
                </c:ext>
              </c:extLst>
            </c:dLbl>
            <c:dLbl>
              <c:idx val="6"/>
              <c:layout>
                <c:manualLayout>
                  <c:x val="-6.0791776027996604E-2"/>
                  <c:y val="6.81714785651793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6E7-4C62-8605-CAA4706A6593}"/>
                </c:ext>
              </c:extLst>
            </c:dLbl>
            <c:dLbl>
              <c:idx val="8"/>
              <c:layout>
                <c:manualLayout>
                  <c:x val="-5.8013998250218621E-2"/>
                  <c:y val="5.4282589676290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6E7-4C62-8605-CAA4706A659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cat>
            <c:numRef>
              <c:f>Tabelle2!$C$8:$L$8</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Tabelle2!$C$9:$L$9</c:f>
              <c:numCache>
                <c:formatCode>#,##0</c:formatCode>
                <c:ptCount val="10"/>
                <c:pt idx="0">
                  <c:v>11123</c:v>
                </c:pt>
                <c:pt idx="1">
                  <c:v>11586</c:v>
                </c:pt>
                <c:pt idx="2">
                  <c:v>11605</c:v>
                </c:pt>
                <c:pt idx="3">
                  <c:v>11631</c:v>
                </c:pt>
                <c:pt idx="4">
                  <c:v>11837</c:v>
                </c:pt>
                <c:pt idx="5">
                  <c:v>12139</c:v>
                </c:pt>
                <c:pt idx="6">
                  <c:v>11904</c:v>
                </c:pt>
                <c:pt idx="7">
                  <c:v>12590</c:v>
                </c:pt>
                <c:pt idx="8">
                  <c:v>12274</c:v>
                </c:pt>
                <c:pt idx="9">
                  <c:v>12904</c:v>
                </c:pt>
              </c:numCache>
            </c:numRef>
          </c:val>
          <c:smooth val="0"/>
          <c:extLst>
            <c:ext xmlns:c16="http://schemas.microsoft.com/office/drawing/2014/chart" uri="{C3380CC4-5D6E-409C-BE32-E72D297353CC}">
              <c16:uniqueId val="{00000000-76E7-4C62-8605-CAA4706A6593}"/>
            </c:ext>
          </c:extLst>
        </c:ser>
        <c:dLbls>
          <c:showLegendKey val="0"/>
          <c:showVal val="0"/>
          <c:showCatName val="0"/>
          <c:showSerName val="0"/>
          <c:showPercent val="0"/>
          <c:showBubbleSize val="0"/>
        </c:dLbls>
        <c:smooth val="0"/>
        <c:axId val="90408848"/>
        <c:axId val="90410288"/>
      </c:lineChart>
      <c:catAx>
        <c:axId val="9040884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r>
                  <a:rPr lang="de-DE" dirty="0">
                    <a:solidFill>
                      <a:schemeClr val="tx2"/>
                    </a:solidFill>
                  </a:rPr>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de-D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de-DE"/>
          </a:p>
        </c:txPr>
        <c:crossAx val="90410288"/>
        <c:crosses val="autoZero"/>
        <c:auto val="1"/>
        <c:lblAlgn val="ctr"/>
        <c:lblOffset val="100"/>
        <c:noMultiLvlLbl val="0"/>
      </c:catAx>
      <c:valAx>
        <c:axId val="90410288"/>
        <c:scaling>
          <c:orientation val="minMax"/>
          <c:min val="11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2"/>
                    </a:solidFill>
                    <a:latin typeface="+mn-lt"/>
                    <a:ea typeface="+mn-ea"/>
                    <a:cs typeface="+mn-cs"/>
                  </a:defRPr>
                </a:pPr>
                <a:r>
                  <a:rPr lang="de-DE" dirty="0" err="1">
                    <a:solidFill>
                      <a:schemeClr val="tx2"/>
                    </a:solidFill>
                  </a:rPr>
                  <a:t>Number</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students</a:t>
                </a:r>
                <a:endParaRPr lang="de-DE" dirty="0">
                  <a:solidFill>
                    <a:schemeClr val="tx2"/>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de-DE"/>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de-DE"/>
          </a:p>
        </c:txPr>
        <c:crossAx val="90408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b="1" dirty="0">
                <a:solidFill>
                  <a:schemeClr val="tx2"/>
                </a:solidFill>
              </a:rPr>
              <a:t>Medical School </a:t>
            </a:r>
            <a:r>
              <a:rPr lang="de-DE" b="1" dirty="0" err="1">
                <a:solidFill>
                  <a:schemeClr val="tx2"/>
                </a:solidFill>
              </a:rPr>
              <a:t>Graduates</a:t>
            </a:r>
            <a:endParaRPr lang="de-DE" b="1" dirty="0">
              <a:solidFill>
                <a:schemeClr val="tx2"/>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spPr>
            <a:ln w="28575" cap="rnd">
              <a:solidFill>
                <a:schemeClr val="tx2"/>
              </a:solidFill>
              <a:round/>
            </a:ln>
            <a:effectLst/>
          </c:spPr>
          <c:marker>
            <c:symbol val="none"/>
          </c:marker>
          <c:dLbls>
            <c:dLbl>
              <c:idx val="1"/>
              <c:layout>
                <c:manualLayout>
                  <c:x val="-5.2130636070853463E-2"/>
                  <c:y val="4.6950435111615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D5E-43D7-9DD4-93394D41A07F}"/>
                </c:ext>
              </c:extLst>
            </c:dLbl>
            <c:dLbl>
              <c:idx val="4"/>
              <c:layout>
                <c:manualLayout>
                  <c:x val="-4.7017914653784222E-2"/>
                  <c:y val="5.896329928111979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D5E-43D7-9DD4-93394D41A07F}"/>
                </c:ext>
              </c:extLst>
            </c:dLbl>
            <c:dLbl>
              <c:idx val="6"/>
              <c:layout>
                <c:manualLayout>
                  <c:x val="-5.3389694041868045E-2"/>
                  <c:y val="4.6950435111615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D5E-43D7-9DD4-93394D41A07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cat>
            <c:numRef>
              <c:f>Tabelle3!$C$9:$L$9</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Tabelle3!$C$10:$L$10</c:f>
              <c:numCache>
                <c:formatCode>#,##0</c:formatCode>
                <c:ptCount val="10"/>
                <c:pt idx="0">
                  <c:v>9599</c:v>
                </c:pt>
                <c:pt idx="1">
                  <c:v>9215</c:v>
                </c:pt>
                <c:pt idx="2">
                  <c:v>9647</c:v>
                </c:pt>
                <c:pt idx="3">
                  <c:v>9928</c:v>
                </c:pt>
                <c:pt idx="4">
                  <c:v>9563</c:v>
                </c:pt>
                <c:pt idx="5">
                  <c:v>10234</c:v>
                </c:pt>
                <c:pt idx="6">
                  <c:v>10007</c:v>
                </c:pt>
                <c:pt idx="7">
                  <c:v>10320</c:v>
                </c:pt>
                <c:pt idx="8">
                  <c:v>10377</c:v>
                </c:pt>
                <c:pt idx="9">
                  <c:v>10186</c:v>
                </c:pt>
              </c:numCache>
            </c:numRef>
          </c:val>
          <c:smooth val="0"/>
          <c:extLst>
            <c:ext xmlns:c16="http://schemas.microsoft.com/office/drawing/2014/chart" uri="{C3380CC4-5D6E-409C-BE32-E72D297353CC}">
              <c16:uniqueId val="{00000000-1D5E-43D7-9DD4-93394D41A07F}"/>
            </c:ext>
          </c:extLst>
        </c:ser>
        <c:dLbls>
          <c:showLegendKey val="0"/>
          <c:showVal val="0"/>
          <c:showCatName val="0"/>
          <c:showSerName val="0"/>
          <c:showPercent val="0"/>
          <c:showBubbleSize val="0"/>
        </c:dLbls>
        <c:smooth val="0"/>
        <c:axId val="171314960"/>
        <c:axId val="171305840"/>
      </c:lineChart>
      <c:catAx>
        <c:axId val="17131496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r>
                  <a:rPr lang="de-DE" dirty="0">
                    <a:solidFill>
                      <a:schemeClr val="tx2"/>
                    </a:solidFill>
                  </a:rPr>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de-D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de-DE"/>
          </a:p>
        </c:txPr>
        <c:crossAx val="171305840"/>
        <c:crosses val="autoZero"/>
        <c:auto val="1"/>
        <c:lblAlgn val="ctr"/>
        <c:lblOffset val="100"/>
        <c:noMultiLvlLbl val="0"/>
      </c:catAx>
      <c:valAx>
        <c:axId val="171305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2"/>
                    </a:solidFill>
                    <a:latin typeface="+mn-lt"/>
                    <a:ea typeface="+mn-ea"/>
                    <a:cs typeface="+mn-cs"/>
                  </a:defRPr>
                </a:pPr>
                <a:r>
                  <a:rPr lang="de-DE" dirty="0" err="1">
                    <a:solidFill>
                      <a:schemeClr val="tx2"/>
                    </a:solidFill>
                  </a:rPr>
                  <a:t>Number</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students</a:t>
                </a:r>
                <a:endParaRPr lang="de-DE" dirty="0">
                  <a:solidFill>
                    <a:schemeClr val="tx2"/>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de-DE"/>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de-DE"/>
          </a:p>
        </c:txPr>
        <c:crossAx val="171314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mbria"/>
                <a:ea typeface="Cambria"/>
                <a:cs typeface="Cambria"/>
              </a:defRPr>
            </a:lvl1pPr>
          </a:lstStyle>
          <a:p>
            <a:pPr>
              <a:defRPr/>
            </a:pPr>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mbria" charset="0"/>
                <a:cs typeface="Cambria" charset="0"/>
              </a:defRPr>
            </a:lvl1pPr>
          </a:lstStyle>
          <a:p>
            <a:pPr>
              <a:defRPr/>
            </a:pPr>
            <a:fld id="{7DDC4C87-3AE9-F744-B5B0-FD606B8DAD2F}" type="datetimeFigureOut">
              <a:rPr lang="de-DE"/>
              <a:pPr>
                <a:defRPr/>
              </a:pPr>
              <a:t>09.09.2025</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Cambria"/>
                <a:ea typeface="Cambria"/>
                <a:cs typeface="Cambria"/>
              </a:defRPr>
            </a:lvl1pPr>
          </a:lstStyle>
          <a:p>
            <a:pPr>
              <a:defRPr/>
            </a:pPr>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mbria" charset="0"/>
                <a:cs typeface="Cambria" charset="0"/>
              </a:defRPr>
            </a:lvl1pPr>
          </a:lstStyle>
          <a:p>
            <a:pPr>
              <a:defRPr/>
            </a:pPr>
            <a:fld id="{F3E0DF08-4A52-7842-81E7-C9544D8FC886}" type="slidenum">
              <a:rPr lang="de-DE"/>
              <a:pPr>
                <a:defRPr/>
              </a:pPr>
              <a:t>‹#›</a:t>
            </a:fld>
            <a:endParaRPr lang="de-DE"/>
          </a:p>
        </p:txBody>
      </p:sp>
    </p:spTree>
    <p:extLst>
      <p:ext uri="{BB962C8B-B14F-4D97-AF65-F5344CB8AC3E}">
        <p14:creationId xmlns:p14="http://schemas.microsoft.com/office/powerpoint/2010/main" val="22624168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Cambria"/>
                <a:ea typeface="+mn-ea"/>
                <a:cs typeface="+mn-cs"/>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mbria" charset="0"/>
                <a:cs typeface="Cambria" charset="0"/>
              </a:defRPr>
            </a:lvl1pPr>
          </a:lstStyle>
          <a:p>
            <a:pPr>
              <a:defRPr/>
            </a:pPr>
            <a:fld id="{042ACD57-060A-2A48-B229-FE3F70802D78}" type="datetimeFigureOut">
              <a:rPr lang="de-DE"/>
              <a:pPr>
                <a:defRPr/>
              </a:pPr>
              <a:t>09.09.2025</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de-DE" noProof="0"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de-DE" noProof="0" dirty="0"/>
              <a:t>Textmasterformat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Cambria"/>
                <a:ea typeface="+mn-ea"/>
                <a:cs typeface="+mn-cs"/>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mbria" charset="0"/>
                <a:cs typeface="Cambria" charset="0"/>
              </a:defRPr>
            </a:lvl1pPr>
          </a:lstStyle>
          <a:p>
            <a:pPr>
              <a:defRPr/>
            </a:pPr>
            <a:fld id="{D5A90AAF-49E7-3646-9D3F-A2864FF6E8EC}" type="slidenum">
              <a:rPr lang="de-DE"/>
              <a:pPr>
                <a:defRPr/>
              </a:pPr>
              <a:t>‹#›</a:t>
            </a:fld>
            <a:endParaRPr lang="de-DE"/>
          </a:p>
        </p:txBody>
      </p:sp>
    </p:spTree>
    <p:extLst>
      <p:ext uri="{BB962C8B-B14F-4D97-AF65-F5344CB8AC3E}">
        <p14:creationId xmlns:p14="http://schemas.microsoft.com/office/powerpoint/2010/main" val="244304572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Cambria"/>
        <a:ea typeface="ＭＳ Ｐゴシック" charset="0"/>
        <a:cs typeface="Cambria"/>
      </a:defRPr>
    </a:lvl1pPr>
    <a:lvl2pPr marL="457200" algn="l" rtl="0" eaLnBrk="0" fontAlgn="base" hangingPunct="0">
      <a:spcBef>
        <a:spcPct val="30000"/>
      </a:spcBef>
      <a:spcAft>
        <a:spcPct val="0"/>
      </a:spcAft>
      <a:defRPr sz="1200" kern="1200">
        <a:solidFill>
          <a:schemeClr val="tx1"/>
        </a:solidFill>
        <a:latin typeface="Cambria"/>
        <a:ea typeface="Cambria"/>
        <a:cs typeface="Cambria" charset="0"/>
      </a:defRPr>
    </a:lvl2pPr>
    <a:lvl3pPr marL="914400" algn="l" rtl="0" eaLnBrk="0" fontAlgn="base" hangingPunct="0">
      <a:spcBef>
        <a:spcPct val="30000"/>
      </a:spcBef>
      <a:spcAft>
        <a:spcPct val="0"/>
      </a:spcAft>
      <a:defRPr sz="1200" kern="1200">
        <a:solidFill>
          <a:schemeClr val="tx1"/>
        </a:solidFill>
        <a:latin typeface="Cambria"/>
        <a:ea typeface="Cambria"/>
        <a:cs typeface="Cambria" charset="0"/>
      </a:defRPr>
    </a:lvl3pPr>
    <a:lvl4pPr marL="1371600" algn="l" rtl="0" eaLnBrk="0" fontAlgn="base" hangingPunct="0">
      <a:spcBef>
        <a:spcPct val="30000"/>
      </a:spcBef>
      <a:spcAft>
        <a:spcPct val="0"/>
      </a:spcAft>
      <a:defRPr sz="1200" kern="1200">
        <a:solidFill>
          <a:schemeClr val="tx1"/>
        </a:solidFill>
        <a:latin typeface="Cambria"/>
        <a:ea typeface="Cambria"/>
        <a:cs typeface="Cambria" charset="0"/>
      </a:defRPr>
    </a:lvl4pPr>
    <a:lvl5pPr marL="1828800" algn="l" rtl="0" eaLnBrk="0" fontAlgn="base" hangingPunct="0">
      <a:spcBef>
        <a:spcPct val="30000"/>
      </a:spcBef>
      <a:spcAft>
        <a:spcPct val="0"/>
      </a:spcAft>
      <a:defRPr sz="1200" kern="1200">
        <a:solidFill>
          <a:schemeClr val="tx1"/>
        </a:solidFill>
        <a:latin typeface="Cambria"/>
        <a:ea typeface="Cambria"/>
        <a:cs typeface="Cambria"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D5A90AAF-49E7-3646-9D3F-A2864FF6E8EC}" type="slidenum">
              <a:rPr lang="de-DE" smtClean="0"/>
              <a:pPr>
                <a:defRPr/>
              </a:pPr>
              <a:t>23</a:t>
            </a:fld>
            <a:endParaRPr lang="de-DE"/>
          </a:p>
        </p:txBody>
      </p:sp>
    </p:spTree>
    <p:extLst>
      <p:ext uri="{BB962C8B-B14F-4D97-AF65-F5344CB8AC3E}">
        <p14:creationId xmlns:p14="http://schemas.microsoft.com/office/powerpoint/2010/main" val="470726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D5A90AAF-49E7-3646-9D3F-A2864FF6E8EC}" type="slidenum">
              <a:rPr lang="de-DE" smtClean="0"/>
              <a:pPr>
                <a:defRPr/>
              </a:pPr>
              <a:t>24</a:t>
            </a:fld>
            <a:endParaRPr lang="de-DE"/>
          </a:p>
        </p:txBody>
      </p:sp>
    </p:spTree>
    <p:extLst>
      <p:ext uri="{BB962C8B-B14F-4D97-AF65-F5344CB8AC3E}">
        <p14:creationId xmlns:p14="http://schemas.microsoft.com/office/powerpoint/2010/main" val="40097362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5" name="Rechteck 14"/>
          <p:cNvSpPr/>
          <p:nvPr/>
        </p:nvSpPr>
        <p:spPr>
          <a:xfrm>
            <a:off x="0" y="4587974"/>
            <a:ext cx="9144000" cy="612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latin typeface="Cambria"/>
            </a:endParaRPr>
          </a:p>
        </p:txBody>
      </p:sp>
      <p:sp>
        <p:nvSpPr>
          <p:cNvPr id="19" name="Untertitel 2"/>
          <p:cNvSpPr>
            <a:spLocks noGrp="1"/>
          </p:cNvSpPr>
          <p:nvPr userDrawn="1">
            <p:ph type="subTitle" idx="1" hasCustomPrompt="1"/>
          </p:nvPr>
        </p:nvSpPr>
        <p:spPr>
          <a:xfrm>
            <a:off x="720000" y="3003798"/>
            <a:ext cx="7740432" cy="864096"/>
          </a:xfrm>
          <a:prstGeom prst="rect">
            <a:avLst/>
          </a:prstGeom>
        </p:spPr>
        <p:txBody>
          <a:bodyPr/>
          <a:lstStyle>
            <a:lvl1pPr marL="0" indent="0" algn="l">
              <a:lnSpc>
                <a:spcPts val="2100"/>
              </a:lnSpc>
              <a:buNone/>
              <a:defRPr sz="1600">
                <a:solidFill>
                  <a:schemeClr val="accent6">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Untertitel der Präsentation</a:t>
            </a:r>
          </a:p>
        </p:txBody>
      </p:sp>
      <p:sp>
        <p:nvSpPr>
          <p:cNvPr id="20" name="Titel 1"/>
          <p:cNvSpPr>
            <a:spLocks noGrp="1"/>
          </p:cNvSpPr>
          <p:nvPr userDrawn="1">
            <p:ph type="ctrTitle" hasCustomPrompt="1"/>
          </p:nvPr>
        </p:nvSpPr>
        <p:spPr>
          <a:xfrm>
            <a:off x="720000" y="1872001"/>
            <a:ext cx="7740432" cy="1059790"/>
          </a:xfrm>
        </p:spPr>
        <p:txBody>
          <a:bodyPr anchor="t" anchorCtr="0"/>
          <a:lstStyle>
            <a:lvl1pPr>
              <a:lnSpc>
                <a:spcPts val="4300"/>
              </a:lnSpc>
              <a:defRPr sz="4000">
                <a:solidFill>
                  <a:schemeClr val="tx2"/>
                </a:solidFill>
              </a:defRPr>
            </a:lvl1pPr>
          </a:lstStyle>
          <a:p>
            <a:r>
              <a:rPr lang="de-DE" dirty="0"/>
              <a:t>Titel der Präsentation</a:t>
            </a:r>
          </a:p>
        </p:txBody>
      </p:sp>
      <p:sp>
        <p:nvSpPr>
          <p:cNvPr id="21" name="Textplatzhalter 17"/>
          <p:cNvSpPr>
            <a:spLocks noGrp="1"/>
          </p:cNvSpPr>
          <p:nvPr userDrawn="1">
            <p:ph type="body" sz="quarter" idx="12"/>
          </p:nvPr>
        </p:nvSpPr>
        <p:spPr>
          <a:xfrm>
            <a:off x="720000" y="4011910"/>
            <a:ext cx="6480000" cy="575692"/>
          </a:xfrm>
          <a:prstGeom prst="rect">
            <a:avLst/>
          </a:prstGeom>
        </p:spPr>
        <p:txBody>
          <a:bodyPr/>
          <a:lstStyle>
            <a:lvl1pPr marL="0" indent="0">
              <a:defRPr sz="1200">
                <a:solidFill>
                  <a:schemeClr val="tx2"/>
                </a:solidFill>
              </a:defRPr>
            </a:lvl1pPr>
          </a:lstStyle>
          <a:p>
            <a:pPr lvl="0"/>
            <a:r>
              <a:rPr lang="de-DE"/>
              <a:t>Mastertextformat bearbeiten</a:t>
            </a:r>
          </a:p>
        </p:txBody>
      </p:sp>
      <p:pic>
        <p:nvPicPr>
          <p:cNvPr id="25" name="Bild 24" descr="Logo_BAEK_blau_Druckerei_rgb.emf"/>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5600" y="540001"/>
            <a:ext cx="1346120" cy="1147390"/>
          </a:xfrm>
          <a:prstGeom prst="rect">
            <a:avLst/>
          </a:prstGeom>
        </p:spPr>
      </p:pic>
      <p:sp>
        <p:nvSpPr>
          <p:cNvPr id="14" name="Datumsplatzhalter 13">
            <a:extLst>
              <a:ext uri="{FF2B5EF4-FFF2-40B4-BE49-F238E27FC236}">
                <a16:creationId xmlns:a16="http://schemas.microsoft.com/office/drawing/2014/main" id="{F5042CB5-8D9B-4DE0-9D9A-AAFA76C207B0}"/>
              </a:ext>
            </a:extLst>
          </p:cNvPr>
          <p:cNvSpPr>
            <a:spLocks noGrp="1"/>
          </p:cNvSpPr>
          <p:nvPr>
            <p:ph type="dt" sz="half" idx="13"/>
          </p:nvPr>
        </p:nvSpPr>
        <p:spPr/>
        <p:txBody>
          <a:bodyPr/>
          <a:lstStyle/>
          <a:p>
            <a:fld id="{BEE3638A-4F47-405C-B205-F257462717FC}" type="datetimeFigureOut">
              <a:rPr lang="de-DE" smtClean="0"/>
              <a:pPr/>
              <a:t>09.09.2025</a:t>
            </a:fld>
            <a:endParaRPr lang="de-DE" dirty="0"/>
          </a:p>
        </p:txBody>
      </p:sp>
    </p:spTree>
    <p:extLst>
      <p:ext uri="{BB962C8B-B14F-4D97-AF65-F5344CB8AC3E}">
        <p14:creationId xmlns:p14="http://schemas.microsoft.com/office/powerpoint/2010/main" val="6695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altsübersicht">
    <p:spTree>
      <p:nvGrpSpPr>
        <p:cNvPr id="1" name=""/>
        <p:cNvGrpSpPr/>
        <p:nvPr/>
      </p:nvGrpSpPr>
      <p:grpSpPr>
        <a:xfrm>
          <a:off x="0" y="0"/>
          <a:ext cx="0" cy="0"/>
          <a:chOff x="0" y="0"/>
          <a:chExt cx="0" cy="0"/>
        </a:xfrm>
      </p:grpSpPr>
      <p:cxnSp>
        <p:nvCxnSpPr>
          <p:cNvPr id="3" name="Gerader Verbinder 6"/>
          <p:cNvCxnSpPr/>
          <p:nvPr/>
        </p:nvCxnSpPr>
        <p:spPr>
          <a:xfrm flipH="1">
            <a:off x="395288" y="1026000"/>
            <a:ext cx="8280400" cy="0"/>
          </a:xfrm>
          <a:prstGeom prst="line">
            <a:avLst/>
          </a:prstGeom>
          <a:ln w="12700" cmpd="sng">
            <a:solidFill>
              <a:srgbClr val="4F81BD"/>
            </a:solidFill>
            <a:prstDash val="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DCE034FA-023B-4A3F-AC76-8D9B614862E1}"/>
              </a:ext>
            </a:extLst>
          </p:cNvPr>
          <p:cNvSpPr>
            <a:spLocks noGrp="1"/>
          </p:cNvSpPr>
          <p:nvPr>
            <p:ph type="title" hasCustomPrompt="1"/>
          </p:nvPr>
        </p:nvSpPr>
        <p:spPr/>
        <p:txBody>
          <a:bodyPr/>
          <a:lstStyle>
            <a:lvl1pPr>
              <a:defRPr/>
            </a:lvl1pPr>
          </a:lstStyle>
          <a:p>
            <a:r>
              <a:rPr lang="de-DE" dirty="0"/>
              <a:t>Inhaltsübersicht</a:t>
            </a:r>
          </a:p>
        </p:txBody>
      </p:sp>
      <p:sp>
        <p:nvSpPr>
          <p:cNvPr id="13" name="Textplatzhalter 12">
            <a:extLst>
              <a:ext uri="{FF2B5EF4-FFF2-40B4-BE49-F238E27FC236}">
                <a16:creationId xmlns:a16="http://schemas.microsoft.com/office/drawing/2014/main" id="{1E21B6DE-5FA8-49B8-9308-066DE847AD63}"/>
              </a:ext>
            </a:extLst>
          </p:cNvPr>
          <p:cNvSpPr>
            <a:spLocks noGrp="1"/>
          </p:cNvSpPr>
          <p:nvPr>
            <p:ph type="body" sz="quarter" idx="12" hasCustomPrompt="1"/>
          </p:nvPr>
        </p:nvSpPr>
        <p:spPr>
          <a:xfrm>
            <a:off x="395287" y="1276350"/>
            <a:ext cx="8353425" cy="3311525"/>
          </a:xfrm>
        </p:spPr>
        <p:txBody>
          <a:bodyPr/>
          <a:lstStyle>
            <a:lvl1pPr>
              <a:defRPr/>
            </a:lvl1pPr>
          </a:lstStyle>
          <a:p>
            <a:pPr marL="0" marR="0" lvl="0" indent="-338400" algn="l" defTabSz="914400" rtl="0" eaLnBrk="1" fontAlgn="base" latinLnBrk="0" hangingPunct="1">
              <a:lnSpc>
                <a:spcPct val="100000"/>
              </a:lnSpc>
              <a:spcBef>
                <a:spcPts val="500"/>
              </a:spcBef>
              <a:spcAft>
                <a:spcPct val="0"/>
              </a:spcAft>
              <a:buClrTx/>
              <a:buSzTx/>
              <a:buFont typeface="Arial"/>
              <a:buNone/>
              <a:tabLst/>
              <a:defRPr/>
            </a:pPr>
            <a:r>
              <a:rPr lang="de-DE" dirty="0"/>
              <a:t>Inhaltspunkt 1</a:t>
            </a:r>
            <a:br>
              <a:rPr lang="de-DE" dirty="0"/>
            </a:br>
            <a:r>
              <a:rPr lang="de-DE" dirty="0"/>
              <a:t>Inhaltspunkt 2</a:t>
            </a:r>
            <a:br>
              <a:rPr lang="de-DE" dirty="0"/>
            </a:br>
            <a:r>
              <a:rPr lang="de-DE" dirty="0"/>
              <a:t>Inhaltspunkt 3</a:t>
            </a:r>
            <a:br>
              <a:rPr lang="de-DE" dirty="0"/>
            </a:br>
            <a:r>
              <a:rPr lang="de-DE" dirty="0"/>
              <a:t>Inhaltspunkt 4</a:t>
            </a:r>
            <a:br>
              <a:rPr lang="de-DE" dirty="0"/>
            </a:br>
            <a:r>
              <a:rPr lang="de-DE" dirty="0"/>
              <a:t>Inhaltspunkt 5</a:t>
            </a:r>
            <a:br>
              <a:rPr lang="de-DE" dirty="0"/>
            </a:br>
            <a:r>
              <a:rPr lang="de-DE" dirty="0"/>
              <a:t>Inhaltspunkt 6</a:t>
            </a:r>
          </a:p>
          <a:p>
            <a:pPr lvl="0"/>
            <a:endParaRPr lang="de-DE" dirty="0"/>
          </a:p>
        </p:txBody>
      </p:sp>
      <p:sp>
        <p:nvSpPr>
          <p:cNvPr id="12" name="Fußzeilenplatzhalter 11">
            <a:extLst>
              <a:ext uri="{FF2B5EF4-FFF2-40B4-BE49-F238E27FC236}">
                <a16:creationId xmlns:a16="http://schemas.microsoft.com/office/drawing/2014/main" id="{033658BB-4A11-4ED1-B96E-E31C08D8402F}"/>
              </a:ext>
            </a:extLst>
          </p:cNvPr>
          <p:cNvSpPr>
            <a:spLocks noGrp="1"/>
          </p:cNvSpPr>
          <p:nvPr>
            <p:ph type="ftr" sz="quarter" idx="14"/>
          </p:nvPr>
        </p:nvSpPr>
        <p:spPr/>
        <p:txBody>
          <a:body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14" name="Foliennummernplatzhalter 13">
            <a:extLst>
              <a:ext uri="{FF2B5EF4-FFF2-40B4-BE49-F238E27FC236}">
                <a16:creationId xmlns:a16="http://schemas.microsoft.com/office/drawing/2014/main" id="{51551848-1940-4FD6-B672-717576615119}"/>
              </a:ext>
            </a:extLst>
          </p:cNvPr>
          <p:cNvSpPr>
            <a:spLocks noGrp="1"/>
          </p:cNvSpPr>
          <p:nvPr>
            <p:ph type="sldNum" sz="quarter" idx="15"/>
          </p:nvPr>
        </p:nvSpPr>
        <p:spPr/>
        <p:txBody>
          <a:bodyPr/>
          <a:lstStyle/>
          <a:p>
            <a:pPr>
              <a:defRPr/>
            </a:pPr>
            <a:r>
              <a:rPr lang="de-DE"/>
              <a:t>Folie </a:t>
            </a:r>
            <a:fld id="{0E6BEC03-0330-CD4B-98FA-54C68EC765E5}" type="slidenum">
              <a:rPr lang="de-DE" smtClean="0"/>
              <a:pPr>
                <a:defRPr/>
              </a:pPr>
              <a:t>‹#›</a:t>
            </a:fld>
            <a:endParaRPr lang="de-DE" dirty="0"/>
          </a:p>
        </p:txBody>
      </p:sp>
    </p:spTree>
    <p:extLst>
      <p:ext uri="{BB962C8B-B14F-4D97-AF65-F5344CB8AC3E}">
        <p14:creationId xmlns:p14="http://schemas.microsoft.com/office/powerpoint/2010/main" val="1376061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cxnSp>
        <p:nvCxnSpPr>
          <p:cNvPr id="4" name="Gerader Verbinder 6"/>
          <p:cNvCxnSpPr/>
          <p:nvPr/>
        </p:nvCxnSpPr>
        <p:spPr>
          <a:xfrm flipH="1">
            <a:off x="395288" y="1026000"/>
            <a:ext cx="8280400" cy="0"/>
          </a:xfrm>
          <a:prstGeom prst="line">
            <a:avLst/>
          </a:prstGeom>
          <a:ln w="12700" cmpd="sng">
            <a:solidFill>
              <a:srgbClr val="4F81BD"/>
            </a:solidFill>
            <a:prstDash val="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 name="Titel 6"/>
          <p:cNvSpPr>
            <a:spLocks noGrp="1"/>
          </p:cNvSpPr>
          <p:nvPr>
            <p:ph type="title" hasCustomPrompt="1"/>
          </p:nvPr>
        </p:nvSpPr>
        <p:spPr/>
        <p:txBody>
          <a:bodyPr/>
          <a:lstStyle>
            <a:lvl1pPr>
              <a:defRPr>
                <a:solidFill>
                  <a:srgbClr val="001789"/>
                </a:solidFill>
              </a:defRPr>
            </a:lvl1pPr>
          </a:lstStyle>
          <a:p>
            <a:r>
              <a:rPr lang="de-DE" dirty="0"/>
              <a:t>Überschrift</a:t>
            </a:r>
            <a:br>
              <a:rPr lang="de-DE" dirty="0"/>
            </a:br>
            <a:r>
              <a:rPr lang="de-DE" dirty="0"/>
              <a:t>wenn nötig auch zweizeilig</a:t>
            </a:r>
          </a:p>
        </p:txBody>
      </p:sp>
      <p:sp>
        <p:nvSpPr>
          <p:cNvPr id="5" name="Inhaltsplatzhalter 4">
            <a:extLst>
              <a:ext uri="{FF2B5EF4-FFF2-40B4-BE49-F238E27FC236}">
                <a16:creationId xmlns:a16="http://schemas.microsoft.com/office/drawing/2014/main" id="{C9EF32D9-BFB8-46E1-90F8-49FE292AC445}"/>
              </a:ext>
            </a:extLst>
          </p:cNvPr>
          <p:cNvSpPr>
            <a:spLocks noGrp="1"/>
          </p:cNvSpPr>
          <p:nvPr>
            <p:ph sz="quarter" idx="10"/>
          </p:nvPr>
        </p:nvSpPr>
        <p:spPr>
          <a:xfrm>
            <a:off x="395288" y="1276350"/>
            <a:ext cx="8353425" cy="3311624"/>
          </a:xfrm>
        </p:spPr>
        <p:txBody>
          <a:bodyPr/>
          <a:lstStyle/>
          <a:p>
            <a:pPr lvl="0"/>
            <a:r>
              <a:rPr lang="de-DE"/>
              <a:t>Mastertextformat bearbeiten</a:t>
            </a:r>
          </a:p>
          <a:p>
            <a:pPr lvl="1"/>
            <a:r>
              <a:rPr lang="de-DE"/>
              <a:t>Zweite Ebene</a:t>
            </a:r>
          </a:p>
          <a:p>
            <a:pPr lvl="2"/>
            <a:r>
              <a:rPr lang="de-DE"/>
              <a:t>Dritte Ebene</a:t>
            </a:r>
          </a:p>
          <a:p>
            <a:pPr lvl="3"/>
            <a:r>
              <a:rPr lang="de-DE"/>
              <a:t>Vierte Ebene</a:t>
            </a:r>
          </a:p>
        </p:txBody>
      </p:sp>
      <p:sp>
        <p:nvSpPr>
          <p:cNvPr id="9" name="Fußzeilenplatzhalter 8">
            <a:extLst>
              <a:ext uri="{FF2B5EF4-FFF2-40B4-BE49-F238E27FC236}">
                <a16:creationId xmlns:a16="http://schemas.microsoft.com/office/drawing/2014/main" id="{52F2C8D4-87AD-435B-B316-4D0811643CE1}"/>
              </a:ext>
            </a:extLst>
          </p:cNvPr>
          <p:cNvSpPr>
            <a:spLocks noGrp="1"/>
          </p:cNvSpPr>
          <p:nvPr>
            <p:ph type="ftr" sz="quarter" idx="12"/>
          </p:nvPr>
        </p:nvSpPr>
        <p:spPr/>
        <p:txBody>
          <a:body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10" name="Foliennummernplatzhalter 9">
            <a:extLst>
              <a:ext uri="{FF2B5EF4-FFF2-40B4-BE49-F238E27FC236}">
                <a16:creationId xmlns:a16="http://schemas.microsoft.com/office/drawing/2014/main" id="{6B3677B8-C78B-481E-9C9B-E6E6AF778ABE}"/>
              </a:ext>
            </a:extLst>
          </p:cNvPr>
          <p:cNvSpPr>
            <a:spLocks noGrp="1"/>
          </p:cNvSpPr>
          <p:nvPr>
            <p:ph type="sldNum" sz="quarter" idx="13"/>
          </p:nvPr>
        </p:nvSpPr>
        <p:spPr/>
        <p:txBody>
          <a:bodyPr/>
          <a:lstStyle/>
          <a:p>
            <a:pPr>
              <a:defRPr/>
            </a:pPr>
            <a:r>
              <a:rPr lang="de-DE"/>
              <a:t>Folie </a:t>
            </a:r>
            <a:fld id="{0E6BEC03-0330-CD4B-98FA-54C68EC765E5}" type="slidenum">
              <a:rPr lang="de-DE" smtClean="0"/>
              <a:pPr>
                <a:defRPr/>
              </a:pPr>
              <a:t>‹#›</a:t>
            </a:fld>
            <a:endParaRPr lang="de-DE" dirty="0"/>
          </a:p>
        </p:txBody>
      </p:sp>
    </p:spTree>
    <p:extLst>
      <p:ext uri="{BB962C8B-B14F-4D97-AF65-F5344CB8AC3E}">
        <p14:creationId xmlns:p14="http://schemas.microsoft.com/office/powerpoint/2010/main" val="3797528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cxnSp>
        <p:nvCxnSpPr>
          <p:cNvPr id="3" name="Gerader Verbinder 6"/>
          <p:cNvCxnSpPr/>
          <p:nvPr/>
        </p:nvCxnSpPr>
        <p:spPr>
          <a:xfrm flipH="1">
            <a:off x="395288" y="1026000"/>
            <a:ext cx="8280400" cy="0"/>
          </a:xfrm>
          <a:prstGeom prst="line">
            <a:avLst/>
          </a:prstGeom>
          <a:ln w="12700" cmpd="sng">
            <a:solidFill>
              <a:srgbClr val="4F81BD"/>
            </a:solidFill>
            <a:prstDash val="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D6BC3E93-18E6-42C7-8574-58D1BB71CC79}"/>
              </a:ext>
            </a:extLst>
          </p:cNvPr>
          <p:cNvSpPr>
            <a:spLocks noGrp="1"/>
          </p:cNvSpPr>
          <p:nvPr>
            <p:ph type="title"/>
          </p:nvPr>
        </p:nvSpPr>
        <p:spPr/>
        <p:txBody>
          <a:bodyPr/>
          <a:lstStyle/>
          <a:p>
            <a:r>
              <a:rPr lang="de-DE"/>
              <a:t>Mastertitelformat bearbeiten</a:t>
            </a:r>
          </a:p>
        </p:txBody>
      </p:sp>
      <p:sp>
        <p:nvSpPr>
          <p:cNvPr id="8" name="Fußzeilenplatzhalter 7">
            <a:extLst>
              <a:ext uri="{FF2B5EF4-FFF2-40B4-BE49-F238E27FC236}">
                <a16:creationId xmlns:a16="http://schemas.microsoft.com/office/drawing/2014/main" id="{F7EF6DC9-EF80-4F9A-AB05-2B09B6219A96}"/>
              </a:ext>
            </a:extLst>
          </p:cNvPr>
          <p:cNvSpPr>
            <a:spLocks noGrp="1"/>
          </p:cNvSpPr>
          <p:nvPr>
            <p:ph type="ftr" sz="quarter" idx="11"/>
          </p:nvPr>
        </p:nvSpPr>
        <p:spPr/>
        <p:txBody>
          <a:body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9" name="Foliennummernplatzhalter 8">
            <a:extLst>
              <a:ext uri="{FF2B5EF4-FFF2-40B4-BE49-F238E27FC236}">
                <a16:creationId xmlns:a16="http://schemas.microsoft.com/office/drawing/2014/main" id="{EF15BCBF-804F-40DF-B168-AF380F757464}"/>
              </a:ext>
            </a:extLst>
          </p:cNvPr>
          <p:cNvSpPr>
            <a:spLocks noGrp="1"/>
          </p:cNvSpPr>
          <p:nvPr>
            <p:ph type="sldNum" sz="quarter" idx="12"/>
          </p:nvPr>
        </p:nvSpPr>
        <p:spPr/>
        <p:txBody>
          <a:bodyPr/>
          <a:lstStyle/>
          <a:p>
            <a:pPr>
              <a:defRPr/>
            </a:pPr>
            <a:r>
              <a:rPr lang="de-DE"/>
              <a:t>Folie </a:t>
            </a:r>
            <a:fld id="{0E6BEC03-0330-CD4B-98FA-54C68EC765E5}" type="slidenum">
              <a:rPr lang="de-DE" smtClean="0"/>
              <a:pPr>
                <a:defRPr/>
              </a:pPr>
              <a:t>‹#›</a:t>
            </a:fld>
            <a:endParaRPr lang="de-DE" dirty="0"/>
          </a:p>
        </p:txBody>
      </p:sp>
    </p:spTree>
    <p:extLst>
      <p:ext uri="{BB962C8B-B14F-4D97-AF65-F5344CB8AC3E}">
        <p14:creationId xmlns:p14="http://schemas.microsoft.com/office/powerpoint/2010/main" val="951647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cxnSp>
        <p:nvCxnSpPr>
          <p:cNvPr id="5" name="Gerader Verbinder 6"/>
          <p:cNvCxnSpPr/>
          <p:nvPr/>
        </p:nvCxnSpPr>
        <p:spPr>
          <a:xfrm flipH="1">
            <a:off x="395288" y="1026000"/>
            <a:ext cx="8280400" cy="0"/>
          </a:xfrm>
          <a:prstGeom prst="line">
            <a:avLst/>
          </a:prstGeom>
          <a:ln w="12700" cmpd="sng">
            <a:solidFill>
              <a:srgbClr val="4F81BD"/>
            </a:solidFill>
            <a:prstDash val="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42B1F01-518C-4200-BD5F-A2989D0D4527}"/>
              </a:ext>
            </a:extLst>
          </p:cNvPr>
          <p:cNvSpPr>
            <a:spLocks noGrp="1"/>
          </p:cNvSpPr>
          <p:nvPr>
            <p:ph type="title" hasCustomPrompt="1"/>
          </p:nvPr>
        </p:nvSpPr>
        <p:spPr/>
        <p:txBody>
          <a:bodyPr/>
          <a:lstStyle/>
          <a:p>
            <a:r>
              <a:rPr lang="de-DE" dirty="0"/>
              <a:t>Vergleich (bitte nicht für Fotos nutzen)</a:t>
            </a:r>
          </a:p>
        </p:txBody>
      </p:sp>
      <p:sp>
        <p:nvSpPr>
          <p:cNvPr id="15" name="Inhaltsplatzhalter 14">
            <a:extLst>
              <a:ext uri="{FF2B5EF4-FFF2-40B4-BE49-F238E27FC236}">
                <a16:creationId xmlns:a16="http://schemas.microsoft.com/office/drawing/2014/main" id="{B8C1F376-6F21-462B-B95F-1D059F484A12}"/>
              </a:ext>
            </a:extLst>
          </p:cNvPr>
          <p:cNvSpPr>
            <a:spLocks noGrp="1"/>
          </p:cNvSpPr>
          <p:nvPr>
            <p:ph sz="quarter" idx="14"/>
          </p:nvPr>
        </p:nvSpPr>
        <p:spPr>
          <a:xfrm>
            <a:off x="395288" y="1276350"/>
            <a:ext cx="3960812" cy="3311525"/>
          </a:xfrm>
        </p:spPr>
        <p:txBody>
          <a:bodyPr>
            <a:normAutofit/>
          </a:bodyPr>
          <a:lstStyle>
            <a:lvl1pPr>
              <a:defRPr sz="1600"/>
            </a:lvl1pPr>
            <a:lvl2pPr>
              <a:defRPr sz="1600"/>
            </a:lvl2pPr>
            <a:lvl3pPr>
              <a:defRPr sz="1400"/>
            </a:lvl3pPr>
            <a:lvl4pPr>
              <a:defRPr sz="1100"/>
            </a:lvl4pPr>
          </a:lstStyle>
          <a:p>
            <a:pPr lvl="0"/>
            <a:r>
              <a:rPr lang="de-DE"/>
              <a:t>Mastertextformat bearbeiten</a:t>
            </a:r>
          </a:p>
          <a:p>
            <a:pPr lvl="1"/>
            <a:r>
              <a:rPr lang="de-DE"/>
              <a:t>Zweite Ebene</a:t>
            </a:r>
          </a:p>
          <a:p>
            <a:pPr lvl="2"/>
            <a:r>
              <a:rPr lang="de-DE"/>
              <a:t>Dritte Ebene</a:t>
            </a:r>
          </a:p>
          <a:p>
            <a:pPr lvl="3"/>
            <a:r>
              <a:rPr lang="de-DE"/>
              <a:t>Vierte Ebene</a:t>
            </a:r>
          </a:p>
        </p:txBody>
      </p:sp>
      <p:sp>
        <p:nvSpPr>
          <p:cNvPr id="16" name="Inhaltsplatzhalter 14">
            <a:extLst>
              <a:ext uri="{FF2B5EF4-FFF2-40B4-BE49-F238E27FC236}">
                <a16:creationId xmlns:a16="http://schemas.microsoft.com/office/drawing/2014/main" id="{FB2CF37D-D92C-4124-B71E-15FA717C93E6}"/>
              </a:ext>
            </a:extLst>
          </p:cNvPr>
          <p:cNvSpPr>
            <a:spLocks noGrp="1"/>
          </p:cNvSpPr>
          <p:nvPr>
            <p:ph sz="quarter" idx="15"/>
          </p:nvPr>
        </p:nvSpPr>
        <p:spPr>
          <a:xfrm>
            <a:off x="4784856" y="1276350"/>
            <a:ext cx="3960812" cy="3311525"/>
          </a:xfrm>
        </p:spPr>
        <p:txBody>
          <a:bodyPr/>
          <a:lstStyle>
            <a:lvl1pPr>
              <a:defRPr sz="1600"/>
            </a:lvl1pPr>
            <a:lvl2pPr>
              <a:defRPr sz="1600"/>
            </a:lvl2pPr>
            <a:lvl3pPr>
              <a:defRPr sz="1400"/>
            </a:lvl3pPr>
            <a:lvl4pPr>
              <a:defRPr sz="1100"/>
            </a:lvl4pPr>
          </a:lstStyle>
          <a:p>
            <a:pPr lvl="0"/>
            <a:r>
              <a:rPr lang="de-DE"/>
              <a:t>Mastertextformat bearbeiten</a:t>
            </a:r>
          </a:p>
          <a:p>
            <a:pPr lvl="1"/>
            <a:r>
              <a:rPr lang="de-DE"/>
              <a:t>Zweite Ebene</a:t>
            </a:r>
          </a:p>
          <a:p>
            <a:pPr lvl="2"/>
            <a:r>
              <a:rPr lang="de-DE"/>
              <a:t>Dritte Ebene</a:t>
            </a:r>
          </a:p>
          <a:p>
            <a:pPr lvl="3"/>
            <a:r>
              <a:rPr lang="de-DE"/>
              <a:t>Vierte Ebene</a:t>
            </a:r>
          </a:p>
        </p:txBody>
      </p:sp>
      <p:sp>
        <p:nvSpPr>
          <p:cNvPr id="8" name="Fußzeilenplatzhalter 7">
            <a:extLst>
              <a:ext uri="{FF2B5EF4-FFF2-40B4-BE49-F238E27FC236}">
                <a16:creationId xmlns:a16="http://schemas.microsoft.com/office/drawing/2014/main" id="{8BFCAB39-BF48-4579-A84A-08004DB9B06B}"/>
              </a:ext>
            </a:extLst>
          </p:cNvPr>
          <p:cNvSpPr>
            <a:spLocks noGrp="1"/>
          </p:cNvSpPr>
          <p:nvPr>
            <p:ph type="ftr" sz="quarter" idx="17"/>
          </p:nvPr>
        </p:nvSpPr>
        <p:spPr/>
        <p:txBody>
          <a:body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9" name="Foliennummernplatzhalter 8">
            <a:extLst>
              <a:ext uri="{FF2B5EF4-FFF2-40B4-BE49-F238E27FC236}">
                <a16:creationId xmlns:a16="http://schemas.microsoft.com/office/drawing/2014/main" id="{77CE34E8-AEC4-4D65-98BE-D7E8CB9B0A2F}"/>
              </a:ext>
            </a:extLst>
          </p:cNvPr>
          <p:cNvSpPr>
            <a:spLocks noGrp="1"/>
          </p:cNvSpPr>
          <p:nvPr>
            <p:ph type="sldNum" sz="quarter" idx="18"/>
          </p:nvPr>
        </p:nvSpPr>
        <p:spPr/>
        <p:txBody>
          <a:bodyPr/>
          <a:lstStyle/>
          <a:p>
            <a:pPr>
              <a:defRPr/>
            </a:pPr>
            <a:r>
              <a:rPr lang="de-DE"/>
              <a:t>Folie </a:t>
            </a:r>
            <a:fld id="{0E6BEC03-0330-CD4B-98FA-54C68EC765E5}" type="slidenum">
              <a:rPr lang="de-DE" smtClean="0"/>
              <a:pPr>
                <a:defRPr/>
              </a:pPr>
              <a:t>‹#›</a:t>
            </a:fld>
            <a:endParaRPr lang="de-DE" dirty="0"/>
          </a:p>
        </p:txBody>
      </p:sp>
    </p:spTree>
    <p:extLst>
      <p:ext uri="{BB962C8B-B14F-4D97-AF65-F5344CB8AC3E}">
        <p14:creationId xmlns:p14="http://schemas.microsoft.com/office/powerpoint/2010/main" val="3831907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cxnSp>
        <p:nvCxnSpPr>
          <p:cNvPr id="7" name="Gerader Verbinder 6"/>
          <p:cNvCxnSpPr/>
          <p:nvPr/>
        </p:nvCxnSpPr>
        <p:spPr>
          <a:xfrm flipH="1">
            <a:off x="395288" y="1026000"/>
            <a:ext cx="8280400" cy="0"/>
          </a:xfrm>
          <a:prstGeom prst="line">
            <a:avLst/>
          </a:prstGeom>
          <a:ln w="12700" cmpd="sng">
            <a:solidFill>
              <a:srgbClr val="4F81BD"/>
            </a:solidFill>
            <a:prstDash val="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3" name="Textplatzhalter 2"/>
          <p:cNvSpPr>
            <a:spLocks noGrp="1"/>
          </p:cNvSpPr>
          <p:nvPr>
            <p:ph type="body" idx="1" hasCustomPrompt="1"/>
          </p:nvPr>
        </p:nvSpPr>
        <p:spPr>
          <a:xfrm>
            <a:off x="395536" y="1275606"/>
            <a:ext cx="3960000" cy="504056"/>
          </a:xfrm>
          <a:prstGeom prst="rect">
            <a:avLst/>
          </a:prstGeom>
        </p:spPr>
        <p:txBody>
          <a:bodyPr anchor="t" anchorCtr="0">
            <a:normAutofit/>
          </a:bodyPr>
          <a:lstStyle>
            <a:lvl1pPr marL="0" indent="0">
              <a:buNone/>
              <a:defRPr sz="1800" b="0">
                <a:solidFill>
                  <a:schemeClr val="accent6">
                    <a:lumMod val="40000"/>
                    <a:lumOff val="60000"/>
                  </a:schemeClr>
                </a:solidFill>
                <a:latin typeface="Cambria"/>
                <a:cs typeface="Cambr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5" name="Textplatzhalter 4"/>
          <p:cNvSpPr>
            <a:spLocks noGrp="1"/>
          </p:cNvSpPr>
          <p:nvPr>
            <p:ph type="body" sz="quarter" idx="3" hasCustomPrompt="1"/>
          </p:nvPr>
        </p:nvSpPr>
        <p:spPr>
          <a:xfrm>
            <a:off x="4791640" y="1276350"/>
            <a:ext cx="3960000" cy="503310"/>
          </a:xfrm>
          <a:prstGeom prst="rect">
            <a:avLst/>
          </a:prstGeom>
        </p:spPr>
        <p:txBody>
          <a:bodyPr anchor="t" anchorCtr="0">
            <a:normAutofit/>
          </a:bodyPr>
          <a:lstStyle>
            <a:lvl1pPr marL="0" indent="0">
              <a:buNone/>
              <a:defRPr sz="1800" b="0">
                <a:solidFill>
                  <a:schemeClr val="accent6">
                    <a:lumMod val="40000"/>
                    <a:lumOff val="60000"/>
                  </a:schemeClr>
                </a:solidFill>
                <a:latin typeface="Cambria"/>
                <a:cs typeface="Cambr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2" name="Titel 1">
            <a:extLst>
              <a:ext uri="{FF2B5EF4-FFF2-40B4-BE49-F238E27FC236}">
                <a16:creationId xmlns:a16="http://schemas.microsoft.com/office/drawing/2014/main" id="{879CB40B-2429-461D-BD21-B56D81D2B59E}"/>
              </a:ext>
            </a:extLst>
          </p:cNvPr>
          <p:cNvSpPr>
            <a:spLocks noGrp="1"/>
          </p:cNvSpPr>
          <p:nvPr>
            <p:ph type="title" hasCustomPrompt="1"/>
          </p:nvPr>
        </p:nvSpPr>
        <p:spPr/>
        <p:txBody>
          <a:bodyPr/>
          <a:lstStyle>
            <a:lvl1pPr>
              <a:defRPr/>
            </a:lvl1pPr>
          </a:lstStyle>
          <a:p>
            <a:r>
              <a:rPr lang="de-DE" dirty="0"/>
              <a:t>Vergleich mit Überschriften (bitte nicht für Fotos nutzen)</a:t>
            </a:r>
          </a:p>
        </p:txBody>
      </p:sp>
      <p:sp>
        <p:nvSpPr>
          <p:cNvPr id="11" name="Inhaltsplatzhalter 10">
            <a:extLst>
              <a:ext uri="{FF2B5EF4-FFF2-40B4-BE49-F238E27FC236}">
                <a16:creationId xmlns:a16="http://schemas.microsoft.com/office/drawing/2014/main" id="{C4C51E3A-7E38-42BD-92DD-88A3A6CC72C9}"/>
              </a:ext>
            </a:extLst>
          </p:cNvPr>
          <p:cNvSpPr>
            <a:spLocks noGrp="1"/>
          </p:cNvSpPr>
          <p:nvPr>
            <p:ph sz="quarter" idx="12"/>
          </p:nvPr>
        </p:nvSpPr>
        <p:spPr>
          <a:xfrm>
            <a:off x="395288" y="1779660"/>
            <a:ext cx="3959225" cy="2808215"/>
          </a:xfrm>
        </p:spPr>
        <p:txBody>
          <a:bodyPr>
            <a:normAutofit/>
          </a:bodyPr>
          <a:lstStyle>
            <a:lvl1pPr>
              <a:defRPr sz="1600"/>
            </a:lvl1pPr>
            <a:lvl2pPr>
              <a:defRPr sz="1600"/>
            </a:lvl2pPr>
            <a:lvl3pPr>
              <a:defRPr sz="1400"/>
            </a:lvl3pPr>
            <a:lvl4pPr>
              <a:defRPr sz="1100"/>
            </a:lvl4pPr>
          </a:lstStyle>
          <a:p>
            <a:pPr lvl="0"/>
            <a:r>
              <a:rPr lang="de-DE"/>
              <a:t>Mastertextformat bearbeiten</a:t>
            </a:r>
          </a:p>
          <a:p>
            <a:pPr lvl="1"/>
            <a:r>
              <a:rPr lang="de-DE"/>
              <a:t>Zweite Ebene</a:t>
            </a:r>
          </a:p>
          <a:p>
            <a:pPr lvl="2"/>
            <a:r>
              <a:rPr lang="de-DE"/>
              <a:t>Dritte Ebene</a:t>
            </a:r>
          </a:p>
          <a:p>
            <a:pPr lvl="3"/>
            <a:r>
              <a:rPr lang="de-DE"/>
              <a:t>Vierte Ebene</a:t>
            </a:r>
          </a:p>
        </p:txBody>
      </p:sp>
      <p:sp>
        <p:nvSpPr>
          <p:cNvPr id="15" name="Inhaltsplatzhalter 10">
            <a:extLst>
              <a:ext uri="{FF2B5EF4-FFF2-40B4-BE49-F238E27FC236}">
                <a16:creationId xmlns:a16="http://schemas.microsoft.com/office/drawing/2014/main" id="{FFBA0AAE-DF1F-4D51-8758-8E4992D1FD5E}"/>
              </a:ext>
            </a:extLst>
          </p:cNvPr>
          <p:cNvSpPr>
            <a:spLocks noGrp="1"/>
          </p:cNvSpPr>
          <p:nvPr>
            <p:ph sz="quarter" idx="13"/>
          </p:nvPr>
        </p:nvSpPr>
        <p:spPr>
          <a:xfrm>
            <a:off x="4792415" y="1779660"/>
            <a:ext cx="3959225" cy="2808215"/>
          </a:xfrm>
        </p:spPr>
        <p:txBody>
          <a:bodyPr>
            <a:normAutofit/>
          </a:bodyPr>
          <a:lstStyle>
            <a:lvl1pPr>
              <a:defRPr sz="1600"/>
            </a:lvl1pPr>
            <a:lvl2pPr>
              <a:defRPr sz="1600"/>
            </a:lvl2pPr>
            <a:lvl3pPr>
              <a:defRPr sz="1400"/>
            </a:lvl3pPr>
            <a:lvl4pPr>
              <a:defRPr sz="1100"/>
            </a:lvl4pPr>
          </a:lstStyle>
          <a:p>
            <a:pPr lvl="0"/>
            <a:r>
              <a:rPr lang="de-DE"/>
              <a:t>Mastertextformat bearbeiten</a:t>
            </a:r>
          </a:p>
          <a:p>
            <a:pPr lvl="1"/>
            <a:r>
              <a:rPr lang="de-DE"/>
              <a:t>Zweite Ebene</a:t>
            </a:r>
          </a:p>
          <a:p>
            <a:pPr lvl="2"/>
            <a:r>
              <a:rPr lang="de-DE"/>
              <a:t>Dritte Ebene</a:t>
            </a:r>
          </a:p>
          <a:p>
            <a:pPr lvl="3"/>
            <a:r>
              <a:rPr lang="de-DE"/>
              <a:t>Vierte Ebene</a:t>
            </a:r>
          </a:p>
        </p:txBody>
      </p:sp>
      <p:sp>
        <p:nvSpPr>
          <p:cNvPr id="8" name="Fußzeilenplatzhalter 7">
            <a:extLst>
              <a:ext uri="{FF2B5EF4-FFF2-40B4-BE49-F238E27FC236}">
                <a16:creationId xmlns:a16="http://schemas.microsoft.com/office/drawing/2014/main" id="{5145A720-91F3-4A5B-8179-C8045D5B49BB}"/>
              </a:ext>
            </a:extLst>
          </p:cNvPr>
          <p:cNvSpPr>
            <a:spLocks noGrp="1"/>
          </p:cNvSpPr>
          <p:nvPr>
            <p:ph type="ftr" sz="quarter" idx="15"/>
          </p:nvPr>
        </p:nvSpPr>
        <p:spPr/>
        <p:txBody>
          <a:body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9" name="Foliennummernplatzhalter 8">
            <a:extLst>
              <a:ext uri="{FF2B5EF4-FFF2-40B4-BE49-F238E27FC236}">
                <a16:creationId xmlns:a16="http://schemas.microsoft.com/office/drawing/2014/main" id="{5808197C-F775-449E-A7BC-4FC22266E340}"/>
              </a:ext>
            </a:extLst>
          </p:cNvPr>
          <p:cNvSpPr>
            <a:spLocks noGrp="1"/>
          </p:cNvSpPr>
          <p:nvPr>
            <p:ph type="sldNum" sz="quarter" idx="16"/>
          </p:nvPr>
        </p:nvSpPr>
        <p:spPr/>
        <p:txBody>
          <a:bodyPr/>
          <a:lstStyle/>
          <a:p>
            <a:pPr>
              <a:defRPr/>
            </a:pPr>
            <a:r>
              <a:rPr lang="de-DE"/>
              <a:t>Folie </a:t>
            </a:r>
            <a:fld id="{0E6BEC03-0330-CD4B-98FA-54C68EC765E5}" type="slidenum">
              <a:rPr lang="de-DE" smtClean="0"/>
              <a:pPr>
                <a:defRPr/>
              </a:pPr>
              <a:t>‹#›</a:t>
            </a:fld>
            <a:endParaRPr lang="de-DE" dirty="0"/>
          </a:p>
        </p:txBody>
      </p:sp>
    </p:spTree>
    <p:extLst>
      <p:ext uri="{BB962C8B-B14F-4D97-AF65-F5344CB8AC3E}">
        <p14:creationId xmlns:p14="http://schemas.microsoft.com/office/powerpoint/2010/main" val="1413037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leich für Fotos">
    <p:spTree>
      <p:nvGrpSpPr>
        <p:cNvPr id="1" name=""/>
        <p:cNvGrpSpPr/>
        <p:nvPr/>
      </p:nvGrpSpPr>
      <p:grpSpPr>
        <a:xfrm>
          <a:off x="0" y="0"/>
          <a:ext cx="0" cy="0"/>
          <a:chOff x="0" y="0"/>
          <a:chExt cx="0" cy="0"/>
        </a:xfrm>
      </p:grpSpPr>
      <p:cxnSp>
        <p:nvCxnSpPr>
          <p:cNvPr id="5" name="Gerader Verbinder 6"/>
          <p:cNvCxnSpPr/>
          <p:nvPr/>
        </p:nvCxnSpPr>
        <p:spPr>
          <a:xfrm flipH="1">
            <a:off x="395288" y="1026000"/>
            <a:ext cx="8280400" cy="0"/>
          </a:xfrm>
          <a:prstGeom prst="line">
            <a:avLst/>
          </a:prstGeom>
          <a:ln w="12700" cmpd="sng">
            <a:solidFill>
              <a:srgbClr val="4F81BD"/>
            </a:solidFill>
            <a:prstDash val="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C42B1F01-518C-4200-BD5F-A2989D0D4527}"/>
              </a:ext>
            </a:extLst>
          </p:cNvPr>
          <p:cNvSpPr>
            <a:spLocks noGrp="1"/>
          </p:cNvSpPr>
          <p:nvPr>
            <p:ph type="title" hasCustomPrompt="1"/>
          </p:nvPr>
        </p:nvSpPr>
        <p:spPr/>
        <p:txBody>
          <a:bodyPr/>
          <a:lstStyle>
            <a:lvl1pPr>
              <a:defRPr/>
            </a:lvl1pPr>
          </a:lstStyle>
          <a:p>
            <a:r>
              <a:rPr lang="de-DE" dirty="0"/>
              <a:t>Vergleich für Fotos</a:t>
            </a:r>
          </a:p>
        </p:txBody>
      </p:sp>
      <p:sp>
        <p:nvSpPr>
          <p:cNvPr id="4" name="Bildplatzhalter 3">
            <a:extLst>
              <a:ext uri="{FF2B5EF4-FFF2-40B4-BE49-F238E27FC236}">
                <a16:creationId xmlns:a16="http://schemas.microsoft.com/office/drawing/2014/main" id="{5DD0C62B-834A-4867-8EC4-F4D3747D324F}"/>
              </a:ext>
            </a:extLst>
          </p:cNvPr>
          <p:cNvSpPr>
            <a:spLocks noGrp="1"/>
          </p:cNvSpPr>
          <p:nvPr>
            <p:ph type="pic" sz="quarter" idx="12" hasCustomPrompt="1"/>
          </p:nvPr>
        </p:nvSpPr>
        <p:spPr>
          <a:xfrm>
            <a:off x="395288" y="1276350"/>
            <a:ext cx="3960000" cy="3311525"/>
          </a:xfrm>
        </p:spPr>
        <p:txBody>
          <a:bodyPr/>
          <a:lstStyle>
            <a:lvl1pPr>
              <a:defRPr/>
            </a:lvl1pPr>
          </a:lstStyle>
          <a:p>
            <a:r>
              <a:rPr lang="de-DE" dirty="0"/>
              <a:t>Klick für Foto einfügen</a:t>
            </a:r>
          </a:p>
        </p:txBody>
      </p:sp>
      <p:sp>
        <p:nvSpPr>
          <p:cNvPr id="10" name="Bildplatzhalter 3">
            <a:extLst>
              <a:ext uri="{FF2B5EF4-FFF2-40B4-BE49-F238E27FC236}">
                <a16:creationId xmlns:a16="http://schemas.microsoft.com/office/drawing/2014/main" id="{C08ECA92-7FA9-466D-90B6-5C6A1F776141}"/>
              </a:ext>
            </a:extLst>
          </p:cNvPr>
          <p:cNvSpPr>
            <a:spLocks noGrp="1"/>
          </p:cNvSpPr>
          <p:nvPr>
            <p:ph type="pic" sz="quarter" idx="13" hasCustomPrompt="1"/>
          </p:nvPr>
        </p:nvSpPr>
        <p:spPr>
          <a:xfrm>
            <a:off x="4777299" y="1276349"/>
            <a:ext cx="3960000" cy="3311525"/>
          </a:xfrm>
        </p:spPr>
        <p:txBody>
          <a:bodyPr/>
          <a:lstStyle/>
          <a:p>
            <a:pPr marL="0" marR="0" lvl="0" indent="-338400" algn="l" defTabSz="914400" rtl="0" eaLnBrk="1" fontAlgn="base" latinLnBrk="0" hangingPunct="1">
              <a:lnSpc>
                <a:spcPct val="100000"/>
              </a:lnSpc>
              <a:spcBef>
                <a:spcPts val="500"/>
              </a:spcBef>
              <a:spcAft>
                <a:spcPct val="0"/>
              </a:spcAft>
              <a:buClrTx/>
              <a:buSzTx/>
              <a:buFont typeface="Arial"/>
              <a:buNone/>
              <a:tabLst/>
              <a:defRPr/>
            </a:pPr>
            <a:r>
              <a:rPr lang="de-DE" dirty="0"/>
              <a:t>Klick für Foto einfügen</a:t>
            </a:r>
          </a:p>
        </p:txBody>
      </p:sp>
      <p:sp>
        <p:nvSpPr>
          <p:cNvPr id="9" name="Fußzeilenplatzhalter 8">
            <a:extLst>
              <a:ext uri="{FF2B5EF4-FFF2-40B4-BE49-F238E27FC236}">
                <a16:creationId xmlns:a16="http://schemas.microsoft.com/office/drawing/2014/main" id="{E5F80081-878B-4093-A1E8-29EAD367D052}"/>
              </a:ext>
            </a:extLst>
          </p:cNvPr>
          <p:cNvSpPr>
            <a:spLocks noGrp="1"/>
          </p:cNvSpPr>
          <p:nvPr>
            <p:ph type="ftr" sz="quarter" idx="15"/>
          </p:nvPr>
        </p:nvSpPr>
        <p:spPr/>
        <p:txBody>
          <a:body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11" name="Foliennummernplatzhalter 10">
            <a:extLst>
              <a:ext uri="{FF2B5EF4-FFF2-40B4-BE49-F238E27FC236}">
                <a16:creationId xmlns:a16="http://schemas.microsoft.com/office/drawing/2014/main" id="{6A3F2723-AE4A-4FA2-93C8-783313D2B581}"/>
              </a:ext>
            </a:extLst>
          </p:cNvPr>
          <p:cNvSpPr>
            <a:spLocks noGrp="1"/>
          </p:cNvSpPr>
          <p:nvPr>
            <p:ph type="sldNum" sz="quarter" idx="16"/>
          </p:nvPr>
        </p:nvSpPr>
        <p:spPr/>
        <p:txBody>
          <a:bodyPr/>
          <a:lstStyle/>
          <a:p>
            <a:pPr>
              <a:defRPr/>
            </a:pPr>
            <a:r>
              <a:rPr lang="de-DE"/>
              <a:t>Folie </a:t>
            </a:r>
            <a:fld id="{0E6BEC03-0330-CD4B-98FA-54C68EC765E5}" type="slidenum">
              <a:rPr lang="de-DE" smtClean="0"/>
              <a:pPr>
                <a:defRPr/>
              </a:pPr>
              <a:t>‹#›</a:t>
            </a:fld>
            <a:endParaRPr lang="de-DE" dirty="0"/>
          </a:p>
        </p:txBody>
      </p:sp>
    </p:spTree>
    <p:extLst>
      <p:ext uri="{BB962C8B-B14F-4D97-AF65-F5344CB8AC3E}">
        <p14:creationId xmlns:p14="http://schemas.microsoft.com/office/powerpoint/2010/main" val="3054438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to ganzseitig">
    <p:spTree>
      <p:nvGrpSpPr>
        <p:cNvPr id="1" name=""/>
        <p:cNvGrpSpPr/>
        <p:nvPr/>
      </p:nvGrpSpPr>
      <p:grpSpPr>
        <a:xfrm>
          <a:off x="0" y="0"/>
          <a:ext cx="0" cy="0"/>
          <a:chOff x="0" y="0"/>
          <a:chExt cx="0" cy="0"/>
        </a:xfrm>
      </p:grpSpPr>
      <p:sp>
        <p:nvSpPr>
          <p:cNvPr id="3" name="Bildplatzhalter 2"/>
          <p:cNvSpPr>
            <a:spLocks noGrp="1"/>
          </p:cNvSpPr>
          <p:nvPr>
            <p:ph type="pic" idx="11" hasCustomPrompt="1"/>
          </p:nvPr>
        </p:nvSpPr>
        <p:spPr>
          <a:xfrm>
            <a:off x="0" y="0"/>
            <a:ext cx="9144000" cy="5164038"/>
          </a:xfrm>
          <a:prstGeom prst="rect">
            <a:avLst/>
          </a:prstGeom>
        </p:spPr>
        <p:txBody>
          <a:bodyPr rtlCol="0">
            <a:normAutofit/>
          </a:bodyPr>
          <a:lstStyle>
            <a:lvl1pPr marL="0" indent="0">
              <a:buNone/>
              <a:defRPr sz="1800">
                <a:solidFill>
                  <a:srgbClr val="00178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Klick für Foto einfügen</a:t>
            </a:r>
          </a:p>
        </p:txBody>
      </p:sp>
    </p:spTree>
    <p:extLst>
      <p:ext uri="{BB962C8B-B14F-4D97-AF65-F5344CB8AC3E}">
        <p14:creationId xmlns:p14="http://schemas.microsoft.com/office/powerpoint/2010/main" val="31103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mit Beschriftung">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395287" y="1"/>
            <a:ext cx="8353425" cy="3984326"/>
          </a:xfrm>
          <a:prstGeom prst="rect">
            <a:avLst/>
          </a:prstGeom>
        </p:spPr>
        <p:txBody>
          <a:bodyPr rtlCol="0">
            <a:normAutofit/>
          </a:bodyPr>
          <a:lstStyle>
            <a:lvl1pPr marL="0" indent="0">
              <a:buNone/>
              <a:defRPr sz="1800">
                <a:solidFill>
                  <a:srgbClr val="00178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endParaRPr lang="de-DE" noProof="0" dirty="0"/>
          </a:p>
        </p:txBody>
      </p:sp>
      <p:sp>
        <p:nvSpPr>
          <p:cNvPr id="4" name="Textplatzhalter 3"/>
          <p:cNvSpPr>
            <a:spLocks noGrp="1"/>
          </p:cNvSpPr>
          <p:nvPr>
            <p:ph type="body" sz="half" idx="2" hasCustomPrompt="1"/>
          </p:nvPr>
        </p:nvSpPr>
        <p:spPr>
          <a:xfrm>
            <a:off x="395287" y="3984327"/>
            <a:ext cx="8353426" cy="459631"/>
          </a:xfrm>
          <a:prstGeom prst="rect">
            <a:avLst/>
          </a:prstGeom>
        </p:spPr>
        <p:txBody>
          <a:bodyPr anchor="b" anchorCtr="0"/>
          <a:lstStyle>
            <a:lvl1pPr marL="0" indent="0">
              <a:buNone/>
              <a:defRPr sz="1400">
                <a:solidFill>
                  <a:srgbClr val="009FE3"/>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Textmasterformat bearbeiten</a:t>
            </a:r>
          </a:p>
        </p:txBody>
      </p:sp>
      <p:sp>
        <p:nvSpPr>
          <p:cNvPr id="6" name="Fußzeilenplatzhalter 5">
            <a:extLst>
              <a:ext uri="{FF2B5EF4-FFF2-40B4-BE49-F238E27FC236}">
                <a16:creationId xmlns:a16="http://schemas.microsoft.com/office/drawing/2014/main" id="{0974A17D-DB53-4FD4-8BE3-ED4F441C52DB}"/>
              </a:ext>
            </a:extLst>
          </p:cNvPr>
          <p:cNvSpPr>
            <a:spLocks noGrp="1"/>
          </p:cNvSpPr>
          <p:nvPr>
            <p:ph type="ftr" sz="quarter" idx="11"/>
          </p:nvPr>
        </p:nvSpPr>
        <p:spPr/>
        <p:txBody>
          <a:body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9" name="Foliennummernplatzhalter 8">
            <a:extLst>
              <a:ext uri="{FF2B5EF4-FFF2-40B4-BE49-F238E27FC236}">
                <a16:creationId xmlns:a16="http://schemas.microsoft.com/office/drawing/2014/main" id="{F7019886-DAC7-480D-9119-1EDBF1E9BAD4}"/>
              </a:ext>
            </a:extLst>
          </p:cNvPr>
          <p:cNvSpPr>
            <a:spLocks noGrp="1"/>
          </p:cNvSpPr>
          <p:nvPr>
            <p:ph type="sldNum" sz="quarter" idx="12"/>
          </p:nvPr>
        </p:nvSpPr>
        <p:spPr/>
        <p:txBody>
          <a:bodyPr/>
          <a:lstStyle/>
          <a:p>
            <a:pPr>
              <a:defRPr/>
            </a:pPr>
            <a:r>
              <a:rPr lang="de-DE"/>
              <a:t>Folie </a:t>
            </a:r>
            <a:fld id="{0E6BEC03-0330-CD4B-98FA-54C68EC765E5}" type="slidenum">
              <a:rPr lang="de-DE" smtClean="0"/>
              <a:pPr>
                <a:defRPr/>
              </a:pPr>
              <a:t>‹#›</a:t>
            </a:fld>
            <a:endParaRPr lang="de-DE" dirty="0"/>
          </a:p>
        </p:txBody>
      </p:sp>
    </p:spTree>
    <p:extLst>
      <p:ext uri="{BB962C8B-B14F-4D97-AF65-F5344CB8AC3E}">
        <p14:creationId xmlns:p14="http://schemas.microsoft.com/office/powerpoint/2010/main" val="63009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6137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bschlussfolie">
    <p:spTree>
      <p:nvGrpSpPr>
        <p:cNvPr id="1" name=""/>
        <p:cNvGrpSpPr/>
        <p:nvPr/>
      </p:nvGrpSpPr>
      <p:grpSpPr>
        <a:xfrm>
          <a:off x="0" y="0"/>
          <a:ext cx="0" cy="0"/>
          <a:chOff x="0" y="0"/>
          <a:chExt cx="0" cy="0"/>
        </a:xfrm>
      </p:grpSpPr>
      <p:sp>
        <p:nvSpPr>
          <p:cNvPr id="6" name="Ellipse 14"/>
          <p:cNvSpPr/>
          <p:nvPr/>
        </p:nvSpPr>
        <p:spPr>
          <a:xfrm>
            <a:off x="2466558" y="497366"/>
            <a:ext cx="2210790" cy="2599366"/>
          </a:xfrm>
          <a:prstGeom prst="ellipse">
            <a:avLst/>
          </a:prstGeom>
          <a:solidFill>
            <a:schemeClr val="bg1"/>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latin typeface="Cambria"/>
            </a:endParaRPr>
          </a:p>
        </p:txBody>
      </p:sp>
      <p:pic>
        <p:nvPicPr>
          <p:cNvPr id="7" name="Bild 6" descr="Logo_BAEK_blau_Druckerei_rgb.em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040" y="1797049"/>
            <a:ext cx="2449919" cy="2088232"/>
          </a:xfrm>
          <a:prstGeom prst="rect">
            <a:avLst/>
          </a:prstGeom>
        </p:spPr>
      </p:pic>
      <p:sp>
        <p:nvSpPr>
          <p:cNvPr id="8" name="Titel 7">
            <a:extLst>
              <a:ext uri="{FF2B5EF4-FFF2-40B4-BE49-F238E27FC236}">
                <a16:creationId xmlns:a16="http://schemas.microsoft.com/office/drawing/2014/main" id="{F7D52795-AB44-416E-92C0-3BDC01026E9C}"/>
              </a:ext>
            </a:extLst>
          </p:cNvPr>
          <p:cNvSpPr>
            <a:spLocks noGrp="1"/>
          </p:cNvSpPr>
          <p:nvPr>
            <p:ph type="title" hasCustomPrompt="1"/>
          </p:nvPr>
        </p:nvSpPr>
        <p:spPr/>
        <p:txBody>
          <a:bodyPr/>
          <a:lstStyle>
            <a:lvl1pPr algn="ctr">
              <a:defRPr/>
            </a:lvl1pPr>
          </a:lstStyle>
          <a:p>
            <a:r>
              <a:rPr lang="de-DE" dirty="0"/>
              <a:t>Bei Bedarf Abschlusstext</a:t>
            </a:r>
          </a:p>
        </p:txBody>
      </p:sp>
      <p:sp>
        <p:nvSpPr>
          <p:cNvPr id="10" name="Textplatzhalter 9">
            <a:extLst>
              <a:ext uri="{FF2B5EF4-FFF2-40B4-BE49-F238E27FC236}">
                <a16:creationId xmlns:a16="http://schemas.microsoft.com/office/drawing/2014/main" id="{2C7622A7-F1A4-41B3-A303-B231E0B71324}"/>
              </a:ext>
            </a:extLst>
          </p:cNvPr>
          <p:cNvSpPr>
            <a:spLocks noGrp="1"/>
          </p:cNvSpPr>
          <p:nvPr>
            <p:ph type="body" sz="quarter" idx="10" hasCustomPrompt="1"/>
          </p:nvPr>
        </p:nvSpPr>
        <p:spPr>
          <a:xfrm>
            <a:off x="7020271" y="3579862"/>
            <a:ext cx="1728441" cy="936774"/>
          </a:xfrm>
        </p:spPr>
        <p:txBody>
          <a:bodyPr>
            <a:normAutofit/>
          </a:bodyPr>
          <a:lstStyle>
            <a:lvl1pPr>
              <a:defRPr sz="1100" b="0"/>
            </a:lvl1pPr>
            <a:lvl2pPr>
              <a:defRPr sz="1200"/>
            </a:lvl2pPr>
            <a:lvl3pPr>
              <a:defRPr sz="1100"/>
            </a:lvl3pPr>
            <a:lvl4pPr>
              <a:defRPr sz="1000"/>
            </a:lvl4pPr>
            <a:lvl5pPr>
              <a:defRPr sz="700"/>
            </a:lvl5pPr>
          </a:lstStyle>
          <a:p>
            <a:pPr lvl="0"/>
            <a:r>
              <a:rPr lang="de-DE" dirty="0"/>
              <a:t>Ansprechpartner</a:t>
            </a:r>
            <a:br>
              <a:rPr lang="de-DE" dirty="0"/>
            </a:br>
            <a:r>
              <a:rPr lang="de-DE" dirty="0"/>
              <a:t>Adresse</a:t>
            </a:r>
          </a:p>
        </p:txBody>
      </p:sp>
      <p:sp>
        <p:nvSpPr>
          <p:cNvPr id="11" name="Textfeld 10">
            <a:extLst>
              <a:ext uri="{FF2B5EF4-FFF2-40B4-BE49-F238E27FC236}">
                <a16:creationId xmlns:a16="http://schemas.microsoft.com/office/drawing/2014/main" id="{284CBEC4-BF32-4890-885E-091B66456B6F}"/>
              </a:ext>
            </a:extLst>
          </p:cNvPr>
          <p:cNvSpPr txBox="1"/>
          <p:nvPr/>
        </p:nvSpPr>
        <p:spPr>
          <a:xfrm>
            <a:off x="7020270" y="3363838"/>
            <a:ext cx="1728441" cy="169277"/>
          </a:xfrm>
          <a:prstGeom prst="rect">
            <a:avLst/>
          </a:prstGeom>
          <a:noFill/>
        </p:spPr>
        <p:txBody>
          <a:bodyPr wrap="square" lIns="0" tIns="0" rIns="0" bIns="0" rtlCol="0">
            <a:spAutoFit/>
          </a:bodyPr>
          <a:lstStyle/>
          <a:p>
            <a:r>
              <a:rPr lang="de-DE" sz="1100" dirty="0">
                <a:solidFill>
                  <a:srgbClr val="001789"/>
                </a:solidFill>
                <a:latin typeface="Cambria"/>
                <a:cs typeface="Cambria"/>
              </a:rPr>
              <a:t>Korrespondenzanschrift:</a:t>
            </a:r>
          </a:p>
        </p:txBody>
      </p:sp>
    </p:spTree>
    <p:extLst>
      <p:ext uri="{BB962C8B-B14F-4D97-AF65-F5344CB8AC3E}">
        <p14:creationId xmlns:p14="http://schemas.microsoft.com/office/powerpoint/2010/main" val="2289539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725AB1AF-060A-404A-B622-A0AF96EF7718}"/>
              </a:ext>
            </a:extLst>
          </p:cNvPr>
          <p:cNvSpPr/>
          <p:nvPr userDrawn="1"/>
        </p:nvSpPr>
        <p:spPr>
          <a:xfrm>
            <a:off x="0" y="4619625"/>
            <a:ext cx="9150350" cy="469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26" name="Titelplatzhalter 1"/>
          <p:cNvSpPr>
            <a:spLocks noGrp="1"/>
          </p:cNvSpPr>
          <p:nvPr>
            <p:ph type="title"/>
          </p:nvPr>
        </p:nvSpPr>
        <p:spPr bwMode="auto">
          <a:xfrm>
            <a:off x="395287" y="260582"/>
            <a:ext cx="83534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de-DE" dirty="0"/>
              <a:t>Überschrift</a:t>
            </a:r>
            <a:br>
              <a:rPr lang="de-DE" dirty="0"/>
            </a:br>
            <a:r>
              <a:rPr lang="de-DE" dirty="0"/>
              <a:t>wenn nötig auch zweizeilig</a:t>
            </a:r>
          </a:p>
        </p:txBody>
      </p:sp>
      <p:sp>
        <p:nvSpPr>
          <p:cNvPr id="8" name="Rechteck 7"/>
          <p:cNvSpPr/>
          <p:nvPr/>
        </p:nvSpPr>
        <p:spPr>
          <a:xfrm>
            <a:off x="0" y="4594225"/>
            <a:ext cx="9150350" cy="573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solidFill>
                <a:schemeClr val="tx2"/>
              </a:solidFill>
              <a:latin typeface="Cambria"/>
            </a:endParaRPr>
          </a:p>
        </p:txBody>
      </p:sp>
      <p:sp>
        <p:nvSpPr>
          <p:cNvPr id="11" name="Rechteck 10"/>
          <p:cNvSpPr/>
          <p:nvPr/>
        </p:nvSpPr>
        <p:spPr>
          <a:xfrm>
            <a:off x="0" y="5092700"/>
            <a:ext cx="9144000" cy="71438"/>
          </a:xfrm>
          <a:prstGeom prst="rect">
            <a:avLst/>
          </a:prstGeom>
          <a:solidFill>
            <a:srgbClr val="0017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solidFill>
                <a:schemeClr val="tx2"/>
              </a:solidFill>
              <a:latin typeface="Cambria"/>
            </a:endParaRPr>
          </a:p>
        </p:txBody>
      </p:sp>
      <p:sp>
        <p:nvSpPr>
          <p:cNvPr id="13" name="Rechteck 12"/>
          <p:cNvSpPr/>
          <p:nvPr/>
        </p:nvSpPr>
        <p:spPr>
          <a:xfrm>
            <a:off x="0" y="4587875"/>
            <a:ext cx="9144000" cy="3175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solidFill>
                <a:schemeClr val="tx2"/>
              </a:solidFill>
              <a:latin typeface="Cambria"/>
            </a:endParaRPr>
          </a:p>
        </p:txBody>
      </p:sp>
      <p:sp>
        <p:nvSpPr>
          <p:cNvPr id="12" name="Untertitel 2"/>
          <p:cNvSpPr txBox="1">
            <a:spLocks/>
          </p:cNvSpPr>
          <p:nvPr/>
        </p:nvSpPr>
        <p:spPr>
          <a:xfrm>
            <a:off x="720000" y="4659313"/>
            <a:ext cx="1582737" cy="276225"/>
          </a:xfrm>
          <a:prstGeom prst="rect">
            <a:avLst/>
          </a:prstGeom>
        </p:spPr>
        <p:txBody>
          <a:bodyPr lIns="0" tIns="0" rIns="0" bIns="0" anchor="b"/>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Bef>
                <a:spcPts val="0"/>
              </a:spcBef>
              <a:buFont typeface="Arial" charset="0"/>
              <a:buNone/>
              <a:defRPr/>
            </a:pPr>
            <a:r>
              <a:rPr lang="de-DE" sz="1200" dirty="0">
                <a:solidFill>
                  <a:schemeClr val="tx2"/>
                </a:solidFill>
                <a:latin typeface="Cambria"/>
                <a:ea typeface="Cambria"/>
                <a:cs typeface="Cambria"/>
              </a:rPr>
              <a:t>Bundesärztekammer</a:t>
            </a:r>
            <a:endParaRPr lang="de-DE" sz="1000" dirty="0">
              <a:solidFill>
                <a:schemeClr val="tx2"/>
              </a:solidFill>
              <a:latin typeface="Cambria"/>
              <a:ea typeface="Cambria"/>
              <a:cs typeface="Cambria"/>
            </a:endParaRPr>
          </a:p>
        </p:txBody>
      </p:sp>
      <p:sp>
        <p:nvSpPr>
          <p:cNvPr id="14" name="Foliennummernplatzhalter 5"/>
          <p:cNvSpPr>
            <a:spLocks noGrp="1"/>
          </p:cNvSpPr>
          <p:nvPr>
            <p:ph type="sldNum" sz="quarter" idx="4"/>
          </p:nvPr>
        </p:nvSpPr>
        <p:spPr>
          <a:xfrm>
            <a:off x="7596188" y="4716000"/>
            <a:ext cx="1152525" cy="273600"/>
          </a:xfrm>
          <a:prstGeom prst="rect">
            <a:avLst/>
          </a:prstGeom>
        </p:spPr>
        <p:txBody>
          <a:bodyPr lIns="0" tIns="0" rIns="0" bIns="0" anchor="ctr" anchorCtr="0"/>
          <a:lstStyle>
            <a:lvl1pPr algn="r">
              <a:defRPr sz="1000">
                <a:solidFill>
                  <a:schemeClr val="tx2"/>
                </a:solidFill>
                <a:latin typeface="Cambria" charset="0"/>
                <a:cs typeface="Cambria" charset="0"/>
              </a:defRPr>
            </a:lvl1pPr>
          </a:lstStyle>
          <a:p>
            <a:pPr>
              <a:defRPr/>
            </a:pPr>
            <a:r>
              <a:rPr lang="de-DE"/>
              <a:t>Folie </a:t>
            </a:r>
            <a:fld id="{0E6BEC03-0330-CD4B-98FA-54C68EC765E5}" type="slidenum">
              <a:rPr lang="de-DE" smtClean="0"/>
              <a:pPr>
                <a:defRPr/>
              </a:pPr>
              <a:t>‹#›</a:t>
            </a:fld>
            <a:endParaRPr lang="de-DE" dirty="0"/>
          </a:p>
        </p:txBody>
      </p:sp>
      <p:pic>
        <p:nvPicPr>
          <p:cNvPr id="15" name="Bild 14" descr="Logo_BAEK_blau_Druckerei_rgb.emf"/>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27638" y="4692779"/>
            <a:ext cx="383922" cy="327243"/>
          </a:xfrm>
          <a:prstGeom prst="rect">
            <a:avLst/>
          </a:prstGeom>
        </p:spPr>
      </p:pic>
      <p:sp>
        <p:nvSpPr>
          <p:cNvPr id="16" name="Fußzeilenplatzhalter 2"/>
          <p:cNvSpPr>
            <a:spLocks noGrp="1"/>
          </p:cNvSpPr>
          <p:nvPr>
            <p:ph type="ftr" sz="quarter" idx="3"/>
          </p:nvPr>
        </p:nvSpPr>
        <p:spPr>
          <a:xfrm>
            <a:off x="2160000" y="4716000"/>
            <a:ext cx="3708144" cy="274637"/>
          </a:xfrm>
          <a:prstGeom prst="rect">
            <a:avLst/>
          </a:prstGeom>
        </p:spPr>
        <p:txBody>
          <a:bodyPr vert="horz" lIns="0" tIns="45720" rIns="91440" bIns="45720" rtlCol="0" anchor="ctr"/>
          <a:lstStyle>
            <a:lvl1pPr algn="l">
              <a:defRPr sz="1000">
                <a:solidFill>
                  <a:schemeClr val="tx2"/>
                </a:solidFill>
              </a:defRPr>
            </a:lvl1p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2" name="Textplatzhalter 1">
            <a:extLst>
              <a:ext uri="{FF2B5EF4-FFF2-40B4-BE49-F238E27FC236}">
                <a16:creationId xmlns:a16="http://schemas.microsoft.com/office/drawing/2014/main" id="{218CC0F5-4D83-4A46-826C-3B13992F8FB4}"/>
              </a:ext>
            </a:extLst>
          </p:cNvPr>
          <p:cNvSpPr>
            <a:spLocks noGrp="1"/>
          </p:cNvSpPr>
          <p:nvPr>
            <p:ph type="body" idx="1"/>
          </p:nvPr>
        </p:nvSpPr>
        <p:spPr>
          <a:xfrm>
            <a:off x="395287" y="1266189"/>
            <a:ext cx="8353426" cy="3324861"/>
          </a:xfrm>
          <a:prstGeom prst="rect">
            <a:avLst/>
          </a:prstGeom>
        </p:spPr>
        <p:txBody>
          <a:bodyPr vert="horz" lIns="0" tIns="0" rIns="0" bIns="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p:txBody>
      </p:sp>
      <p:sp>
        <p:nvSpPr>
          <p:cNvPr id="3" name="Datumsplatzhalter 2">
            <a:extLst>
              <a:ext uri="{FF2B5EF4-FFF2-40B4-BE49-F238E27FC236}">
                <a16:creationId xmlns:a16="http://schemas.microsoft.com/office/drawing/2014/main" id="{79EFFBBF-F84E-4635-A448-8001F7C6B424}"/>
              </a:ext>
            </a:extLst>
          </p:cNvPr>
          <p:cNvSpPr>
            <a:spLocks noGrp="1"/>
          </p:cNvSpPr>
          <p:nvPr>
            <p:ph type="dt" sz="half" idx="2"/>
          </p:nvPr>
        </p:nvSpPr>
        <p:spPr>
          <a:xfrm>
            <a:off x="720000" y="4716000"/>
            <a:ext cx="1368152" cy="278308"/>
          </a:xfrm>
          <a:prstGeom prst="rect">
            <a:avLst/>
          </a:prstGeom>
        </p:spPr>
        <p:txBody>
          <a:bodyPr vert="horz" lIns="0" tIns="0" rIns="0" bIns="0" rtlCol="0" anchor="ctr"/>
          <a:lstStyle>
            <a:lvl1pPr algn="l">
              <a:defRPr sz="1200">
                <a:solidFill>
                  <a:schemeClr val="tx2"/>
                </a:solidFill>
                <a:latin typeface="+mn-lt"/>
              </a:defRPr>
            </a:lvl1pPr>
          </a:lstStyle>
          <a:p>
            <a:fld id="{BEE3638A-4F47-405C-B205-F257462717FC}" type="datetimeFigureOut">
              <a:rPr lang="de-DE" smtClean="0"/>
              <a:pPr/>
              <a:t>09.09.2025</a:t>
            </a:fld>
            <a:endParaRPr lang="de-DE" dirty="0"/>
          </a:p>
        </p:txBody>
      </p:sp>
    </p:spTree>
  </p:cSld>
  <p:clrMap bg1="lt1" tx1="dk1" bg2="lt2" tx2="dk2" accent1="accent1" accent2="accent2" accent3="accent3" accent4="accent4" accent5="accent5" accent6="accent6" hlink="hlink" folHlink="folHlink"/>
  <p:sldLayoutIdLst>
    <p:sldLayoutId id="2147484094" r:id="rId1"/>
    <p:sldLayoutId id="2147484104" r:id="rId2"/>
    <p:sldLayoutId id="2147484095" r:id="rId3"/>
    <p:sldLayoutId id="2147484098" r:id="rId4"/>
    <p:sldLayoutId id="2147484096" r:id="rId5"/>
    <p:sldLayoutId id="2147484097" r:id="rId6"/>
    <p:sldLayoutId id="2147484105" r:id="rId7"/>
    <p:sldLayoutId id="2147484102" r:id="rId8"/>
    <p:sldLayoutId id="2147484091" r:id="rId9"/>
    <p:sldLayoutId id="2147484089" r:id="rId10"/>
    <p:sldLayoutId id="2147484093" r:id="rId11"/>
  </p:sldLayoutIdLst>
  <p:hf hdr="0"/>
  <p:txStyles>
    <p:titleStyle>
      <a:lvl1pPr algn="l" rtl="0" eaLnBrk="1" fontAlgn="base" hangingPunct="1">
        <a:spcBef>
          <a:spcPct val="0"/>
        </a:spcBef>
        <a:spcAft>
          <a:spcPct val="0"/>
        </a:spcAft>
        <a:defRPr sz="2000" b="1" kern="1200">
          <a:solidFill>
            <a:schemeClr val="tx2"/>
          </a:solidFill>
          <a:latin typeface="+mj-lt"/>
          <a:ea typeface="ＭＳ Ｐゴシック" charset="0"/>
          <a:cs typeface="Cambria"/>
        </a:defRPr>
      </a:lvl1pPr>
      <a:lvl2pPr algn="l" rtl="0" eaLnBrk="1" fontAlgn="base" hangingPunct="1">
        <a:spcBef>
          <a:spcPct val="0"/>
        </a:spcBef>
        <a:spcAft>
          <a:spcPct val="0"/>
        </a:spcAft>
        <a:defRPr sz="2000" b="1">
          <a:solidFill>
            <a:srgbClr val="1D3586"/>
          </a:solidFill>
          <a:latin typeface="Cambria" charset="0"/>
          <a:ea typeface="ＭＳ Ｐゴシック" charset="0"/>
          <a:cs typeface="Cambria" charset="0"/>
        </a:defRPr>
      </a:lvl2pPr>
      <a:lvl3pPr algn="l" rtl="0" eaLnBrk="1" fontAlgn="base" hangingPunct="1">
        <a:spcBef>
          <a:spcPct val="0"/>
        </a:spcBef>
        <a:spcAft>
          <a:spcPct val="0"/>
        </a:spcAft>
        <a:defRPr sz="2000" b="1">
          <a:solidFill>
            <a:srgbClr val="1D3586"/>
          </a:solidFill>
          <a:latin typeface="Cambria" charset="0"/>
          <a:ea typeface="ＭＳ Ｐゴシック" charset="0"/>
          <a:cs typeface="Cambria" charset="0"/>
        </a:defRPr>
      </a:lvl3pPr>
      <a:lvl4pPr algn="l" rtl="0" eaLnBrk="1" fontAlgn="base" hangingPunct="1">
        <a:spcBef>
          <a:spcPct val="0"/>
        </a:spcBef>
        <a:spcAft>
          <a:spcPct val="0"/>
        </a:spcAft>
        <a:defRPr sz="2000" b="1">
          <a:solidFill>
            <a:srgbClr val="1D3586"/>
          </a:solidFill>
          <a:latin typeface="Cambria" charset="0"/>
          <a:ea typeface="ＭＳ Ｐゴシック" charset="0"/>
          <a:cs typeface="Cambria" charset="0"/>
        </a:defRPr>
      </a:lvl4pPr>
      <a:lvl5pPr algn="l" rtl="0" eaLnBrk="1" fontAlgn="base" hangingPunct="1">
        <a:spcBef>
          <a:spcPct val="0"/>
        </a:spcBef>
        <a:spcAft>
          <a:spcPct val="0"/>
        </a:spcAft>
        <a:defRPr sz="2000" b="1">
          <a:solidFill>
            <a:srgbClr val="1D3586"/>
          </a:solidFill>
          <a:latin typeface="Cambria" charset="0"/>
          <a:ea typeface="ＭＳ Ｐゴシック" charset="0"/>
          <a:cs typeface="Cambria" charset="0"/>
        </a:defRPr>
      </a:lvl5pPr>
      <a:lvl6pPr marL="457200" algn="l" rtl="0" eaLnBrk="1" fontAlgn="base" hangingPunct="1">
        <a:spcBef>
          <a:spcPct val="0"/>
        </a:spcBef>
        <a:spcAft>
          <a:spcPct val="0"/>
        </a:spcAft>
        <a:defRPr sz="2000" b="1">
          <a:solidFill>
            <a:srgbClr val="1D3586"/>
          </a:solidFill>
          <a:latin typeface="Arial" charset="0"/>
        </a:defRPr>
      </a:lvl6pPr>
      <a:lvl7pPr marL="914400" algn="l" rtl="0" eaLnBrk="1" fontAlgn="base" hangingPunct="1">
        <a:spcBef>
          <a:spcPct val="0"/>
        </a:spcBef>
        <a:spcAft>
          <a:spcPct val="0"/>
        </a:spcAft>
        <a:defRPr sz="2000" b="1">
          <a:solidFill>
            <a:srgbClr val="1D3586"/>
          </a:solidFill>
          <a:latin typeface="Arial" charset="0"/>
        </a:defRPr>
      </a:lvl7pPr>
      <a:lvl8pPr marL="1371600" algn="l" rtl="0" eaLnBrk="1" fontAlgn="base" hangingPunct="1">
        <a:spcBef>
          <a:spcPct val="0"/>
        </a:spcBef>
        <a:spcAft>
          <a:spcPct val="0"/>
        </a:spcAft>
        <a:defRPr sz="2000" b="1">
          <a:solidFill>
            <a:srgbClr val="1D3586"/>
          </a:solidFill>
          <a:latin typeface="Arial" charset="0"/>
        </a:defRPr>
      </a:lvl8pPr>
      <a:lvl9pPr marL="1828800" algn="l" rtl="0" eaLnBrk="1" fontAlgn="base" hangingPunct="1">
        <a:spcBef>
          <a:spcPct val="0"/>
        </a:spcBef>
        <a:spcAft>
          <a:spcPct val="0"/>
        </a:spcAft>
        <a:defRPr sz="2000" b="1">
          <a:solidFill>
            <a:srgbClr val="1D3586"/>
          </a:solidFill>
          <a:latin typeface="Arial" charset="0"/>
        </a:defRPr>
      </a:lvl9pPr>
    </p:titleStyle>
    <p:bodyStyle>
      <a:lvl1pPr marL="0" indent="-338400" algn="l" rtl="0" eaLnBrk="1" fontAlgn="base" hangingPunct="1">
        <a:spcBef>
          <a:spcPts val="500"/>
        </a:spcBef>
        <a:spcAft>
          <a:spcPct val="0"/>
        </a:spcAft>
        <a:buFont typeface="Arial"/>
        <a:buNone/>
        <a:defRPr sz="1800" b="1" kern="1200" baseline="0">
          <a:solidFill>
            <a:schemeClr val="tx2"/>
          </a:solidFill>
          <a:latin typeface="+mj-lt"/>
          <a:ea typeface="ＭＳ Ｐゴシック" charset="0"/>
          <a:cs typeface="Cambria"/>
        </a:defRPr>
      </a:lvl1pPr>
      <a:lvl2pPr marL="182563" indent="-182563" algn="l" rtl="0" eaLnBrk="1" fontAlgn="base" hangingPunct="1">
        <a:spcBef>
          <a:spcPts val="500"/>
        </a:spcBef>
        <a:spcAft>
          <a:spcPct val="0"/>
        </a:spcAft>
        <a:buFont typeface="Arial" panose="020B0604020202020204" pitchFamily="34" charset="0"/>
        <a:buChar char="•"/>
        <a:defRPr sz="1800" kern="1200">
          <a:solidFill>
            <a:schemeClr val="tx2"/>
          </a:solidFill>
          <a:latin typeface="+mj-lt"/>
          <a:ea typeface="ＭＳ Ｐゴシック" charset="0"/>
          <a:cs typeface="ＭＳ Ｐゴシック" charset="0"/>
        </a:defRPr>
      </a:lvl2pPr>
      <a:lvl3pPr marL="358775" indent="-182563" algn="l" rtl="0" eaLnBrk="1" fontAlgn="base" hangingPunct="1">
        <a:spcBef>
          <a:spcPts val="500"/>
        </a:spcBef>
        <a:spcAft>
          <a:spcPct val="0"/>
        </a:spcAft>
        <a:buFont typeface="Arial" charset="0"/>
        <a:buChar char="•"/>
        <a:defRPr sz="1600" kern="1200">
          <a:solidFill>
            <a:schemeClr val="tx2"/>
          </a:solidFill>
          <a:latin typeface="+mj-lt"/>
          <a:ea typeface="ＭＳ Ｐゴシック" charset="0"/>
          <a:cs typeface="+mn-cs"/>
        </a:defRPr>
      </a:lvl3pPr>
      <a:lvl4pPr marL="719138" indent="-184150" algn="l" rtl="0" eaLnBrk="1" fontAlgn="base" hangingPunct="1">
        <a:spcBef>
          <a:spcPts val="500"/>
        </a:spcBef>
        <a:spcAft>
          <a:spcPct val="0"/>
        </a:spcAft>
        <a:buFont typeface="Arial" panose="020B0604020202020204" pitchFamily="34" charset="0"/>
        <a:buChar char="•"/>
        <a:defRPr sz="1200" kern="1200">
          <a:solidFill>
            <a:schemeClr val="tx2"/>
          </a:solidFill>
          <a:latin typeface="+mj-lt"/>
          <a:ea typeface="ＭＳ Ｐゴシック" charset="0"/>
          <a:cs typeface="+mn-cs"/>
        </a:defRPr>
      </a:lvl4pPr>
      <a:lvl5pPr marL="1077913" indent="-125413" algn="l" rtl="0" eaLnBrk="1" fontAlgn="base" hangingPunct="1">
        <a:spcBef>
          <a:spcPts val="500"/>
        </a:spcBef>
        <a:spcAft>
          <a:spcPct val="0"/>
        </a:spcAft>
        <a:buFont typeface="Arial" charset="0"/>
        <a:buChar char="»"/>
        <a:defRPr sz="1000" kern="1200">
          <a:solidFill>
            <a:srgbClr val="FF0000"/>
          </a:solidFill>
          <a:latin typeface="+mj-lt"/>
          <a:ea typeface="ＭＳ Ｐゴシック" charset="0"/>
          <a:cs typeface="+mn-cs"/>
        </a:defRPr>
      </a:lvl5pPr>
      <a:lvl6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6pPr>
      <a:lvl7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7pPr>
      <a:lvl8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04" userDrawn="1">
          <p15:clr>
            <a:srgbClr val="F26B43"/>
          </p15:clr>
        </p15:guide>
        <p15:guide id="2" pos="249" userDrawn="1">
          <p15:clr>
            <a:srgbClr val="F26B43"/>
          </p15:clr>
        </p15:guide>
        <p15:guide id="3" pos="551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aekno.de/aerzte/rheinisches-aerzteblatt/ausgabe/artikel/2025/juli-2025/kuenstliche-intelligenz-kann-aerztinnen-und-aerzte-unterstuetzen?utm_source=chatgpt.com" TargetMode="External"/><Relationship Id="rId2" Type="http://schemas.openxmlformats.org/officeDocument/2006/relationships/hyperlink" Target="https://www.aekno.de/aerzte/rheinisches-aerzteblatt/ausgabe/artikel/2024/mai-2024/chat-bot-der-aerztekammer-nordrhein-beantwortet-fragen?utm_source=chatgpt.com"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www.aerztekammer-bw.de/online-fortbildungen-mit-dem-fokus-auf-kuenstliche-intelligenz-kurs-i-157ee4e0504adef7"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2.png"/><Relationship Id="rId16" Type="http://schemas.openxmlformats.org/officeDocument/2006/relationships/image" Target="../media/image15.jpe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emf"/><Relationship Id="rId4" Type="http://schemas.openxmlformats.org/officeDocument/2006/relationships/notesSlide" Target="../notesSlides/notesSlide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a:extLst>
              <a:ext uri="{FF2B5EF4-FFF2-40B4-BE49-F238E27FC236}">
                <a16:creationId xmlns:a16="http://schemas.microsoft.com/office/drawing/2014/main" id="{E9FE10DA-6357-448D-AB18-D83F0F042114}"/>
              </a:ext>
            </a:extLst>
          </p:cNvPr>
          <p:cNvSpPr>
            <a:spLocks noGrp="1"/>
          </p:cNvSpPr>
          <p:nvPr>
            <p:ph type="subTitle" idx="1"/>
          </p:nvPr>
        </p:nvSpPr>
        <p:spPr/>
        <p:txBody>
          <a:bodyPr/>
          <a:lstStyle/>
          <a:p>
            <a:r>
              <a:rPr lang="de-DE" dirty="0"/>
              <a:t>ZEVA-Symposium 2025 Skopje</a:t>
            </a:r>
          </a:p>
        </p:txBody>
      </p:sp>
      <p:sp>
        <p:nvSpPr>
          <p:cNvPr id="3" name="Titel 2">
            <a:extLst>
              <a:ext uri="{FF2B5EF4-FFF2-40B4-BE49-F238E27FC236}">
                <a16:creationId xmlns:a16="http://schemas.microsoft.com/office/drawing/2014/main" id="{D5952591-72EA-423F-B6CF-C088B96B9DAD}"/>
              </a:ext>
            </a:extLst>
          </p:cNvPr>
          <p:cNvSpPr>
            <a:spLocks noGrp="1"/>
          </p:cNvSpPr>
          <p:nvPr>
            <p:ph type="ctrTitle"/>
          </p:nvPr>
        </p:nvSpPr>
        <p:spPr/>
        <p:txBody>
          <a:bodyPr/>
          <a:lstStyle/>
          <a:p>
            <a:r>
              <a:rPr lang="de-DE" dirty="0"/>
              <a:t>National </a:t>
            </a:r>
            <a:r>
              <a:rPr lang="de-DE" dirty="0" err="1"/>
              <a:t>report</a:t>
            </a:r>
            <a:r>
              <a:rPr lang="de-DE" dirty="0"/>
              <a:t> Germany: The </a:t>
            </a:r>
            <a:r>
              <a:rPr lang="de-DE" dirty="0" err="1"/>
              <a:t>future</a:t>
            </a:r>
            <a:r>
              <a:rPr lang="de-DE" dirty="0"/>
              <a:t> </a:t>
            </a:r>
            <a:r>
              <a:rPr lang="de-DE" dirty="0" err="1"/>
              <a:t>of</a:t>
            </a:r>
            <a:r>
              <a:rPr lang="de-DE" dirty="0"/>
              <a:t> </a:t>
            </a:r>
            <a:r>
              <a:rPr lang="de-DE" dirty="0" err="1"/>
              <a:t>the</a:t>
            </a:r>
            <a:r>
              <a:rPr lang="de-DE" dirty="0"/>
              <a:t> </a:t>
            </a:r>
            <a:r>
              <a:rPr lang="de-DE" dirty="0" err="1"/>
              <a:t>medical</a:t>
            </a:r>
            <a:r>
              <a:rPr lang="de-DE" dirty="0"/>
              <a:t> </a:t>
            </a:r>
            <a:r>
              <a:rPr lang="de-DE" dirty="0" err="1"/>
              <a:t>chambers</a:t>
            </a:r>
            <a:endParaRPr lang="de-DE" dirty="0"/>
          </a:p>
        </p:txBody>
      </p:sp>
      <p:sp>
        <p:nvSpPr>
          <p:cNvPr id="4" name="Textplatzhalter 3">
            <a:extLst>
              <a:ext uri="{FF2B5EF4-FFF2-40B4-BE49-F238E27FC236}">
                <a16:creationId xmlns:a16="http://schemas.microsoft.com/office/drawing/2014/main" id="{1CF70954-BEAA-48DF-A43C-F1692570E664}"/>
              </a:ext>
            </a:extLst>
          </p:cNvPr>
          <p:cNvSpPr>
            <a:spLocks noGrp="1"/>
          </p:cNvSpPr>
          <p:nvPr>
            <p:ph type="body" sz="quarter" idx="12"/>
          </p:nvPr>
        </p:nvSpPr>
        <p:spPr>
          <a:xfrm>
            <a:off x="718340" y="3652054"/>
            <a:ext cx="6480000" cy="935919"/>
          </a:xfrm>
        </p:spPr>
        <p:txBody>
          <a:bodyPr>
            <a:normAutofit fontScale="77500" lnSpcReduction="20000"/>
          </a:bodyPr>
          <a:lstStyle/>
          <a:p>
            <a:r>
              <a:rPr lang="de-DE" sz="1500" dirty="0"/>
              <a:t>By</a:t>
            </a:r>
            <a:r>
              <a:rPr lang="de-DE" sz="2000" dirty="0"/>
              <a:t> Dr Andreas Botzlar</a:t>
            </a:r>
          </a:p>
          <a:p>
            <a:r>
              <a:rPr lang="en-US" b="0" dirty="0"/>
              <a:t>Board Member of the German Medical Association</a:t>
            </a:r>
          </a:p>
          <a:p>
            <a:r>
              <a:rPr lang="en-US" b="0" dirty="0"/>
              <a:t>Vice President of the European Doctors (CPME) </a:t>
            </a:r>
          </a:p>
          <a:p>
            <a:r>
              <a:rPr lang="en-US" b="0" dirty="0"/>
              <a:t>Vice President of the Bavarian State Chamber of Physicians</a:t>
            </a:r>
          </a:p>
          <a:p>
            <a:r>
              <a:rPr lang="en-US" b="0" dirty="0"/>
              <a:t>Second Chair of the Marburger Bund - Union</a:t>
            </a:r>
          </a:p>
        </p:txBody>
      </p:sp>
      <p:sp>
        <p:nvSpPr>
          <p:cNvPr id="5" name="Datumsplatzhalter 4">
            <a:extLst>
              <a:ext uri="{FF2B5EF4-FFF2-40B4-BE49-F238E27FC236}">
                <a16:creationId xmlns:a16="http://schemas.microsoft.com/office/drawing/2014/main" id="{4D5881A3-7D28-4387-B9F0-B853AE5EE544}"/>
              </a:ext>
            </a:extLst>
          </p:cNvPr>
          <p:cNvSpPr>
            <a:spLocks noGrp="1"/>
          </p:cNvSpPr>
          <p:nvPr>
            <p:ph type="dt" sz="half" idx="13"/>
          </p:nvPr>
        </p:nvSpPr>
        <p:spPr/>
        <p:txBody>
          <a:bodyPr/>
          <a:lstStyle/>
          <a:p>
            <a:r>
              <a:rPr lang="de-DE" dirty="0"/>
              <a:t>05 September 2025</a:t>
            </a:r>
          </a:p>
        </p:txBody>
      </p:sp>
    </p:spTree>
    <p:extLst>
      <p:ext uri="{BB962C8B-B14F-4D97-AF65-F5344CB8AC3E}">
        <p14:creationId xmlns:p14="http://schemas.microsoft.com/office/powerpoint/2010/main" val="3519985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17F4E372-6AB2-8053-AFC1-7124A33C94CE}"/>
              </a:ext>
            </a:extLst>
          </p:cNvPr>
          <p:cNvSpPr>
            <a:spLocks noGrp="1"/>
          </p:cNvSpPr>
          <p:nvPr>
            <p:ph type="ftr" sz="quarter" idx="11"/>
          </p:nvPr>
        </p:nvSpPr>
        <p:spPr/>
        <p:txBody>
          <a:body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5" name="Foliennummernplatzhalter 4">
            <a:extLst>
              <a:ext uri="{FF2B5EF4-FFF2-40B4-BE49-F238E27FC236}">
                <a16:creationId xmlns:a16="http://schemas.microsoft.com/office/drawing/2014/main" id="{74C2BD52-D4A0-0356-A279-3FE32A315117}"/>
              </a:ext>
            </a:extLst>
          </p:cNvPr>
          <p:cNvSpPr>
            <a:spLocks noGrp="1"/>
          </p:cNvSpPr>
          <p:nvPr>
            <p:ph type="sldNum" sz="quarter" idx="12"/>
          </p:nvPr>
        </p:nvSpPr>
        <p:spPr/>
        <p:txBody>
          <a:bodyPr/>
          <a:lstStyle/>
          <a:p>
            <a:pPr>
              <a:defRPr/>
            </a:pPr>
            <a:r>
              <a:rPr lang="de-DE"/>
              <a:t>Folie </a:t>
            </a:r>
            <a:fld id="{0E6BEC03-0330-CD4B-98FA-54C68EC765E5}" type="slidenum">
              <a:rPr lang="de-DE" smtClean="0"/>
              <a:pPr>
                <a:defRPr/>
              </a:pPr>
              <a:t>2</a:t>
            </a:fld>
            <a:endParaRPr lang="de-DE" dirty="0"/>
          </a:p>
        </p:txBody>
      </p:sp>
      <p:sp>
        <p:nvSpPr>
          <p:cNvPr id="6" name="Inhaltsplatzhalter 2">
            <a:extLst>
              <a:ext uri="{FF2B5EF4-FFF2-40B4-BE49-F238E27FC236}">
                <a16:creationId xmlns:a16="http://schemas.microsoft.com/office/drawing/2014/main" id="{DA402EB4-A5FD-DD16-8E44-64C18BC93540}"/>
              </a:ext>
            </a:extLst>
          </p:cNvPr>
          <p:cNvSpPr txBox="1">
            <a:spLocks/>
          </p:cNvSpPr>
          <p:nvPr/>
        </p:nvSpPr>
        <p:spPr>
          <a:xfrm>
            <a:off x="395287" y="2068066"/>
            <a:ext cx="8353425" cy="1007368"/>
          </a:xfrm>
          <a:prstGeom prst="rect">
            <a:avLst/>
          </a:prstGeom>
        </p:spPr>
        <p:txBody>
          <a:bodyPr>
            <a:normAutofit/>
          </a:bodyPr>
          <a:lstStyle>
            <a:lvl1pPr marL="0" indent="-338400" algn="l" rtl="0" eaLnBrk="1" fontAlgn="base" hangingPunct="1">
              <a:spcBef>
                <a:spcPts val="500"/>
              </a:spcBef>
              <a:spcAft>
                <a:spcPct val="0"/>
              </a:spcAft>
              <a:buFont typeface="Arial"/>
              <a:buNone/>
              <a:defRPr sz="1800" b="1" kern="1200" baseline="0">
                <a:solidFill>
                  <a:schemeClr val="tx2"/>
                </a:solidFill>
                <a:latin typeface="+mj-lt"/>
                <a:ea typeface="ＭＳ Ｐゴシック" charset="0"/>
                <a:cs typeface="Cambria"/>
              </a:defRPr>
            </a:lvl1pPr>
            <a:lvl2pPr marL="182563" indent="-182563" algn="l" rtl="0" eaLnBrk="1" fontAlgn="base" hangingPunct="1">
              <a:spcBef>
                <a:spcPts val="500"/>
              </a:spcBef>
              <a:spcAft>
                <a:spcPct val="0"/>
              </a:spcAft>
              <a:buFont typeface="Arial" panose="020B0604020202020204" pitchFamily="34" charset="0"/>
              <a:buChar char="•"/>
              <a:defRPr sz="1800" kern="1200">
                <a:solidFill>
                  <a:schemeClr val="tx2"/>
                </a:solidFill>
                <a:latin typeface="+mj-lt"/>
                <a:ea typeface="ＭＳ Ｐゴシック" charset="0"/>
                <a:cs typeface="ＭＳ Ｐゴシック" charset="0"/>
              </a:defRPr>
            </a:lvl2pPr>
            <a:lvl3pPr marL="358775" indent="-182563" algn="l" rtl="0" eaLnBrk="1" fontAlgn="base" hangingPunct="1">
              <a:spcBef>
                <a:spcPts val="500"/>
              </a:spcBef>
              <a:spcAft>
                <a:spcPct val="0"/>
              </a:spcAft>
              <a:buFont typeface="Arial" charset="0"/>
              <a:buChar char="•"/>
              <a:defRPr sz="1600" kern="1200">
                <a:solidFill>
                  <a:schemeClr val="tx2"/>
                </a:solidFill>
                <a:latin typeface="+mj-lt"/>
                <a:ea typeface="ＭＳ Ｐゴシック" charset="0"/>
                <a:cs typeface="+mn-cs"/>
              </a:defRPr>
            </a:lvl3pPr>
            <a:lvl4pPr marL="719138" indent="-184150" algn="l" rtl="0" eaLnBrk="1" fontAlgn="base" hangingPunct="1">
              <a:spcBef>
                <a:spcPts val="500"/>
              </a:spcBef>
              <a:spcAft>
                <a:spcPct val="0"/>
              </a:spcAft>
              <a:buFont typeface="Arial" panose="020B0604020202020204" pitchFamily="34" charset="0"/>
              <a:buChar char="•"/>
              <a:defRPr sz="1200" kern="1200">
                <a:solidFill>
                  <a:schemeClr val="tx2"/>
                </a:solidFill>
                <a:latin typeface="+mj-lt"/>
                <a:ea typeface="ＭＳ Ｐゴシック" charset="0"/>
                <a:cs typeface="+mn-cs"/>
              </a:defRPr>
            </a:lvl4pPr>
            <a:lvl5pPr marL="1077913" indent="-125413" algn="l" rtl="0" eaLnBrk="1" fontAlgn="base" hangingPunct="1">
              <a:spcBef>
                <a:spcPts val="500"/>
              </a:spcBef>
              <a:spcAft>
                <a:spcPct val="0"/>
              </a:spcAft>
              <a:buFont typeface="Arial" charset="0"/>
              <a:buChar char="»"/>
              <a:defRPr sz="1000" kern="1200">
                <a:solidFill>
                  <a:srgbClr val="FF0000"/>
                </a:solidFill>
                <a:latin typeface="+mj-lt"/>
                <a:ea typeface="ＭＳ Ｐゴシック" charset="0"/>
                <a:cs typeface="+mn-cs"/>
              </a:defRPr>
            </a:lvl5pPr>
            <a:lvl6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6pPr>
            <a:lvl7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7pPr>
            <a:lvl8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de-DE" sz="2800" dirty="0"/>
              <a:t>The </a:t>
            </a:r>
            <a:r>
              <a:rPr lang="de-DE" sz="2800" dirty="0" err="1"/>
              <a:t>future</a:t>
            </a:r>
            <a:r>
              <a:rPr lang="de-DE" sz="2800" dirty="0"/>
              <a:t> </a:t>
            </a:r>
            <a:r>
              <a:rPr lang="de-DE" sz="2800" dirty="0" err="1"/>
              <a:t>of</a:t>
            </a:r>
            <a:r>
              <a:rPr lang="de-DE" sz="2800" dirty="0"/>
              <a:t> </a:t>
            </a:r>
            <a:r>
              <a:rPr lang="de-DE" sz="2800" dirty="0" err="1"/>
              <a:t>the</a:t>
            </a:r>
            <a:r>
              <a:rPr lang="de-DE" sz="2800" dirty="0"/>
              <a:t> </a:t>
            </a:r>
            <a:r>
              <a:rPr lang="de-DE" sz="2800" dirty="0" err="1"/>
              <a:t>medical</a:t>
            </a:r>
            <a:r>
              <a:rPr lang="de-DE" sz="2800" dirty="0"/>
              <a:t> </a:t>
            </a:r>
            <a:r>
              <a:rPr lang="de-DE" sz="2800" dirty="0" err="1"/>
              <a:t>chambers</a:t>
            </a:r>
            <a:br>
              <a:rPr lang="de-DE" sz="2800" dirty="0"/>
            </a:br>
            <a:r>
              <a:rPr lang="de-DE" sz="2800" dirty="0" err="1"/>
              <a:t>Aritifical</a:t>
            </a:r>
            <a:r>
              <a:rPr lang="de-DE" sz="2800" dirty="0"/>
              <a:t> </a:t>
            </a:r>
            <a:r>
              <a:rPr lang="de-DE" sz="2800" dirty="0" err="1"/>
              <a:t>intelligence</a:t>
            </a:r>
            <a:endParaRPr lang="de-DE" sz="2800" dirty="0"/>
          </a:p>
        </p:txBody>
      </p:sp>
    </p:spTree>
    <p:extLst>
      <p:ext uri="{BB962C8B-B14F-4D97-AF65-F5344CB8AC3E}">
        <p14:creationId xmlns:p14="http://schemas.microsoft.com/office/powerpoint/2010/main" val="905186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The </a:t>
            </a:r>
            <a:r>
              <a:rPr lang="de-DE" dirty="0" err="1">
                <a:solidFill>
                  <a:schemeClr val="tx2"/>
                </a:solidFill>
              </a:rPr>
              <a:t>future</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a:t>
            </a:r>
            <a:r>
              <a:rPr lang="de-DE" dirty="0" err="1">
                <a:solidFill>
                  <a:schemeClr val="tx2"/>
                </a:solidFill>
              </a:rPr>
              <a:t>medical</a:t>
            </a:r>
            <a:r>
              <a:rPr lang="de-DE" dirty="0">
                <a:solidFill>
                  <a:schemeClr val="tx2"/>
                </a:solidFill>
              </a:rPr>
              <a:t> </a:t>
            </a:r>
            <a:r>
              <a:rPr lang="de-DE" dirty="0" err="1">
                <a:solidFill>
                  <a:schemeClr val="tx2"/>
                </a:solidFill>
              </a:rPr>
              <a:t>chambers</a:t>
            </a:r>
            <a:br>
              <a:rPr lang="de-DE" dirty="0">
                <a:solidFill>
                  <a:schemeClr val="tx2"/>
                </a:solidFill>
              </a:rPr>
            </a:br>
            <a:r>
              <a:rPr lang="de-DE" dirty="0" err="1">
                <a:solidFill>
                  <a:schemeClr val="tx2"/>
                </a:solidFill>
              </a:rPr>
              <a:t>Aritifical</a:t>
            </a:r>
            <a:r>
              <a:rPr lang="de-DE" dirty="0">
                <a:solidFill>
                  <a:schemeClr val="tx2"/>
                </a:solidFill>
              </a:rPr>
              <a:t> </a:t>
            </a:r>
            <a:r>
              <a:rPr lang="de-DE" dirty="0" err="1">
                <a:solidFill>
                  <a:schemeClr val="tx2"/>
                </a:solidFill>
              </a:rPr>
              <a:t>intelligence</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r>
              <a:rPr lang="en-US" sz="1800" b="0" dirty="0">
                <a:effectLst/>
                <a:latin typeface="Cambria" panose="02040503050406030204" pitchFamily="18" charset="0"/>
                <a:ea typeface="Calibri" panose="020F0502020204030204" pitchFamily="34" charset="0"/>
                <a:cs typeface="Aptos" panose="020B0004020202020204" pitchFamily="34" charset="0"/>
              </a:rPr>
              <a:t>The German Medical Association (GMA - </a:t>
            </a:r>
            <a:r>
              <a:rPr lang="en-US" sz="1800" b="0" i="1" dirty="0" err="1">
                <a:effectLst/>
                <a:latin typeface="Cambria" panose="02040503050406030204" pitchFamily="18" charset="0"/>
                <a:ea typeface="Calibri" panose="020F0502020204030204" pitchFamily="34" charset="0"/>
                <a:cs typeface="Aptos" panose="020B0004020202020204" pitchFamily="34" charset="0"/>
              </a:rPr>
              <a:t>Bundesärztekammer</a:t>
            </a:r>
            <a:r>
              <a:rPr lang="en-US" sz="1800" b="0" dirty="0">
                <a:effectLst/>
                <a:latin typeface="Cambria" panose="02040503050406030204" pitchFamily="18" charset="0"/>
                <a:ea typeface="Calibri" panose="020F0502020204030204" pitchFamily="34" charset="0"/>
                <a:cs typeface="Aptos" panose="020B0004020202020204" pitchFamily="34" charset="0"/>
              </a:rPr>
              <a:t>) is the joint association of the 17 State Chambers of Physicians in Germany (</a:t>
            </a:r>
            <a:r>
              <a:rPr lang="en-US" sz="1800" b="0" i="1" dirty="0" err="1">
                <a:effectLst/>
                <a:latin typeface="Cambria" panose="02040503050406030204" pitchFamily="18" charset="0"/>
                <a:ea typeface="Calibri" panose="020F0502020204030204" pitchFamily="34" charset="0"/>
                <a:cs typeface="Aptos" panose="020B0004020202020204" pitchFamily="34" charset="0"/>
              </a:rPr>
              <a:t>Landesärztekammer</a:t>
            </a:r>
            <a:r>
              <a:rPr lang="en-US" sz="1800" b="0" dirty="0">
                <a:effectLst/>
                <a:latin typeface="Cambria" panose="02040503050406030204" pitchFamily="18" charset="0"/>
                <a:ea typeface="Calibri" panose="020F0502020204030204" pitchFamily="34" charset="0"/>
                <a:cs typeface="Aptos" panose="020B0004020202020204" pitchFamily="34" charset="0"/>
              </a:rPr>
              <a:t>)</a:t>
            </a:r>
          </a:p>
          <a:p>
            <a:pPr marL="285750" indent="-285750">
              <a:buFont typeface="Wingdings" panose="05000000000000000000" pitchFamily="2" charset="2"/>
              <a:buChar char="à"/>
            </a:pPr>
            <a:r>
              <a:rPr lang="en-US" b="0" dirty="0">
                <a:latin typeface="Cambria" panose="02040503050406030204" pitchFamily="18" charset="0"/>
                <a:ea typeface="Calibri" panose="020F0502020204030204" pitchFamily="34" charset="0"/>
                <a:cs typeface="Aptos" panose="020B0004020202020204" pitchFamily="34" charset="0"/>
              </a:rPr>
              <a:t>It re</a:t>
            </a:r>
            <a:r>
              <a:rPr lang="en-US" sz="1800" b="0" dirty="0">
                <a:effectLst/>
                <a:latin typeface="Cambria" panose="02040503050406030204" pitchFamily="18" charset="0"/>
                <a:ea typeface="Calibri" panose="020F0502020204030204" pitchFamily="34" charset="0"/>
                <a:cs typeface="Aptos" panose="020B0004020202020204" pitchFamily="34" charset="0"/>
              </a:rPr>
              <a:t>presents the professional interests of the medical profession in Germany</a:t>
            </a:r>
          </a:p>
          <a:p>
            <a:pPr marL="285750" indent="-285750">
              <a:buFont typeface="Wingdings" panose="05000000000000000000" pitchFamily="2" charset="2"/>
              <a:buChar char="à"/>
            </a:pPr>
            <a:endParaRPr lang="en-US" b="0" dirty="0">
              <a:latin typeface="Cambria" panose="02040503050406030204" pitchFamily="18" charset="0"/>
              <a:ea typeface="Calibri" panose="020F0502020204030204" pitchFamily="34" charset="0"/>
              <a:cs typeface="Aptos" panose="020B0004020202020204" pitchFamily="34" charset="0"/>
            </a:endParaRPr>
          </a:p>
          <a:p>
            <a:pPr indent="0"/>
            <a:r>
              <a:rPr lang="en-US" sz="1800" dirty="0">
                <a:effectLst/>
                <a:latin typeface="Cambria" panose="02040503050406030204" pitchFamily="18" charset="0"/>
                <a:ea typeface="Calibri" panose="020F0502020204030204" pitchFamily="34" charset="0"/>
                <a:cs typeface="Aptos" panose="020B0004020202020204" pitchFamily="34" charset="0"/>
              </a:rPr>
              <a:t>Positions and measures on both levels:</a:t>
            </a:r>
          </a:p>
          <a:p>
            <a:pPr marL="285750" indent="-285750">
              <a:buFont typeface="Arial" panose="020B0604020202020204" pitchFamily="34" charset="0"/>
              <a:buChar char="•"/>
            </a:pPr>
            <a:r>
              <a:rPr lang="en-US" b="0" dirty="0">
                <a:latin typeface="Cambria" panose="02040503050406030204" pitchFamily="18" charset="0"/>
                <a:ea typeface="Calibri" panose="020F0502020204030204" pitchFamily="34" charset="0"/>
                <a:cs typeface="Aptos" panose="020B0004020202020204" pitchFamily="34" charset="0"/>
              </a:rPr>
              <a:t>Federal level (GMA)</a:t>
            </a:r>
          </a:p>
          <a:p>
            <a:pPr marL="285750" indent="-285750">
              <a:buFont typeface="Arial" panose="020B0604020202020204" pitchFamily="34" charset="0"/>
              <a:buChar char="•"/>
            </a:pPr>
            <a:r>
              <a:rPr lang="en-US" sz="1800" b="0" dirty="0">
                <a:effectLst/>
                <a:latin typeface="Cambria" panose="02040503050406030204" pitchFamily="18" charset="0"/>
                <a:ea typeface="Calibri" panose="020F0502020204030204" pitchFamily="34" charset="0"/>
                <a:cs typeface="Aptos" panose="020B0004020202020204" pitchFamily="34" charset="0"/>
              </a:rPr>
              <a:t>State level (State Chambers of Physicians)</a:t>
            </a:r>
          </a:p>
          <a:p>
            <a:pPr indent="0"/>
            <a:endParaRPr lang="en-US" sz="1800" b="0" dirty="0">
              <a:effectLst/>
              <a:latin typeface="Cambria" panose="02040503050406030204" pitchFamily="18" charset="0"/>
              <a:ea typeface="Calibri" panose="020F0502020204030204" pitchFamily="34" charset="0"/>
              <a:cs typeface="Aptos" panose="020B0004020202020204" pitchFamily="34" charset="0"/>
            </a:endParaRPr>
          </a:p>
          <a:p>
            <a:pPr marL="285750" indent="-285750">
              <a:buFont typeface="Arial" panose="020B0604020202020204" pitchFamily="34" charset="0"/>
              <a:buChar char="•"/>
            </a:pPr>
            <a:endParaRPr lang="en-US" b="0" dirty="0">
              <a:latin typeface="Cambria" panose="02040503050406030204" pitchFamily="18" charset="0"/>
              <a:ea typeface="Calibri" panose="020F0502020204030204" pitchFamily="34" charset="0"/>
              <a:cs typeface="Aptos" panose="020B0004020202020204" pitchFamily="34" charset="0"/>
            </a:endParaRPr>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3</a:t>
            </a:fld>
            <a:endParaRPr lang="de-DE" dirty="0"/>
          </a:p>
        </p:txBody>
      </p:sp>
    </p:spTree>
    <p:extLst>
      <p:ext uri="{BB962C8B-B14F-4D97-AF65-F5344CB8AC3E}">
        <p14:creationId xmlns:p14="http://schemas.microsoft.com/office/powerpoint/2010/main" val="978665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The </a:t>
            </a:r>
            <a:r>
              <a:rPr lang="de-DE" dirty="0" err="1">
                <a:solidFill>
                  <a:schemeClr val="tx2"/>
                </a:solidFill>
              </a:rPr>
              <a:t>future</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a:t>
            </a:r>
            <a:r>
              <a:rPr lang="de-DE" dirty="0" err="1">
                <a:solidFill>
                  <a:schemeClr val="tx2"/>
                </a:solidFill>
              </a:rPr>
              <a:t>medical</a:t>
            </a:r>
            <a:r>
              <a:rPr lang="de-DE" dirty="0">
                <a:solidFill>
                  <a:schemeClr val="tx2"/>
                </a:solidFill>
              </a:rPr>
              <a:t> </a:t>
            </a:r>
            <a:r>
              <a:rPr lang="de-DE" dirty="0" err="1">
                <a:solidFill>
                  <a:schemeClr val="tx2"/>
                </a:solidFill>
              </a:rPr>
              <a:t>chambers</a:t>
            </a:r>
            <a:br>
              <a:rPr lang="de-DE" dirty="0">
                <a:solidFill>
                  <a:schemeClr val="tx2"/>
                </a:solidFill>
              </a:rPr>
            </a:br>
            <a:r>
              <a:rPr lang="de-DE" dirty="0" err="1">
                <a:solidFill>
                  <a:schemeClr val="tx2"/>
                </a:solidFill>
              </a:rPr>
              <a:t>Aritifical</a:t>
            </a:r>
            <a:r>
              <a:rPr lang="de-DE" dirty="0">
                <a:solidFill>
                  <a:schemeClr val="tx2"/>
                </a:solidFill>
              </a:rPr>
              <a:t> </a:t>
            </a:r>
            <a:r>
              <a:rPr lang="de-DE" dirty="0" err="1">
                <a:solidFill>
                  <a:schemeClr val="tx2"/>
                </a:solidFill>
              </a:rPr>
              <a:t>intelligence</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fontScale="77500" lnSpcReduction="20000"/>
          </a:bodyPr>
          <a:lstStyle/>
          <a:p>
            <a:pPr indent="0"/>
            <a:r>
              <a:rPr lang="en-US" sz="2100" b="0" dirty="0">
                <a:latin typeface="+mn-lt"/>
                <a:ea typeface="Calibri" panose="020F0502020204030204" pitchFamily="34" charset="0"/>
                <a:cs typeface="Aptos" panose="020B0004020202020204" pitchFamily="34" charset="0"/>
              </a:rPr>
              <a:t>The federal level:</a:t>
            </a:r>
          </a:p>
          <a:p>
            <a:pPr marL="342900" indent="-342900">
              <a:buFont typeface="Wingdings" panose="05000000000000000000" pitchFamily="2" charset="2"/>
              <a:buChar char="Ø"/>
            </a:pPr>
            <a:r>
              <a:rPr lang="en-US" sz="2100" b="0" dirty="0">
                <a:latin typeface="+mn-lt"/>
                <a:ea typeface="Calibri" panose="020F0502020204030204" pitchFamily="34" charset="0"/>
                <a:cs typeface="Aptos" panose="020B0004020202020204" pitchFamily="34" charset="0"/>
              </a:rPr>
              <a:t>At the 129th German Medical Assembly in Leipzig in May 2025 the delegates voted to make </a:t>
            </a:r>
            <a:r>
              <a:rPr lang="en-US" sz="2100" dirty="0">
                <a:latin typeface="+mn-lt"/>
                <a:ea typeface="Calibri" panose="020F0502020204030204" pitchFamily="34" charset="0"/>
                <a:cs typeface="Aptos" panose="020B0004020202020204" pitchFamily="34" charset="0"/>
              </a:rPr>
              <a:t>artificial intelligence (AI) a top priority for the GMA </a:t>
            </a:r>
            <a:r>
              <a:rPr lang="en-US" sz="2100" b="0" dirty="0">
                <a:latin typeface="+mn-lt"/>
                <a:ea typeface="Calibri" panose="020F0502020204030204" pitchFamily="34" charset="0"/>
                <a:cs typeface="Aptos" panose="020B0004020202020204" pitchFamily="34" charset="0"/>
              </a:rPr>
              <a:t>in 2025 and stated in its resolution,</a:t>
            </a:r>
            <a:r>
              <a:rPr kumimoji="0" lang="en-GB" sz="2100" b="0" i="0" u="none" strike="noStrike" kern="1200" cap="none" spc="0" normalizeH="0" baseline="0" noProof="0" dirty="0">
                <a:ln>
                  <a:noFill/>
                </a:ln>
                <a:effectLst/>
                <a:uLnTx/>
                <a:uFillTx/>
                <a:latin typeface="+mn-lt"/>
                <a:ea typeface="+mn-ea"/>
                <a:cs typeface="+mn-cs"/>
              </a:rPr>
              <a:t> the demands/principles in the following areas of AI:</a:t>
            </a:r>
          </a:p>
          <a:p>
            <a:pPr indent="0"/>
            <a:r>
              <a:rPr kumimoji="0" lang="en-GB" sz="2100" b="0" i="0" u="none" strike="noStrike" kern="1200" cap="none" spc="0" normalizeH="0" baseline="0" noProof="0" dirty="0">
                <a:ln>
                  <a:noFill/>
                </a:ln>
                <a:effectLst/>
                <a:uLnTx/>
                <a:uFillTx/>
                <a:latin typeface="+mn-lt"/>
                <a:ea typeface="+mn-ea"/>
                <a:cs typeface="+mn-cs"/>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mn-lt"/>
                <a:ea typeface="+mn-ea"/>
                <a:cs typeface="+mn-cs"/>
              </a:rPr>
              <a:t>Strengthening the Responsibility of Physicians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mn-lt"/>
                <a:ea typeface="+mn-ea"/>
                <a:cs typeface="+mn-cs"/>
              </a:rPr>
              <a:t>Gaining Trust in AI-supported Medicine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mn-lt"/>
                <a:ea typeface="+mn-ea"/>
                <a:cs typeface="+mn-cs"/>
              </a:rPr>
              <a:t>Ensuring High Safety and Quality Standards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mn-lt"/>
                <a:ea typeface="+mn-ea"/>
                <a:cs typeface="+mn-cs"/>
              </a:rPr>
              <a:t>Enabling R&amp;D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mn-lt"/>
                <a:ea typeface="+mn-ea"/>
                <a:cs typeface="+mn-cs"/>
              </a:rPr>
              <a:t>Foster AI Skills Among Physicians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effectLst/>
                <a:uLnTx/>
                <a:uFillTx/>
                <a:latin typeface="+mn-lt"/>
                <a:ea typeface="+mn-ea"/>
                <a:cs typeface="+mn-cs"/>
              </a:rPr>
              <a:t>Economic and Structural Considerations</a:t>
            </a:r>
            <a:endParaRPr lang="en-US" b="0" dirty="0">
              <a:latin typeface="Cambria" panose="02040503050406030204" pitchFamily="18" charset="0"/>
              <a:ea typeface="Calibri" panose="020F0502020204030204" pitchFamily="34" charset="0"/>
              <a:cs typeface="Aptos" panose="020B0004020202020204" pitchFamily="34" charset="0"/>
            </a:endParaRPr>
          </a:p>
          <a:p>
            <a:pPr indent="0"/>
            <a:endParaRPr lang="de-DE" b="0" dirty="0">
              <a:effectLst/>
              <a:latin typeface="Aptos" panose="020B0004020202020204" pitchFamily="34" charset="0"/>
              <a:ea typeface="Calibri" panose="020F0502020204030204" pitchFamily="34" charset="0"/>
              <a:cs typeface="Aptos" panose="020B0004020202020204" pitchFamily="34" charset="0"/>
            </a:endParaRPr>
          </a:p>
          <a:p>
            <a:pPr marL="285750" indent="-285750">
              <a:buFont typeface="Wingdings" panose="05000000000000000000" pitchFamily="2" charset="2"/>
              <a:buChar char="Ø"/>
            </a:pPr>
            <a:r>
              <a:rPr lang="en-US" sz="2100" b="0" dirty="0">
                <a:latin typeface="+mn-lt"/>
                <a:ea typeface="Calibri" panose="020F0502020204030204" pitchFamily="34" charset="0"/>
                <a:cs typeface="Aptos" panose="020B0004020202020204" pitchFamily="34" charset="0"/>
              </a:rPr>
              <a:t>GMA Executive board published a Position Paper “Medical Art with Artificial Intelligence”, May 2025</a:t>
            </a:r>
          </a:p>
          <a:p>
            <a:pPr indent="0"/>
            <a:endParaRPr lang="de-DE" b="0" dirty="0">
              <a:effectLst/>
              <a:latin typeface="Aptos" panose="020B0004020202020204" pitchFamily="34" charset="0"/>
              <a:ea typeface="Calibri" panose="020F0502020204030204" pitchFamily="34" charset="0"/>
              <a:cs typeface="Aptos" panose="020B0004020202020204" pitchFamily="34" charset="0"/>
            </a:endParaRPr>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4</a:t>
            </a:fld>
            <a:endParaRPr lang="de-DE" dirty="0"/>
          </a:p>
        </p:txBody>
      </p:sp>
    </p:spTree>
    <p:extLst>
      <p:ext uri="{BB962C8B-B14F-4D97-AF65-F5344CB8AC3E}">
        <p14:creationId xmlns:p14="http://schemas.microsoft.com/office/powerpoint/2010/main" val="1378065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The </a:t>
            </a:r>
            <a:r>
              <a:rPr lang="de-DE" dirty="0" err="1">
                <a:solidFill>
                  <a:schemeClr val="tx2"/>
                </a:solidFill>
              </a:rPr>
              <a:t>future</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a:t>
            </a:r>
            <a:r>
              <a:rPr lang="de-DE" dirty="0" err="1">
                <a:solidFill>
                  <a:schemeClr val="tx2"/>
                </a:solidFill>
              </a:rPr>
              <a:t>medical</a:t>
            </a:r>
            <a:r>
              <a:rPr lang="de-DE" dirty="0">
                <a:solidFill>
                  <a:schemeClr val="tx2"/>
                </a:solidFill>
              </a:rPr>
              <a:t> </a:t>
            </a:r>
            <a:r>
              <a:rPr lang="de-DE" dirty="0" err="1">
                <a:solidFill>
                  <a:schemeClr val="tx2"/>
                </a:solidFill>
              </a:rPr>
              <a:t>chambers</a:t>
            </a:r>
            <a:br>
              <a:rPr lang="de-DE" dirty="0">
                <a:solidFill>
                  <a:schemeClr val="tx2"/>
                </a:solidFill>
              </a:rPr>
            </a:br>
            <a:r>
              <a:rPr lang="de-DE" dirty="0" err="1">
                <a:solidFill>
                  <a:schemeClr val="tx2"/>
                </a:solidFill>
              </a:rPr>
              <a:t>Aritifical</a:t>
            </a:r>
            <a:r>
              <a:rPr lang="de-DE" dirty="0">
                <a:solidFill>
                  <a:schemeClr val="tx2"/>
                </a:solidFill>
              </a:rPr>
              <a:t> </a:t>
            </a:r>
            <a:r>
              <a:rPr lang="de-DE" dirty="0" err="1">
                <a:solidFill>
                  <a:schemeClr val="tx2"/>
                </a:solidFill>
              </a:rPr>
              <a:t>intelligence</a:t>
            </a:r>
            <a:r>
              <a:rPr lang="de-DE" dirty="0">
                <a:solidFill>
                  <a:schemeClr val="tx2"/>
                </a:solidFill>
              </a:rPr>
              <a:t> – </a:t>
            </a:r>
            <a:r>
              <a:rPr lang="de-DE" dirty="0" err="1">
                <a:solidFill>
                  <a:schemeClr val="tx2"/>
                </a:solidFill>
              </a:rPr>
              <a:t>Positon</a:t>
            </a:r>
            <a:r>
              <a:rPr lang="de-DE" dirty="0">
                <a:solidFill>
                  <a:schemeClr val="tx2"/>
                </a:solidFill>
              </a:rPr>
              <a:t> Paper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GMA </a:t>
            </a: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a:xfrm>
            <a:off x="395287" y="1131590"/>
            <a:ext cx="8353425" cy="3311624"/>
          </a:xfrm>
        </p:spPr>
        <p:txBody>
          <a:bodyPr>
            <a:normAutofit fontScale="92500" lnSpcReduction="10000"/>
          </a:bodyPr>
          <a:lstStyle/>
          <a:p>
            <a:r>
              <a:rPr lang="de-DE" sz="1600" b="0" dirty="0"/>
              <a:t>The GMA </a:t>
            </a:r>
            <a:r>
              <a:rPr lang="de-DE" sz="1600" b="0" dirty="0" err="1"/>
              <a:t>recognizes</a:t>
            </a:r>
            <a:r>
              <a:rPr lang="de-DE" sz="1600" b="0" dirty="0"/>
              <a:t> </a:t>
            </a:r>
            <a:r>
              <a:rPr lang="de-DE" sz="1600" b="0" dirty="0" err="1"/>
              <a:t>the</a:t>
            </a:r>
            <a:r>
              <a:rPr lang="de-DE" sz="1600" b="0" dirty="0"/>
              <a:t> </a:t>
            </a:r>
            <a:r>
              <a:rPr lang="de-DE" sz="1600" dirty="0" err="1"/>
              <a:t>importance</a:t>
            </a:r>
            <a:r>
              <a:rPr lang="de-DE" sz="1600" dirty="0"/>
              <a:t> </a:t>
            </a:r>
            <a:r>
              <a:rPr lang="de-DE" sz="1600" dirty="0" err="1"/>
              <a:t>of</a:t>
            </a:r>
            <a:r>
              <a:rPr lang="de-DE" sz="1600" dirty="0"/>
              <a:t> AI in </a:t>
            </a:r>
            <a:r>
              <a:rPr lang="de-DE" sz="1600" dirty="0" err="1"/>
              <a:t>today‘s</a:t>
            </a:r>
            <a:r>
              <a:rPr lang="de-DE" sz="1600" dirty="0"/>
              <a:t> </a:t>
            </a:r>
            <a:r>
              <a:rPr lang="de-DE" sz="1600" dirty="0" err="1"/>
              <a:t>modernizing</a:t>
            </a:r>
            <a:r>
              <a:rPr lang="de-DE" sz="1600" dirty="0"/>
              <a:t> </a:t>
            </a:r>
            <a:r>
              <a:rPr lang="de-DE" sz="1600" dirty="0" err="1"/>
              <a:t>world</a:t>
            </a:r>
            <a:r>
              <a:rPr lang="de-DE" sz="1600" b="0" dirty="0"/>
              <a:t>, </a:t>
            </a:r>
            <a:r>
              <a:rPr lang="de-DE" sz="1600" b="0" dirty="0" err="1"/>
              <a:t>especially</a:t>
            </a:r>
            <a:r>
              <a:rPr lang="de-DE" sz="1600" b="0" dirty="0"/>
              <a:t> in </a:t>
            </a:r>
            <a:r>
              <a:rPr lang="de-DE" sz="1600" b="0" dirty="0" err="1"/>
              <a:t>the</a:t>
            </a:r>
            <a:r>
              <a:rPr lang="de-DE" sz="1600" b="0" dirty="0"/>
              <a:t> </a:t>
            </a:r>
            <a:r>
              <a:rPr lang="de-DE" sz="1600" b="0" dirty="0" err="1"/>
              <a:t>context</a:t>
            </a:r>
            <a:r>
              <a:rPr lang="de-DE" sz="1600" b="0" dirty="0"/>
              <a:t> </a:t>
            </a:r>
            <a:r>
              <a:rPr lang="de-DE" sz="1600" b="0" dirty="0" err="1"/>
              <a:t>of</a:t>
            </a:r>
            <a:r>
              <a:rPr lang="de-DE" sz="1600" b="0" dirty="0"/>
              <a:t> </a:t>
            </a:r>
            <a:r>
              <a:rPr lang="de-DE" sz="1600" b="0" dirty="0" err="1"/>
              <a:t>healthcare</a:t>
            </a:r>
            <a:endParaRPr lang="de-DE" sz="1600" b="0" dirty="0"/>
          </a:p>
          <a:p>
            <a:pPr>
              <a:buFont typeface="Arial" panose="020B0604020202020204" pitchFamily="34" charset="0"/>
              <a:buChar char="•"/>
            </a:pPr>
            <a:r>
              <a:rPr lang="de-DE" sz="1600" b="0" dirty="0"/>
              <a:t>Early </a:t>
            </a:r>
            <a:r>
              <a:rPr lang="de-DE" sz="1600" b="0" dirty="0" err="1"/>
              <a:t>recognition</a:t>
            </a:r>
            <a:r>
              <a:rPr lang="de-DE" sz="1600" b="0" dirty="0"/>
              <a:t>/</a:t>
            </a:r>
            <a:r>
              <a:rPr lang="de-DE" sz="1600" b="0" dirty="0" err="1"/>
              <a:t>diagonoses</a:t>
            </a:r>
            <a:r>
              <a:rPr lang="de-DE" sz="1600" b="0" dirty="0"/>
              <a:t> </a:t>
            </a:r>
            <a:r>
              <a:rPr lang="de-DE" sz="1600" b="0" dirty="0" err="1"/>
              <a:t>of</a:t>
            </a:r>
            <a:r>
              <a:rPr lang="de-DE" sz="1600" b="0" dirty="0"/>
              <a:t> </a:t>
            </a:r>
            <a:r>
              <a:rPr lang="de-DE" sz="1600" b="0" dirty="0" err="1"/>
              <a:t>diseases</a:t>
            </a:r>
            <a:endParaRPr lang="de-DE" sz="1600" b="0" dirty="0"/>
          </a:p>
          <a:p>
            <a:pPr>
              <a:buFont typeface="Arial" panose="020B0604020202020204" pitchFamily="34" charset="0"/>
              <a:buChar char="•"/>
            </a:pPr>
            <a:r>
              <a:rPr lang="de-DE" sz="1600" b="0" dirty="0" err="1"/>
              <a:t>Personalized</a:t>
            </a:r>
            <a:r>
              <a:rPr lang="de-DE" sz="1600" b="0" dirty="0"/>
              <a:t> </a:t>
            </a:r>
            <a:r>
              <a:rPr lang="de-DE" sz="1600" b="0" dirty="0" err="1"/>
              <a:t>medicine</a:t>
            </a:r>
            <a:endParaRPr lang="de-DE" sz="1600" b="0" dirty="0"/>
          </a:p>
          <a:p>
            <a:pPr>
              <a:buFont typeface="Arial" panose="020B0604020202020204" pitchFamily="34" charset="0"/>
              <a:buChar char="•"/>
            </a:pPr>
            <a:r>
              <a:rPr lang="de-DE" sz="1600" b="0" dirty="0"/>
              <a:t>AI-</a:t>
            </a:r>
            <a:r>
              <a:rPr lang="de-DE" sz="1600" b="0" dirty="0" err="1"/>
              <a:t>supported</a:t>
            </a:r>
            <a:r>
              <a:rPr lang="de-DE" sz="1600" b="0" dirty="0"/>
              <a:t> </a:t>
            </a:r>
            <a:r>
              <a:rPr lang="de-DE" sz="1600" b="0" dirty="0" err="1"/>
              <a:t>surgery</a:t>
            </a:r>
            <a:endParaRPr lang="de-DE" sz="1600" b="0" dirty="0"/>
          </a:p>
          <a:p>
            <a:pPr>
              <a:buFont typeface="Arial" panose="020B0604020202020204" pitchFamily="34" charset="0"/>
              <a:buChar char="•"/>
            </a:pPr>
            <a:r>
              <a:rPr lang="de-DE" sz="1600" b="0" dirty="0" err="1"/>
              <a:t>Optimizing</a:t>
            </a:r>
            <a:r>
              <a:rPr lang="de-DE" sz="1600" b="0" dirty="0"/>
              <a:t> </a:t>
            </a:r>
            <a:r>
              <a:rPr lang="de-DE" sz="1600" b="0" dirty="0" err="1"/>
              <a:t>medical</a:t>
            </a:r>
            <a:r>
              <a:rPr lang="de-DE" sz="1600" b="0" dirty="0"/>
              <a:t> </a:t>
            </a:r>
            <a:r>
              <a:rPr lang="de-DE" sz="1600" b="0" dirty="0" err="1"/>
              <a:t>bureacracy</a:t>
            </a:r>
            <a:endParaRPr lang="de-DE" sz="1600" b="0" dirty="0"/>
          </a:p>
          <a:p>
            <a:pPr indent="0"/>
            <a:endParaRPr lang="de-DE" sz="1600" b="0" dirty="0"/>
          </a:p>
          <a:p>
            <a:r>
              <a:rPr lang="en-US" sz="1600" b="0" dirty="0"/>
              <a:t>AI does not come without a host of </a:t>
            </a:r>
            <a:r>
              <a:rPr lang="en-US" sz="1600" dirty="0"/>
              <a:t>potential challenges</a:t>
            </a:r>
            <a:r>
              <a:rPr lang="en-US" sz="1600" b="0" dirty="0"/>
              <a:t>, however. Through the more common usage of AI, certain questions have arisen, regarding topics such as:</a:t>
            </a:r>
          </a:p>
          <a:p>
            <a:endParaRPr lang="en-US" sz="1600" b="0" dirty="0"/>
          </a:p>
          <a:p>
            <a:pPr>
              <a:buFont typeface="Arial" panose="020B0604020202020204" pitchFamily="34" charset="0"/>
              <a:buChar char="•"/>
            </a:pPr>
            <a:r>
              <a:rPr lang="en-US" sz="1600" b="0" dirty="0"/>
              <a:t>Responsibility and liability for treatment supported by AI</a:t>
            </a:r>
          </a:p>
          <a:p>
            <a:pPr>
              <a:buFont typeface="Arial" panose="020B0604020202020204" pitchFamily="34" charset="0"/>
              <a:buChar char="•"/>
            </a:pPr>
            <a:r>
              <a:rPr lang="en-US" sz="1600" b="0" dirty="0"/>
              <a:t>Transparency and physicians‘ understanding of the tools they use</a:t>
            </a:r>
          </a:p>
          <a:p>
            <a:pPr>
              <a:buFont typeface="Arial" panose="020B0604020202020204" pitchFamily="34" charset="0"/>
              <a:buChar char="•"/>
            </a:pPr>
            <a:r>
              <a:rPr lang="en-US" sz="1600" b="0" dirty="0"/>
              <a:t>Privacy concerns and the strict protection of data.</a:t>
            </a:r>
            <a:endParaRPr lang="de-DE" sz="1400" b="0" dirty="0"/>
          </a:p>
          <a:p>
            <a:pPr indent="0"/>
            <a:endParaRPr lang="de-DE" sz="1600"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a:solidFill>
                  <a:srgbClr val="001789"/>
                </a:solidFill>
                <a:latin typeface="Cambria"/>
                <a:ea typeface="Cambria"/>
                <a:cs typeface="Cambria"/>
              </a:rPr>
              <a:t>|   Arbeitsgemeinschaft der deutschen Ärztekammern </a:t>
            </a:r>
            <a:endParaRPr lang="de-DE" dirty="0">
              <a:solidFill>
                <a:srgbClr val="001789"/>
              </a:solidFill>
              <a:latin typeface="Cambria"/>
              <a:ea typeface="Cambria"/>
              <a:cs typeface="Cambria"/>
            </a:endParaRP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5</a:t>
            </a:fld>
            <a:endParaRPr lang="de-DE" dirty="0"/>
          </a:p>
        </p:txBody>
      </p:sp>
    </p:spTree>
    <p:extLst>
      <p:ext uri="{BB962C8B-B14F-4D97-AF65-F5344CB8AC3E}">
        <p14:creationId xmlns:p14="http://schemas.microsoft.com/office/powerpoint/2010/main" val="1345857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The </a:t>
            </a:r>
            <a:r>
              <a:rPr lang="de-DE" dirty="0" err="1">
                <a:solidFill>
                  <a:schemeClr val="tx2"/>
                </a:solidFill>
              </a:rPr>
              <a:t>future</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a:t>
            </a:r>
            <a:r>
              <a:rPr lang="de-DE" dirty="0" err="1">
                <a:solidFill>
                  <a:schemeClr val="tx2"/>
                </a:solidFill>
              </a:rPr>
              <a:t>medical</a:t>
            </a:r>
            <a:r>
              <a:rPr lang="de-DE" dirty="0">
                <a:solidFill>
                  <a:schemeClr val="tx2"/>
                </a:solidFill>
              </a:rPr>
              <a:t> </a:t>
            </a:r>
            <a:r>
              <a:rPr lang="de-DE" dirty="0" err="1">
                <a:solidFill>
                  <a:schemeClr val="tx2"/>
                </a:solidFill>
              </a:rPr>
              <a:t>chambers</a:t>
            </a:r>
            <a:br>
              <a:rPr lang="de-DE" dirty="0">
                <a:solidFill>
                  <a:schemeClr val="tx2"/>
                </a:solidFill>
              </a:rPr>
            </a:br>
            <a:r>
              <a:rPr lang="de-DE" dirty="0" err="1">
                <a:solidFill>
                  <a:schemeClr val="tx2"/>
                </a:solidFill>
              </a:rPr>
              <a:t>Aritifical</a:t>
            </a:r>
            <a:r>
              <a:rPr lang="de-DE" dirty="0">
                <a:solidFill>
                  <a:schemeClr val="tx2"/>
                </a:solidFill>
              </a:rPr>
              <a:t> </a:t>
            </a:r>
            <a:r>
              <a:rPr lang="de-DE" dirty="0" err="1">
                <a:solidFill>
                  <a:schemeClr val="tx2"/>
                </a:solidFill>
              </a:rPr>
              <a:t>intelligence</a:t>
            </a:r>
            <a:r>
              <a:rPr lang="de-DE" dirty="0">
                <a:solidFill>
                  <a:schemeClr val="tx2"/>
                </a:solidFill>
              </a:rPr>
              <a:t> – </a:t>
            </a:r>
            <a:r>
              <a:rPr lang="de-DE" dirty="0" err="1">
                <a:solidFill>
                  <a:schemeClr val="tx2"/>
                </a:solidFill>
              </a:rPr>
              <a:t>Positon</a:t>
            </a:r>
            <a:r>
              <a:rPr lang="de-DE" dirty="0">
                <a:solidFill>
                  <a:schemeClr val="tx2"/>
                </a:solidFill>
              </a:rPr>
              <a:t> Paper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GMA  </a:t>
            </a: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a:xfrm>
            <a:off x="386014" y="1275606"/>
            <a:ext cx="8353425" cy="3311624"/>
          </a:xfrm>
        </p:spPr>
        <p:txBody>
          <a:bodyPr>
            <a:normAutofit/>
          </a:bodyPr>
          <a:lstStyle/>
          <a:p>
            <a:pPr indent="0"/>
            <a:r>
              <a:rPr lang="en-US" sz="1600" b="0" dirty="0"/>
              <a:t>To combat these challenges, the GMA recommends the following:</a:t>
            </a:r>
          </a:p>
          <a:p>
            <a:pPr indent="0"/>
            <a:endParaRPr lang="en-US" sz="1600" b="0" dirty="0"/>
          </a:p>
          <a:p>
            <a:pPr marL="285750" indent="-285750">
              <a:buFont typeface="Arial" panose="020B0604020202020204" pitchFamily="34" charset="0"/>
              <a:buChar char="•"/>
            </a:pPr>
            <a:r>
              <a:rPr lang="en-US" sz="1600" b="0" dirty="0"/>
              <a:t>Investing in research and infrastructure to support the use of evidence-based AI;</a:t>
            </a:r>
          </a:p>
          <a:p>
            <a:pPr marL="285750" indent="-285750">
              <a:buFont typeface="Arial" panose="020B0604020202020204" pitchFamily="34" charset="0"/>
              <a:buChar char="•"/>
            </a:pPr>
            <a:r>
              <a:rPr lang="en-US" sz="1600" b="0" dirty="0"/>
              <a:t>Training medical professionals in AI-supported care;</a:t>
            </a:r>
          </a:p>
          <a:p>
            <a:pPr marL="285750" indent="-285750">
              <a:buFont typeface="Arial" panose="020B0604020202020204" pitchFamily="34" charset="0"/>
              <a:buChar char="•"/>
            </a:pPr>
            <a:r>
              <a:rPr lang="en-US" sz="1600" b="0" dirty="0"/>
              <a:t>Ensuring ethical oversight and medical leadership in AI use;</a:t>
            </a:r>
          </a:p>
          <a:p>
            <a:pPr marL="285750" indent="-285750">
              <a:buFont typeface="Arial" panose="020B0604020202020204" pitchFamily="34" charset="0"/>
              <a:buChar char="•"/>
            </a:pPr>
            <a:r>
              <a:rPr lang="en-US" sz="1600" b="0" dirty="0"/>
              <a:t>Promoting European AI sovereignty.</a:t>
            </a:r>
          </a:p>
          <a:p>
            <a:pPr indent="0"/>
            <a:endParaRPr lang="en-US" sz="1600" b="0" dirty="0"/>
          </a:p>
          <a:p>
            <a:pPr indent="0"/>
            <a:r>
              <a:rPr lang="en-US" sz="1600" b="0" dirty="0"/>
              <a:t>If the medical profession wants to help shape developments in its own interests and for the benefit of its patients, it should </a:t>
            </a:r>
            <a:r>
              <a:rPr lang="en-US" sz="1600" dirty="0"/>
              <a:t>be ready for developments in AI</a:t>
            </a:r>
            <a:r>
              <a:rPr lang="en-US" sz="1600" b="0" dirty="0"/>
              <a:t>, seize opportunities, and face contemporary challenges.</a:t>
            </a:r>
            <a:endParaRPr lang="de-DE" sz="1600" b="0" dirty="0"/>
          </a:p>
          <a:p>
            <a:pPr indent="0"/>
            <a:endParaRPr lang="en-US" sz="1600"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a:solidFill>
                  <a:srgbClr val="001789"/>
                </a:solidFill>
                <a:latin typeface="Cambria"/>
                <a:ea typeface="Cambria"/>
                <a:cs typeface="Cambria"/>
              </a:rPr>
              <a:t>|   Arbeitsgemeinschaft der deutschen Ärztekammern </a:t>
            </a:r>
            <a:endParaRPr lang="de-DE" dirty="0">
              <a:solidFill>
                <a:srgbClr val="001789"/>
              </a:solidFill>
              <a:latin typeface="Cambria"/>
              <a:ea typeface="Cambria"/>
              <a:cs typeface="Cambria"/>
            </a:endParaRP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6</a:t>
            </a:fld>
            <a:endParaRPr lang="de-DE" dirty="0"/>
          </a:p>
        </p:txBody>
      </p:sp>
    </p:spTree>
    <p:extLst>
      <p:ext uri="{BB962C8B-B14F-4D97-AF65-F5344CB8AC3E}">
        <p14:creationId xmlns:p14="http://schemas.microsoft.com/office/powerpoint/2010/main" val="2472904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The </a:t>
            </a:r>
            <a:r>
              <a:rPr lang="de-DE" dirty="0" err="1">
                <a:solidFill>
                  <a:schemeClr val="tx2"/>
                </a:solidFill>
              </a:rPr>
              <a:t>future</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a:t>
            </a:r>
            <a:r>
              <a:rPr lang="de-DE" dirty="0" err="1">
                <a:solidFill>
                  <a:schemeClr val="tx2"/>
                </a:solidFill>
              </a:rPr>
              <a:t>medical</a:t>
            </a:r>
            <a:r>
              <a:rPr lang="de-DE" dirty="0">
                <a:solidFill>
                  <a:schemeClr val="tx2"/>
                </a:solidFill>
              </a:rPr>
              <a:t> </a:t>
            </a:r>
            <a:r>
              <a:rPr lang="de-DE" dirty="0" err="1">
                <a:solidFill>
                  <a:schemeClr val="tx2"/>
                </a:solidFill>
              </a:rPr>
              <a:t>chambers</a:t>
            </a:r>
            <a:br>
              <a:rPr lang="de-DE" dirty="0">
                <a:solidFill>
                  <a:schemeClr val="tx2"/>
                </a:solidFill>
              </a:rPr>
            </a:br>
            <a:r>
              <a:rPr lang="de-DE" dirty="0" err="1">
                <a:solidFill>
                  <a:schemeClr val="tx2"/>
                </a:solidFill>
              </a:rPr>
              <a:t>Aritifical</a:t>
            </a:r>
            <a:r>
              <a:rPr lang="de-DE" dirty="0">
                <a:solidFill>
                  <a:schemeClr val="tx2"/>
                </a:solidFill>
              </a:rPr>
              <a:t> </a:t>
            </a:r>
            <a:r>
              <a:rPr lang="de-DE" dirty="0" err="1">
                <a:solidFill>
                  <a:schemeClr val="tx2"/>
                </a:solidFill>
              </a:rPr>
              <a:t>intelligence</a:t>
            </a:r>
            <a:r>
              <a:rPr lang="de-DE" dirty="0">
                <a:solidFill>
                  <a:schemeClr val="tx2"/>
                </a:solidFill>
              </a:rPr>
              <a:t> – Work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Chambers – State </a:t>
            </a:r>
            <a:r>
              <a:rPr lang="de-DE" dirty="0" err="1">
                <a:solidFill>
                  <a:schemeClr val="tx2"/>
                </a:solidFill>
              </a:rPr>
              <a:t>level</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r>
              <a:rPr lang="en-US" sz="1800" b="0" dirty="0">
                <a:effectLst/>
                <a:latin typeface="Cambria" panose="02040503050406030204" pitchFamily="18" charset="0"/>
                <a:ea typeface="Calibri" panose="020F0502020204030204" pitchFamily="34" charset="0"/>
                <a:cs typeface="Aptos" panose="020B0004020202020204" pitchFamily="34" charset="0"/>
              </a:rPr>
              <a:t>The </a:t>
            </a:r>
            <a:r>
              <a:rPr lang="en-US" sz="1800" dirty="0">
                <a:effectLst/>
                <a:latin typeface="Cambria" panose="02040503050406030204" pitchFamily="18" charset="0"/>
                <a:ea typeface="Calibri" panose="020F0502020204030204" pitchFamily="34" charset="0"/>
                <a:cs typeface="Aptos" panose="020B0004020202020204" pitchFamily="34" charset="0"/>
              </a:rPr>
              <a:t>State Chambers of Physicians in Germany have many individual projects </a:t>
            </a:r>
            <a:r>
              <a:rPr lang="en-US" sz="1800" b="0" dirty="0">
                <a:effectLst/>
                <a:latin typeface="Cambria" panose="02040503050406030204" pitchFamily="18" charset="0"/>
                <a:ea typeface="Calibri" panose="020F0502020204030204" pitchFamily="34" charset="0"/>
                <a:cs typeface="Aptos" panose="020B0004020202020204" pitchFamily="34" charset="0"/>
              </a:rPr>
              <a:t>geared towards implementing AI. These projects are largely centered around: </a:t>
            </a:r>
          </a:p>
          <a:p>
            <a:pPr marL="285750" indent="-285750">
              <a:buFont typeface="Arial" panose="020B0604020202020204" pitchFamily="34" charset="0"/>
              <a:buChar char="•"/>
            </a:pPr>
            <a:r>
              <a:rPr lang="en-US" sz="1800" dirty="0">
                <a:effectLst/>
                <a:latin typeface="Cambria" panose="02040503050406030204" pitchFamily="18" charset="0"/>
                <a:ea typeface="Calibri" panose="020F0502020204030204" pitchFamily="34" charset="0"/>
                <a:cs typeface="Aptos" panose="020B0004020202020204" pitchFamily="34" charset="0"/>
              </a:rPr>
              <a:t>Facilitating the work of the chamber</a:t>
            </a:r>
            <a:r>
              <a:rPr lang="en-US" sz="1800" b="0" dirty="0">
                <a:effectLst/>
                <a:latin typeface="Cambria" panose="02040503050406030204" pitchFamily="18" charset="0"/>
                <a:ea typeface="Calibri" panose="020F0502020204030204" pitchFamily="34" charset="0"/>
                <a:cs typeface="Aptos" panose="020B0004020202020204" pitchFamily="34" charset="0"/>
              </a:rPr>
              <a:t>, </a:t>
            </a:r>
            <a:r>
              <a:rPr lang="en-US" b="0" dirty="0">
                <a:latin typeface="Cambria" panose="02040503050406030204" pitchFamily="18" charset="0"/>
                <a:ea typeface="Calibri" panose="020F0502020204030204" pitchFamily="34" charset="0"/>
                <a:cs typeface="Aptos" panose="020B0004020202020204" pitchFamily="34" charset="0"/>
              </a:rPr>
              <a:t>such as developing a chatbot which can answer questions from physicians or the public regarding </a:t>
            </a:r>
          </a:p>
          <a:p>
            <a:pPr lvl="2"/>
            <a:r>
              <a:rPr lang="en-US" b="0" dirty="0">
                <a:latin typeface="Cambria" panose="02040503050406030204" pitchFamily="18" charset="0"/>
                <a:ea typeface="Calibri" panose="020F0502020204030204" pitchFamily="34" charset="0"/>
                <a:cs typeface="Aptos" panose="020B0004020202020204" pitchFamily="34" charset="0"/>
              </a:rPr>
              <a:t>Medical education</a:t>
            </a:r>
          </a:p>
          <a:p>
            <a:pPr lvl="2"/>
            <a:r>
              <a:rPr lang="en-US" b="0" dirty="0">
                <a:latin typeface="Cambria" panose="02040503050406030204" pitchFamily="18" charset="0"/>
                <a:ea typeface="Calibri" panose="020F0502020204030204" pitchFamily="34" charset="0"/>
                <a:cs typeface="Aptos" panose="020B0004020202020204" pitchFamily="34" charset="0"/>
              </a:rPr>
              <a:t>Administrative tasks</a:t>
            </a:r>
          </a:p>
          <a:p>
            <a:pPr lvl="2"/>
            <a:r>
              <a:rPr lang="en-US" b="0" dirty="0">
                <a:latin typeface="Cambria" panose="02040503050406030204" pitchFamily="18" charset="0"/>
                <a:ea typeface="Calibri" panose="020F0502020204030204" pitchFamily="34" charset="0"/>
                <a:cs typeface="Aptos" panose="020B0004020202020204" pitchFamily="34" charset="0"/>
              </a:rPr>
              <a:t>Chamber guidelines.</a:t>
            </a:r>
          </a:p>
          <a:p>
            <a:pPr lvl="2"/>
            <a:r>
              <a:rPr lang="en-US" b="0" dirty="0">
                <a:latin typeface="Cambria" panose="02040503050406030204" pitchFamily="18" charset="0"/>
                <a:ea typeface="Calibri" panose="020F0502020204030204" pitchFamily="34" charset="0"/>
                <a:cs typeface="Aptos" panose="020B0004020202020204" pitchFamily="34" charset="0"/>
              </a:rPr>
              <a:t>Etc. </a:t>
            </a:r>
          </a:p>
          <a:p>
            <a:pPr marL="285750" lvl="2" indent="-285750">
              <a:buFont typeface="Arial" panose="020B0604020202020204" pitchFamily="34" charset="0"/>
              <a:buChar char="•"/>
            </a:pPr>
            <a:r>
              <a:rPr lang="en-US" sz="1800" dirty="0">
                <a:latin typeface="Cambria" panose="02040503050406030204" pitchFamily="18" charset="0"/>
                <a:ea typeface="Calibri" panose="020F0502020204030204" pitchFamily="34" charset="0"/>
              </a:rPr>
              <a:t>Providing physicians with seminars or </a:t>
            </a:r>
            <a:r>
              <a:rPr lang="en-US" sz="1800" b="1" dirty="0">
                <a:latin typeface="Cambria" panose="02040503050406030204" pitchFamily="18" charset="0"/>
                <a:ea typeface="Calibri" panose="020F0502020204030204" pitchFamily="34" charset="0"/>
              </a:rPr>
              <a:t>educational possibilities regarding the implementation of AI</a:t>
            </a:r>
            <a:r>
              <a:rPr lang="en-US" sz="1800" dirty="0">
                <a:latin typeface="Cambria" panose="02040503050406030204" pitchFamily="18" charset="0"/>
                <a:ea typeface="Calibri" panose="020F0502020204030204" pitchFamily="34" charset="0"/>
              </a:rPr>
              <a:t> in everyday medical practice. </a:t>
            </a:r>
          </a:p>
          <a:p>
            <a:endParaRPr lang="en-US" b="0" dirty="0">
              <a:latin typeface="Cambria" panose="02040503050406030204" pitchFamily="18" charset="0"/>
              <a:ea typeface="Calibri" panose="020F0502020204030204" pitchFamily="34" charset="0"/>
              <a:cs typeface="Aptos" panose="020B0004020202020204" pitchFamily="34" charset="0"/>
            </a:endParaRPr>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7</a:t>
            </a:fld>
            <a:endParaRPr lang="de-DE" dirty="0"/>
          </a:p>
        </p:txBody>
      </p:sp>
    </p:spTree>
    <p:extLst>
      <p:ext uri="{BB962C8B-B14F-4D97-AF65-F5344CB8AC3E}">
        <p14:creationId xmlns:p14="http://schemas.microsoft.com/office/powerpoint/2010/main" val="2115099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The </a:t>
            </a:r>
            <a:r>
              <a:rPr lang="de-DE" dirty="0" err="1">
                <a:solidFill>
                  <a:schemeClr val="tx2"/>
                </a:solidFill>
              </a:rPr>
              <a:t>future</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a:t>
            </a:r>
            <a:r>
              <a:rPr lang="de-DE" dirty="0" err="1">
                <a:solidFill>
                  <a:schemeClr val="tx2"/>
                </a:solidFill>
              </a:rPr>
              <a:t>medical</a:t>
            </a:r>
            <a:r>
              <a:rPr lang="de-DE" dirty="0">
                <a:solidFill>
                  <a:schemeClr val="tx2"/>
                </a:solidFill>
              </a:rPr>
              <a:t> </a:t>
            </a:r>
            <a:r>
              <a:rPr lang="de-DE" dirty="0" err="1">
                <a:solidFill>
                  <a:schemeClr val="tx2"/>
                </a:solidFill>
              </a:rPr>
              <a:t>chambers</a:t>
            </a:r>
            <a:r>
              <a:rPr lang="de-DE" dirty="0">
                <a:solidFill>
                  <a:schemeClr val="tx2"/>
                </a:solidFill>
              </a:rPr>
              <a:t> </a:t>
            </a:r>
            <a:br>
              <a:rPr lang="de-DE" dirty="0">
                <a:solidFill>
                  <a:schemeClr val="tx2"/>
                </a:solidFill>
              </a:rPr>
            </a:br>
            <a:r>
              <a:rPr lang="de-DE" dirty="0">
                <a:solidFill>
                  <a:schemeClr val="tx2"/>
                </a:solidFill>
              </a:rPr>
              <a:t>AI– Work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State Chambers – </a:t>
            </a:r>
            <a:r>
              <a:rPr lang="de-DE" dirty="0" err="1">
                <a:solidFill>
                  <a:schemeClr val="tx2"/>
                </a:solidFill>
              </a:rPr>
              <a:t>Example</a:t>
            </a:r>
            <a:r>
              <a:rPr lang="de-DE" dirty="0">
                <a:solidFill>
                  <a:schemeClr val="tx2"/>
                </a:solidFill>
              </a:rPr>
              <a:t> </a:t>
            </a:r>
            <a:r>
              <a:rPr lang="de-DE" dirty="0" err="1">
                <a:solidFill>
                  <a:schemeClr val="tx2"/>
                </a:solidFill>
              </a:rPr>
              <a:t>of</a:t>
            </a:r>
            <a:r>
              <a:rPr lang="de-DE" dirty="0">
                <a:solidFill>
                  <a:schemeClr val="tx2"/>
                </a:solidFill>
              </a:rPr>
              <a:t> North Rhine</a:t>
            </a: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indent="0"/>
            <a:r>
              <a:rPr lang="en-US" dirty="0">
                <a:effectLst/>
                <a:latin typeface="Cambria" panose="02040503050406030204" pitchFamily="18" charset="0"/>
                <a:ea typeface="Calibri" panose="020F0502020204030204" pitchFamily="34" charset="0"/>
                <a:cs typeface="Aptos" panose="020B0004020202020204" pitchFamily="34" charset="0"/>
              </a:rPr>
              <a:t>State Chamber of North Rhine</a:t>
            </a:r>
            <a:endParaRPr lang="en-US" dirty="0">
              <a:latin typeface="Cambria" panose="02040503050406030204" pitchFamily="18" charset="0"/>
              <a:ea typeface="Calibri" panose="020F0502020204030204" pitchFamily="34" charset="0"/>
              <a:cs typeface="Aptos" panose="020B0004020202020204" pitchFamily="34" charset="0"/>
            </a:endParaRPr>
          </a:p>
          <a:p>
            <a:pPr indent="0"/>
            <a:r>
              <a:rPr lang="en-US" sz="1600" b="0" dirty="0">
                <a:effectLst/>
                <a:latin typeface="Cambria" panose="02040503050406030204" pitchFamily="18" charset="0"/>
                <a:ea typeface="Calibri" panose="020F0502020204030204" pitchFamily="34" charset="0"/>
                <a:cs typeface="Aptos" panose="020B0004020202020204" pitchFamily="34" charset="0"/>
              </a:rPr>
              <a:t>Developed multiple AI chatbot for chamber members.</a:t>
            </a:r>
          </a:p>
          <a:p>
            <a:pPr marL="285750" indent="-285750">
              <a:buFont typeface="Arial" panose="020B0604020202020204" pitchFamily="34" charset="0"/>
              <a:buChar char="•"/>
            </a:pPr>
            <a:r>
              <a:rPr lang="en-US" sz="1600" b="0" dirty="0">
                <a:latin typeface="Cambria" panose="02040503050406030204" pitchFamily="18" charset="0"/>
                <a:ea typeface="Calibri" panose="020F0502020204030204" pitchFamily="34" charset="0"/>
                <a:cs typeface="Aptos" panose="020B0004020202020204" pitchFamily="34" charset="0"/>
              </a:rPr>
              <a:t>Chatbot which allows </a:t>
            </a:r>
            <a:r>
              <a:rPr lang="en-US" sz="1600" b="0" dirty="0">
                <a:effectLst/>
                <a:latin typeface="Cambria" panose="02040503050406030204" pitchFamily="18" charset="0"/>
                <a:ea typeface="Calibri" panose="020F0502020204030204" pitchFamily="34" charset="0"/>
                <a:cs typeface="Aptos" panose="020B0004020202020204" pitchFamily="34" charset="0"/>
              </a:rPr>
              <a:t>physician to inquire about continuing medical education (CME). The chatbot has been instructed only to answer questions it is 75% confident in. </a:t>
            </a:r>
          </a:p>
          <a:p>
            <a:pPr marL="285750" indent="-285750">
              <a:buFont typeface="Arial" panose="020B0604020202020204" pitchFamily="34" charset="0"/>
              <a:buChar char="•"/>
            </a:pPr>
            <a:r>
              <a:rPr lang="en-US" sz="1600" b="0" dirty="0">
                <a:latin typeface="Cambria" panose="02040503050406030204" pitchFamily="18" charset="0"/>
                <a:ea typeface="Calibri" panose="020F0502020204030204" pitchFamily="34" charset="0"/>
                <a:cs typeface="Aptos" panose="020B0004020202020204" pitchFamily="34" charset="0"/>
              </a:rPr>
              <a:t>Chatbot designed to make it easier for physicians to access oncological guideline knowledge</a:t>
            </a:r>
          </a:p>
          <a:p>
            <a:pPr marL="468313" lvl="1" indent="-285750"/>
            <a:r>
              <a:rPr lang="en-US" sz="1600" dirty="0">
                <a:latin typeface="Cambria" panose="02040503050406030204" pitchFamily="18" charset="0"/>
                <a:ea typeface="Calibri" panose="020F0502020204030204" pitchFamily="34" charset="0"/>
                <a:cs typeface="Aptos" panose="020B0004020202020204" pitchFamily="34" charset="0"/>
              </a:rPr>
              <a:t>Developed i</a:t>
            </a:r>
            <a:r>
              <a:rPr lang="en-US" sz="1600" b="0" dirty="0">
                <a:latin typeface="Cambria" panose="02040503050406030204" pitchFamily="18" charset="0"/>
                <a:ea typeface="Calibri" panose="020F0502020204030204" pitchFamily="34" charset="0"/>
                <a:cs typeface="Aptos" panose="020B0004020202020204" pitchFamily="34" charset="0"/>
              </a:rPr>
              <a:t>n </a:t>
            </a:r>
            <a:r>
              <a:rPr lang="en-US" sz="1600" b="0" dirty="0">
                <a:effectLst/>
                <a:latin typeface="Cambria" panose="02040503050406030204" pitchFamily="18" charset="0"/>
                <a:ea typeface="Calibri" panose="020F0502020204030204" pitchFamily="34" charset="0"/>
                <a:cs typeface="Aptos" panose="020B0004020202020204" pitchFamily="34" charset="0"/>
              </a:rPr>
              <a:t>cooperation with University Hospital of Giessen and Marburg </a:t>
            </a:r>
          </a:p>
          <a:p>
            <a:pPr marL="468313" lvl="1" indent="-285750"/>
            <a:r>
              <a:rPr lang="en-US" sz="1600" b="0" dirty="0">
                <a:effectLst/>
                <a:latin typeface="Cambria" panose="02040503050406030204" pitchFamily="18" charset="0"/>
                <a:ea typeface="Calibri" panose="020F0502020204030204" pitchFamily="34" charset="0"/>
                <a:cs typeface="Aptos" panose="020B0004020202020204" pitchFamily="34" charset="0"/>
              </a:rPr>
              <a:t>The chatbot is intended to help make knowledge more accessible and improve to patient care</a:t>
            </a:r>
            <a:endParaRPr lang="en-US" sz="1600" b="0" dirty="0">
              <a:latin typeface="Cambria" panose="02040503050406030204" pitchFamily="18" charset="0"/>
              <a:ea typeface="Calibri" panose="020F0502020204030204" pitchFamily="34" charset="0"/>
            </a:endParaRPr>
          </a:p>
          <a:p>
            <a:pPr marL="285750" indent="-285750">
              <a:buFont typeface="Arial" panose="020B0604020202020204" pitchFamily="34" charset="0"/>
              <a:buChar char="•"/>
            </a:pPr>
            <a:endParaRPr lang="en-US" sz="1800" b="0" dirty="0">
              <a:effectLst/>
              <a:latin typeface="Cambria" panose="02040503050406030204" pitchFamily="18" charset="0"/>
              <a:ea typeface="Calibri" panose="020F0502020204030204" pitchFamily="34" charset="0"/>
              <a:cs typeface="Aptos" panose="020B0004020202020204" pitchFamily="34" charset="0"/>
            </a:endParaRPr>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8</a:t>
            </a:fld>
            <a:endParaRPr lang="de-DE" dirty="0"/>
          </a:p>
        </p:txBody>
      </p:sp>
      <p:sp>
        <p:nvSpPr>
          <p:cNvPr id="7" name="Textfeld 6">
            <a:extLst>
              <a:ext uri="{FF2B5EF4-FFF2-40B4-BE49-F238E27FC236}">
                <a16:creationId xmlns:a16="http://schemas.microsoft.com/office/drawing/2014/main" id="{A1C801E1-E698-AE07-E30C-13C89A7FEED1}"/>
              </a:ext>
            </a:extLst>
          </p:cNvPr>
          <p:cNvSpPr txBox="1"/>
          <p:nvPr/>
        </p:nvSpPr>
        <p:spPr>
          <a:xfrm>
            <a:off x="5868144" y="4196688"/>
            <a:ext cx="2880564" cy="307777"/>
          </a:xfrm>
          <a:prstGeom prst="rect">
            <a:avLst/>
          </a:prstGeom>
          <a:noFill/>
        </p:spPr>
        <p:txBody>
          <a:bodyPr wrap="square" lIns="0" tIns="0" rIns="0" bIns="0" rtlCol="0">
            <a:spAutoFit/>
          </a:bodyPr>
          <a:lstStyle/>
          <a:p>
            <a:pPr algn="r"/>
            <a:r>
              <a:rPr lang="de-DE" sz="1000" dirty="0">
                <a:solidFill>
                  <a:schemeClr val="tx2"/>
                </a:solidFill>
                <a:latin typeface="+mj-lt"/>
                <a:hlinkClick r:id="rId2">
                  <a:extLst>
                    <a:ext uri="{A12FA001-AC4F-418D-AE19-62706E023703}">
                      <ahyp:hlinkClr xmlns:ahyp="http://schemas.microsoft.com/office/drawing/2018/hyperlinkcolor" val="tx"/>
                    </a:ext>
                  </a:extLst>
                </a:hlinkClick>
              </a:rPr>
              <a:t>Ärztekammer Nordrhein</a:t>
            </a:r>
            <a:r>
              <a:rPr lang="de-DE" sz="1000" dirty="0">
                <a:solidFill>
                  <a:schemeClr val="tx2"/>
                </a:solidFill>
                <a:latin typeface="+mj-lt"/>
                <a:cs typeface="Cambria"/>
              </a:rPr>
              <a:t>, 2023</a:t>
            </a:r>
          </a:p>
          <a:p>
            <a:pPr algn="r"/>
            <a:r>
              <a:rPr lang="de-DE" sz="1000" dirty="0">
                <a:solidFill>
                  <a:schemeClr val="tx2"/>
                </a:solidFill>
                <a:latin typeface="+mj-lt"/>
                <a:hlinkClick r:id="rId3">
                  <a:extLst>
                    <a:ext uri="{A12FA001-AC4F-418D-AE19-62706E023703}">
                      <ahyp:hlinkClr xmlns:ahyp="http://schemas.microsoft.com/office/drawing/2018/hyperlinkcolor" val="tx"/>
                    </a:ext>
                  </a:extLst>
                </a:hlinkClick>
              </a:rPr>
              <a:t>Ärztekammer Nordrhein</a:t>
            </a:r>
            <a:r>
              <a:rPr lang="de-DE" sz="1000" dirty="0">
                <a:solidFill>
                  <a:schemeClr val="tx2"/>
                </a:solidFill>
                <a:latin typeface="+mj-lt"/>
              </a:rPr>
              <a:t>, 2025</a:t>
            </a:r>
            <a:endParaRPr lang="de-DE" sz="1000" dirty="0">
              <a:solidFill>
                <a:schemeClr val="tx2"/>
              </a:solidFill>
              <a:latin typeface="+mj-lt"/>
              <a:cs typeface="Cambria"/>
            </a:endParaRPr>
          </a:p>
        </p:txBody>
      </p:sp>
    </p:spTree>
    <p:extLst>
      <p:ext uri="{BB962C8B-B14F-4D97-AF65-F5344CB8AC3E}">
        <p14:creationId xmlns:p14="http://schemas.microsoft.com/office/powerpoint/2010/main" val="480686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The </a:t>
            </a:r>
            <a:r>
              <a:rPr lang="de-DE" dirty="0" err="1">
                <a:solidFill>
                  <a:schemeClr val="tx2"/>
                </a:solidFill>
              </a:rPr>
              <a:t>future</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the</a:t>
            </a:r>
            <a:r>
              <a:rPr lang="de-DE" dirty="0">
                <a:solidFill>
                  <a:schemeClr val="tx2"/>
                </a:solidFill>
              </a:rPr>
              <a:t> </a:t>
            </a:r>
            <a:r>
              <a:rPr lang="de-DE" dirty="0" err="1">
                <a:solidFill>
                  <a:schemeClr val="tx2"/>
                </a:solidFill>
              </a:rPr>
              <a:t>medical</a:t>
            </a:r>
            <a:r>
              <a:rPr lang="de-DE" dirty="0">
                <a:solidFill>
                  <a:schemeClr val="tx2"/>
                </a:solidFill>
              </a:rPr>
              <a:t> </a:t>
            </a:r>
            <a:r>
              <a:rPr lang="de-DE" dirty="0" err="1">
                <a:solidFill>
                  <a:schemeClr val="tx2"/>
                </a:solidFill>
              </a:rPr>
              <a:t>chambers</a:t>
            </a:r>
            <a:r>
              <a:rPr lang="de-DE" dirty="0">
                <a:solidFill>
                  <a:schemeClr val="tx2"/>
                </a:solidFill>
              </a:rPr>
              <a:t> </a:t>
            </a:r>
            <a:br>
              <a:rPr lang="de-DE" dirty="0">
                <a:solidFill>
                  <a:schemeClr val="tx2"/>
                </a:solidFill>
              </a:rPr>
            </a:br>
            <a:r>
              <a:rPr lang="de-DE" dirty="0">
                <a:solidFill>
                  <a:schemeClr val="tx2"/>
                </a:solidFill>
              </a:rPr>
              <a:t>AI– Work </a:t>
            </a:r>
            <a:r>
              <a:rPr lang="de-DE" dirty="0" err="1">
                <a:solidFill>
                  <a:schemeClr val="tx2"/>
                </a:solidFill>
              </a:rPr>
              <a:t>of</a:t>
            </a:r>
            <a:r>
              <a:rPr lang="de-DE" dirty="0">
                <a:solidFill>
                  <a:schemeClr val="tx2"/>
                </a:solidFill>
              </a:rPr>
              <a:t> State Chambers – </a:t>
            </a:r>
            <a:r>
              <a:rPr lang="de-DE" dirty="0" err="1">
                <a:solidFill>
                  <a:schemeClr val="tx2"/>
                </a:solidFill>
              </a:rPr>
              <a:t>Example</a:t>
            </a:r>
            <a:r>
              <a:rPr lang="de-DE" dirty="0">
                <a:solidFill>
                  <a:schemeClr val="tx2"/>
                </a:solidFill>
              </a:rPr>
              <a:t> </a:t>
            </a:r>
            <a:r>
              <a:rPr lang="de-DE" dirty="0" err="1">
                <a:solidFill>
                  <a:schemeClr val="tx2"/>
                </a:solidFill>
              </a:rPr>
              <a:t>of</a:t>
            </a:r>
            <a:r>
              <a:rPr lang="de-DE" dirty="0">
                <a:solidFill>
                  <a:schemeClr val="tx2"/>
                </a:solidFill>
              </a:rPr>
              <a:t> Baden-Württemberg</a:t>
            </a: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a:xfrm>
            <a:off x="395287" y="1192841"/>
            <a:ext cx="8353425" cy="3311624"/>
          </a:xfrm>
        </p:spPr>
        <p:txBody>
          <a:bodyPr>
            <a:normAutofit/>
          </a:bodyPr>
          <a:lstStyle/>
          <a:p>
            <a:pPr indent="0"/>
            <a:r>
              <a:rPr lang="en-US" sz="1800" dirty="0">
                <a:effectLst/>
                <a:latin typeface="Cambria" panose="02040503050406030204" pitchFamily="18" charset="0"/>
                <a:ea typeface="Calibri" panose="020F0502020204030204" pitchFamily="34" charset="0"/>
                <a:cs typeface="Aptos" panose="020B0004020202020204" pitchFamily="34" charset="0"/>
              </a:rPr>
              <a:t>State Chamber of Baden-Württemberg</a:t>
            </a:r>
            <a:endParaRPr lang="en-US" dirty="0">
              <a:latin typeface="Cambria" panose="02040503050406030204" pitchFamily="18" charset="0"/>
              <a:ea typeface="Calibri" panose="020F0502020204030204" pitchFamily="34" charset="0"/>
              <a:cs typeface="Aptos" panose="020B0004020202020204" pitchFamily="34" charset="0"/>
            </a:endParaRPr>
          </a:p>
          <a:p>
            <a:pPr indent="0"/>
            <a:r>
              <a:rPr lang="en-US" sz="1600" b="0" dirty="0">
                <a:effectLst/>
                <a:latin typeface="Cambria" panose="02040503050406030204" pitchFamily="18" charset="0"/>
                <a:ea typeface="Calibri" panose="020F0502020204030204" pitchFamily="34" charset="0"/>
                <a:cs typeface="Aptos" panose="020B0004020202020204" pitchFamily="34" charset="0"/>
              </a:rPr>
              <a:t>Partnered with KI</a:t>
            </a:r>
            <a:r>
              <a:rPr lang="en-US" sz="1600" b="0" dirty="0">
                <a:latin typeface="Cambria" panose="02040503050406030204" pitchFamily="18" charset="0"/>
                <a:ea typeface="Calibri" panose="020F0502020204030204" pitchFamily="34" charset="0"/>
                <a:cs typeface="Aptos" panose="020B0004020202020204" pitchFamily="34" charset="0"/>
              </a:rPr>
              <a:t>-Campus (a national AI learning platform) to </a:t>
            </a:r>
            <a:r>
              <a:rPr lang="en-US" sz="1600" b="0" dirty="0">
                <a:effectLst/>
                <a:latin typeface="Cambria" panose="02040503050406030204" pitchFamily="18" charset="0"/>
                <a:ea typeface="Calibri" panose="020F0502020204030204" pitchFamily="34" charset="0"/>
                <a:cs typeface="Aptos" panose="020B0004020202020204" pitchFamily="34" charset="0"/>
              </a:rPr>
              <a:t>offer an online training course focused on AI, covering topics such as:</a:t>
            </a:r>
            <a:endParaRPr lang="en-US" sz="1600" b="0" dirty="0">
              <a:latin typeface="Cambria" panose="02040503050406030204" pitchFamily="18" charset="0"/>
              <a:ea typeface="Calibri" panose="020F0502020204030204" pitchFamily="34" charset="0"/>
              <a:cs typeface="Aptos" panose="020B0004020202020204" pitchFamily="34" charset="0"/>
            </a:endParaRPr>
          </a:p>
          <a:p>
            <a:pPr marL="468313" lvl="1" indent="-285750"/>
            <a:r>
              <a:rPr lang="en-US" sz="1600" dirty="0">
                <a:latin typeface="Cambria" panose="02040503050406030204" pitchFamily="18" charset="0"/>
                <a:ea typeface="Calibri" panose="020F0502020204030204" pitchFamily="34" charset="0"/>
                <a:cs typeface="Aptos" panose="020B0004020202020204" pitchFamily="34" charset="0"/>
              </a:rPr>
              <a:t>F</a:t>
            </a:r>
            <a:r>
              <a:rPr lang="en-US" sz="1600" b="0" dirty="0">
                <a:effectLst/>
                <a:latin typeface="Cambria" panose="02040503050406030204" pitchFamily="18" charset="0"/>
                <a:ea typeface="Calibri" panose="020F0502020204030204" pitchFamily="34" charset="0"/>
                <a:cs typeface="Aptos" panose="020B0004020202020204" pitchFamily="34" charset="0"/>
              </a:rPr>
              <a:t>undamentals of AI and data science, </a:t>
            </a:r>
          </a:p>
          <a:p>
            <a:pPr marL="468313" lvl="1" indent="-285750"/>
            <a:r>
              <a:rPr lang="en-US" sz="1600" dirty="0">
                <a:latin typeface="Cambria" panose="02040503050406030204" pitchFamily="18" charset="0"/>
                <a:ea typeface="Calibri" panose="020F0502020204030204" pitchFamily="34" charset="0"/>
                <a:cs typeface="Aptos" panose="020B0004020202020204" pitchFamily="34" charset="0"/>
              </a:rPr>
              <a:t>A</a:t>
            </a:r>
            <a:r>
              <a:rPr lang="en-US" sz="1600" b="0" dirty="0">
                <a:effectLst/>
                <a:latin typeface="Cambria" panose="02040503050406030204" pitchFamily="18" charset="0"/>
                <a:ea typeface="Calibri" panose="020F0502020204030204" pitchFamily="34" charset="0"/>
                <a:cs typeface="Aptos" panose="020B0004020202020204" pitchFamily="34" charset="0"/>
              </a:rPr>
              <a:t>pplications of AI in medicine, and</a:t>
            </a:r>
          </a:p>
          <a:p>
            <a:pPr marL="468313" lvl="1" indent="-285750"/>
            <a:r>
              <a:rPr lang="en-US" sz="1600" b="0" dirty="0">
                <a:effectLst/>
                <a:latin typeface="Cambria" panose="02040503050406030204" pitchFamily="18" charset="0"/>
                <a:ea typeface="Calibri" panose="020F0502020204030204" pitchFamily="34" charset="0"/>
                <a:cs typeface="Aptos" panose="020B0004020202020204" pitchFamily="34" charset="0"/>
              </a:rPr>
              <a:t>The potential and risks of AI.</a:t>
            </a:r>
            <a:endParaRPr lang="en-US" sz="1600" b="1" dirty="0">
              <a:latin typeface="Cambria" panose="02040503050406030204" pitchFamily="18" charset="0"/>
              <a:ea typeface="Calibri" panose="020F0502020204030204" pitchFamily="34" charset="0"/>
            </a:endParaRPr>
          </a:p>
          <a:p>
            <a:pPr marL="0" lvl="1" indent="0">
              <a:buNone/>
            </a:pPr>
            <a:r>
              <a:rPr lang="en-US" sz="1600" dirty="0">
                <a:latin typeface="Cambria" panose="02040503050406030204" pitchFamily="18" charset="0"/>
                <a:ea typeface="Calibri" panose="020F0502020204030204" pitchFamily="34" charset="0"/>
              </a:rPr>
              <a:t>The Chamber also offers a learning program called "</a:t>
            </a:r>
            <a:r>
              <a:rPr lang="en-US" sz="1600" dirty="0" err="1">
                <a:latin typeface="Cambria" panose="02040503050406030204" pitchFamily="18" charset="0"/>
                <a:ea typeface="Calibri" panose="020F0502020204030204" pitchFamily="34" charset="0"/>
              </a:rPr>
              <a:t>FutureMedJourney</a:t>
            </a:r>
            <a:r>
              <a:rPr lang="en-US" sz="1600" dirty="0">
                <a:latin typeface="Cambria" panose="02040503050406030204" pitchFamily="18" charset="0"/>
                <a:ea typeface="Calibri" panose="020F0502020204030204" pitchFamily="34" charset="0"/>
              </a:rPr>
              <a:t>“:</a:t>
            </a:r>
          </a:p>
          <a:p>
            <a:pPr lvl="1"/>
            <a:r>
              <a:rPr lang="en-US" sz="1600" dirty="0">
                <a:latin typeface="Cambria" panose="02040503050406030204" pitchFamily="18" charset="0"/>
                <a:ea typeface="Calibri" panose="020F0502020204030204" pitchFamily="34" charset="0"/>
              </a:rPr>
              <a:t>Combines online modules and in-person workshops </a:t>
            </a:r>
          </a:p>
          <a:p>
            <a:pPr lvl="1"/>
            <a:r>
              <a:rPr lang="en-US" sz="1600" dirty="0">
                <a:latin typeface="Cambria" panose="02040503050406030204" pitchFamily="18" charset="0"/>
                <a:ea typeface="Calibri" panose="020F0502020204030204" pitchFamily="34" charset="0"/>
              </a:rPr>
              <a:t>Focus on machine learning, understanding AI’s biases, and consequences of AI on the physician-patient relationship</a:t>
            </a:r>
          </a:p>
          <a:p>
            <a:pPr marL="285750" indent="-285750">
              <a:buFont typeface="Arial" panose="020B0604020202020204" pitchFamily="34" charset="0"/>
              <a:buChar char="•"/>
            </a:pPr>
            <a:endParaRPr lang="en-US" sz="1800" b="0" dirty="0">
              <a:effectLst/>
              <a:latin typeface="Cambria" panose="02040503050406030204" pitchFamily="18" charset="0"/>
              <a:ea typeface="Calibri" panose="020F0502020204030204" pitchFamily="34" charset="0"/>
              <a:cs typeface="Aptos" panose="020B0004020202020204" pitchFamily="34" charset="0"/>
            </a:endParaRPr>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9</a:t>
            </a:fld>
            <a:endParaRPr lang="de-DE" dirty="0"/>
          </a:p>
        </p:txBody>
      </p:sp>
      <p:sp>
        <p:nvSpPr>
          <p:cNvPr id="7" name="Textfeld 6">
            <a:extLst>
              <a:ext uri="{FF2B5EF4-FFF2-40B4-BE49-F238E27FC236}">
                <a16:creationId xmlns:a16="http://schemas.microsoft.com/office/drawing/2014/main" id="{80FFA1E2-4B7F-2136-7AD4-42A29D75D617}"/>
              </a:ext>
            </a:extLst>
          </p:cNvPr>
          <p:cNvSpPr txBox="1"/>
          <p:nvPr/>
        </p:nvSpPr>
        <p:spPr>
          <a:xfrm>
            <a:off x="5868144" y="4371950"/>
            <a:ext cx="2880564" cy="153888"/>
          </a:xfrm>
          <a:prstGeom prst="rect">
            <a:avLst/>
          </a:prstGeom>
          <a:noFill/>
        </p:spPr>
        <p:txBody>
          <a:bodyPr wrap="square" lIns="0" tIns="0" rIns="0" bIns="0" rtlCol="0">
            <a:spAutoFit/>
          </a:bodyPr>
          <a:lstStyle/>
          <a:p>
            <a:pPr algn="r"/>
            <a:r>
              <a:rPr lang="de-DE" sz="1000" dirty="0">
                <a:solidFill>
                  <a:schemeClr val="tx2"/>
                </a:solidFill>
                <a:latin typeface="+mj-lt"/>
                <a:hlinkClick r:id="rId2">
                  <a:extLst>
                    <a:ext uri="{A12FA001-AC4F-418D-AE19-62706E023703}">
                      <ahyp:hlinkClr xmlns:ahyp="http://schemas.microsoft.com/office/drawing/2018/hyperlinkcolor" val="tx"/>
                    </a:ext>
                  </a:extLst>
                </a:hlinkClick>
              </a:rPr>
              <a:t>Landesärztekammer Baden-Württemberg</a:t>
            </a:r>
            <a:r>
              <a:rPr lang="de-DE" sz="1000" dirty="0">
                <a:solidFill>
                  <a:schemeClr val="tx2"/>
                </a:solidFill>
                <a:latin typeface="+mj-lt"/>
                <a:cs typeface="Cambria"/>
              </a:rPr>
              <a:t>, 2025</a:t>
            </a:r>
          </a:p>
        </p:txBody>
      </p:sp>
    </p:spTree>
    <p:extLst>
      <p:ext uri="{BB962C8B-B14F-4D97-AF65-F5344CB8AC3E}">
        <p14:creationId xmlns:p14="http://schemas.microsoft.com/office/powerpoint/2010/main" val="621409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17F4E372-6AB2-8053-AFC1-7124A33C94CE}"/>
              </a:ext>
            </a:extLst>
          </p:cNvPr>
          <p:cNvSpPr>
            <a:spLocks noGrp="1"/>
          </p:cNvSpPr>
          <p:nvPr>
            <p:ph type="ftr" sz="quarter" idx="11"/>
          </p:nvPr>
        </p:nvSpPr>
        <p:spPr/>
        <p:txBody>
          <a:body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5" name="Foliennummernplatzhalter 4">
            <a:extLst>
              <a:ext uri="{FF2B5EF4-FFF2-40B4-BE49-F238E27FC236}">
                <a16:creationId xmlns:a16="http://schemas.microsoft.com/office/drawing/2014/main" id="{74C2BD52-D4A0-0356-A279-3FE32A315117}"/>
              </a:ext>
            </a:extLst>
          </p:cNvPr>
          <p:cNvSpPr>
            <a:spLocks noGrp="1"/>
          </p:cNvSpPr>
          <p:nvPr>
            <p:ph type="sldNum" sz="quarter" idx="12"/>
          </p:nvPr>
        </p:nvSpPr>
        <p:spPr/>
        <p:txBody>
          <a:bodyPr/>
          <a:lstStyle/>
          <a:p>
            <a:pPr>
              <a:defRPr/>
            </a:pPr>
            <a:r>
              <a:rPr lang="de-DE"/>
              <a:t>Folie </a:t>
            </a:r>
            <a:fld id="{0E6BEC03-0330-CD4B-98FA-54C68EC765E5}" type="slidenum">
              <a:rPr lang="de-DE" smtClean="0"/>
              <a:pPr>
                <a:defRPr/>
              </a:pPr>
              <a:t>10</a:t>
            </a:fld>
            <a:endParaRPr lang="de-DE" dirty="0"/>
          </a:p>
        </p:txBody>
      </p:sp>
      <p:sp>
        <p:nvSpPr>
          <p:cNvPr id="6" name="Inhaltsplatzhalter 2">
            <a:extLst>
              <a:ext uri="{FF2B5EF4-FFF2-40B4-BE49-F238E27FC236}">
                <a16:creationId xmlns:a16="http://schemas.microsoft.com/office/drawing/2014/main" id="{DA402EB4-A5FD-DD16-8E44-64C18BC93540}"/>
              </a:ext>
            </a:extLst>
          </p:cNvPr>
          <p:cNvSpPr txBox="1">
            <a:spLocks/>
          </p:cNvSpPr>
          <p:nvPr/>
        </p:nvSpPr>
        <p:spPr>
          <a:xfrm>
            <a:off x="395287" y="2068066"/>
            <a:ext cx="8353425" cy="1007368"/>
          </a:xfrm>
          <a:prstGeom prst="rect">
            <a:avLst/>
          </a:prstGeom>
        </p:spPr>
        <p:txBody>
          <a:bodyPr>
            <a:normAutofit fontScale="92500"/>
          </a:bodyPr>
          <a:lstStyle>
            <a:lvl1pPr marL="0" indent="-338400" algn="l" rtl="0" eaLnBrk="1" fontAlgn="base" hangingPunct="1">
              <a:spcBef>
                <a:spcPts val="500"/>
              </a:spcBef>
              <a:spcAft>
                <a:spcPct val="0"/>
              </a:spcAft>
              <a:buFont typeface="Arial"/>
              <a:buNone/>
              <a:defRPr sz="1800" b="1" kern="1200" baseline="0">
                <a:solidFill>
                  <a:schemeClr val="tx2"/>
                </a:solidFill>
                <a:latin typeface="+mj-lt"/>
                <a:ea typeface="ＭＳ Ｐゴシック" charset="0"/>
                <a:cs typeface="Cambria"/>
              </a:defRPr>
            </a:lvl1pPr>
            <a:lvl2pPr marL="182563" indent="-182563" algn="l" rtl="0" eaLnBrk="1" fontAlgn="base" hangingPunct="1">
              <a:spcBef>
                <a:spcPts val="500"/>
              </a:spcBef>
              <a:spcAft>
                <a:spcPct val="0"/>
              </a:spcAft>
              <a:buFont typeface="Arial" panose="020B0604020202020204" pitchFamily="34" charset="0"/>
              <a:buChar char="•"/>
              <a:defRPr sz="1800" kern="1200">
                <a:solidFill>
                  <a:schemeClr val="tx2"/>
                </a:solidFill>
                <a:latin typeface="+mj-lt"/>
                <a:ea typeface="ＭＳ Ｐゴシック" charset="0"/>
                <a:cs typeface="ＭＳ Ｐゴシック" charset="0"/>
              </a:defRPr>
            </a:lvl2pPr>
            <a:lvl3pPr marL="358775" indent="-182563" algn="l" rtl="0" eaLnBrk="1" fontAlgn="base" hangingPunct="1">
              <a:spcBef>
                <a:spcPts val="500"/>
              </a:spcBef>
              <a:spcAft>
                <a:spcPct val="0"/>
              </a:spcAft>
              <a:buFont typeface="Arial" charset="0"/>
              <a:buChar char="•"/>
              <a:defRPr sz="1600" kern="1200">
                <a:solidFill>
                  <a:schemeClr val="tx2"/>
                </a:solidFill>
                <a:latin typeface="+mj-lt"/>
                <a:ea typeface="ＭＳ Ｐゴシック" charset="0"/>
                <a:cs typeface="+mn-cs"/>
              </a:defRPr>
            </a:lvl3pPr>
            <a:lvl4pPr marL="719138" indent="-184150" algn="l" rtl="0" eaLnBrk="1" fontAlgn="base" hangingPunct="1">
              <a:spcBef>
                <a:spcPts val="500"/>
              </a:spcBef>
              <a:spcAft>
                <a:spcPct val="0"/>
              </a:spcAft>
              <a:buFont typeface="Arial" panose="020B0604020202020204" pitchFamily="34" charset="0"/>
              <a:buChar char="•"/>
              <a:defRPr sz="1200" kern="1200">
                <a:solidFill>
                  <a:schemeClr val="tx2"/>
                </a:solidFill>
                <a:latin typeface="+mj-lt"/>
                <a:ea typeface="ＭＳ Ｐゴシック" charset="0"/>
                <a:cs typeface="+mn-cs"/>
              </a:defRPr>
            </a:lvl4pPr>
            <a:lvl5pPr marL="1077913" indent="-125413" algn="l" rtl="0" eaLnBrk="1" fontAlgn="base" hangingPunct="1">
              <a:spcBef>
                <a:spcPts val="500"/>
              </a:spcBef>
              <a:spcAft>
                <a:spcPct val="0"/>
              </a:spcAft>
              <a:buFont typeface="Arial" charset="0"/>
              <a:buChar char="»"/>
              <a:defRPr sz="1000" kern="1200">
                <a:solidFill>
                  <a:srgbClr val="FF0000"/>
                </a:solidFill>
                <a:latin typeface="+mj-lt"/>
                <a:ea typeface="ＭＳ Ｐゴシック" charset="0"/>
                <a:cs typeface="+mn-cs"/>
              </a:defRPr>
            </a:lvl5pPr>
            <a:lvl6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6pPr>
            <a:lvl7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7pPr>
            <a:lvl8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15000"/>
              </a:lnSpc>
              <a:spcAft>
                <a:spcPts val="1000"/>
              </a:spcAft>
            </a:pPr>
            <a:r>
              <a:rPr lang="de-DE" sz="2800" dirty="0"/>
              <a:t>New </a:t>
            </a:r>
            <a:r>
              <a:rPr lang="de-DE" sz="2800" dirty="0" err="1"/>
              <a:t>generation</a:t>
            </a:r>
            <a:r>
              <a:rPr lang="de-DE" sz="2800" dirty="0"/>
              <a:t> in </a:t>
            </a:r>
            <a:r>
              <a:rPr lang="de-DE" sz="2800" dirty="0" err="1"/>
              <a:t>the</a:t>
            </a:r>
            <a:r>
              <a:rPr lang="de-DE" sz="2800" dirty="0"/>
              <a:t> German Medical </a:t>
            </a:r>
            <a:r>
              <a:rPr lang="de-DE" sz="2800" dirty="0" err="1"/>
              <a:t>Association</a:t>
            </a:r>
            <a:br>
              <a:rPr lang="de-DE" sz="2800" dirty="0"/>
            </a:br>
            <a:r>
              <a:rPr lang="de-DE" sz="2800" dirty="0"/>
              <a:t>Age </a:t>
            </a:r>
            <a:r>
              <a:rPr lang="de-DE" sz="2800" dirty="0" err="1"/>
              <a:t>distribution</a:t>
            </a:r>
            <a:r>
              <a:rPr lang="de-DE" sz="2800" dirty="0"/>
              <a:t> </a:t>
            </a:r>
            <a:r>
              <a:rPr lang="de-DE" sz="2800" dirty="0" err="1"/>
              <a:t>of</a:t>
            </a:r>
            <a:r>
              <a:rPr lang="de-DE" sz="2800" dirty="0"/>
              <a:t> </a:t>
            </a:r>
            <a:r>
              <a:rPr lang="de-DE" sz="2800" dirty="0" err="1"/>
              <a:t>members</a:t>
            </a:r>
            <a:endParaRPr lang="de-DE" sz="2800" dirty="0"/>
          </a:p>
        </p:txBody>
      </p:sp>
    </p:spTree>
    <p:extLst>
      <p:ext uri="{BB962C8B-B14F-4D97-AF65-F5344CB8AC3E}">
        <p14:creationId xmlns:p14="http://schemas.microsoft.com/office/powerpoint/2010/main" val="2345186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New </a:t>
            </a:r>
            <a:r>
              <a:rPr lang="de-DE" dirty="0" err="1">
                <a:solidFill>
                  <a:schemeClr val="tx2"/>
                </a:solidFill>
              </a:rPr>
              <a:t>generation</a:t>
            </a:r>
            <a:r>
              <a:rPr lang="de-DE" dirty="0">
                <a:solidFill>
                  <a:schemeClr val="tx2"/>
                </a:solidFill>
              </a:rPr>
              <a:t> in </a:t>
            </a:r>
            <a:r>
              <a:rPr lang="de-DE" dirty="0" err="1">
                <a:solidFill>
                  <a:schemeClr val="tx2"/>
                </a:solidFill>
              </a:rPr>
              <a:t>the</a:t>
            </a:r>
            <a:r>
              <a:rPr lang="de-DE" dirty="0">
                <a:solidFill>
                  <a:schemeClr val="tx2"/>
                </a:solidFill>
              </a:rPr>
              <a:t> German Medical </a:t>
            </a:r>
            <a:r>
              <a:rPr lang="de-DE" dirty="0" err="1">
                <a:solidFill>
                  <a:schemeClr val="tx2"/>
                </a:solidFill>
              </a:rPr>
              <a:t>Association</a:t>
            </a:r>
            <a:br>
              <a:rPr lang="de-DE" dirty="0">
                <a:solidFill>
                  <a:schemeClr val="tx2"/>
                </a:solidFill>
              </a:rPr>
            </a:br>
            <a:r>
              <a:rPr lang="de-DE" dirty="0">
                <a:solidFill>
                  <a:schemeClr val="tx2"/>
                </a:solidFill>
              </a:rPr>
              <a:t>Age </a:t>
            </a:r>
            <a:r>
              <a:rPr lang="de-DE" dirty="0" err="1">
                <a:solidFill>
                  <a:schemeClr val="tx2"/>
                </a:solidFill>
              </a:rPr>
              <a:t>distribution</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members</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a:lnSpc>
                <a:spcPct val="115000"/>
              </a:lnSpc>
              <a:spcAft>
                <a:spcPts val="1000"/>
              </a:spcAft>
            </a:pPr>
            <a:r>
              <a:rPr lang="en-US" sz="1600" b="0" i="0" dirty="0">
                <a:effectLst/>
              </a:rPr>
              <a:t>Being granted a license to practice medicine in Germany entails compulsory membership in a </a:t>
            </a:r>
            <a:r>
              <a:rPr lang="en-US" sz="1600" b="0" dirty="0"/>
              <a:t>State</a:t>
            </a:r>
            <a:r>
              <a:rPr lang="en-US" sz="1600" b="0" i="0" dirty="0">
                <a:effectLst/>
              </a:rPr>
              <a:t> </a:t>
            </a:r>
            <a:r>
              <a:rPr lang="en-US" sz="1600" b="0" dirty="0"/>
              <a:t>C</a:t>
            </a:r>
            <a:r>
              <a:rPr lang="en-US" sz="1600" b="0" i="0" dirty="0">
                <a:effectLst/>
              </a:rPr>
              <a:t>hamber of Physicians. This enables the GMA to publish a year census of practicing physicians in Germany (</a:t>
            </a:r>
            <a:r>
              <a:rPr lang="en-US" sz="1600" b="0" i="0" dirty="0" err="1">
                <a:effectLst/>
              </a:rPr>
              <a:t>Ärztestatistik</a:t>
            </a:r>
            <a:r>
              <a:rPr lang="en-US" sz="1600" b="0" i="0" dirty="0">
                <a:effectLst/>
              </a:rPr>
              <a:t>)</a:t>
            </a:r>
          </a:p>
          <a:p>
            <a:pPr>
              <a:lnSpc>
                <a:spcPct val="115000"/>
              </a:lnSpc>
              <a:spcAft>
                <a:spcPts val="1000"/>
              </a:spcAft>
            </a:pPr>
            <a:r>
              <a:rPr lang="en-US" sz="1600" b="0" i="0" dirty="0">
                <a:effectLst/>
              </a:rPr>
              <a:t>As of </a:t>
            </a:r>
            <a:r>
              <a:rPr lang="en-US" sz="1600" b="0" dirty="0"/>
              <a:t>31.12.2024, there are 437.162 practicing physicians in Germany.</a:t>
            </a:r>
          </a:p>
          <a:p>
            <a:pPr>
              <a:lnSpc>
                <a:spcPct val="115000"/>
              </a:lnSpc>
              <a:spcAft>
                <a:spcPts val="1000"/>
              </a:spcAft>
            </a:pPr>
            <a:endParaRPr lang="en-US" sz="1600" b="0" i="0" dirty="0">
              <a:effectLst/>
            </a:endParaRPr>
          </a:p>
          <a:p>
            <a:pPr>
              <a:lnSpc>
                <a:spcPct val="115000"/>
              </a:lnSpc>
              <a:spcAft>
                <a:spcPts val="1000"/>
              </a:spcAft>
            </a:pPr>
            <a:endParaRPr lang="de-DE"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11</a:t>
            </a:fld>
            <a:endParaRPr lang="de-DE" dirty="0"/>
          </a:p>
        </p:txBody>
      </p:sp>
      <p:graphicFrame>
        <p:nvGraphicFramePr>
          <p:cNvPr id="6" name="Tabelle 5">
            <a:extLst>
              <a:ext uri="{FF2B5EF4-FFF2-40B4-BE49-F238E27FC236}">
                <a16:creationId xmlns:a16="http://schemas.microsoft.com/office/drawing/2014/main" id="{8C960601-596D-BC5A-4FCA-76CC921CC505}"/>
              </a:ext>
            </a:extLst>
          </p:cNvPr>
          <p:cNvGraphicFramePr>
            <a:graphicFrameLocks noGrp="1"/>
          </p:cNvGraphicFramePr>
          <p:nvPr/>
        </p:nvGraphicFramePr>
        <p:xfrm>
          <a:off x="395287" y="2785087"/>
          <a:ext cx="8353422" cy="1267460"/>
        </p:xfrm>
        <a:graphic>
          <a:graphicData uri="http://schemas.openxmlformats.org/drawingml/2006/table">
            <a:tbl>
              <a:tblPr firstRow="1" bandRow="1">
                <a:tableStyleId>{5C22544A-7EE6-4342-B048-85BDC9FD1C3A}</a:tableStyleId>
              </a:tblPr>
              <a:tblGrid>
                <a:gridCol w="1392237">
                  <a:extLst>
                    <a:ext uri="{9D8B030D-6E8A-4147-A177-3AD203B41FA5}">
                      <a16:colId xmlns:a16="http://schemas.microsoft.com/office/drawing/2014/main" val="651417129"/>
                    </a:ext>
                  </a:extLst>
                </a:gridCol>
                <a:gridCol w="1392237">
                  <a:extLst>
                    <a:ext uri="{9D8B030D-6E8A-4147-A177-3AD203B41FA5}">
                      <a16:colId xmlns:a16="http://schemas.microsoft.com/office/drawing/2014/main" val="383794368"/>
                    </a:ext>
                  </a:extLst>
                </a:gridCol>
                <a:gridCol w="1392237">
                  <a:extLst>
                    <a:ext uri="{9D8B030D-6E8A-4147-A177-3AD203B41FA5}">
                      <a16:colId xmlns:a16="http://schemas.microsoft.com/office/drawing/2014/main" val="1517084035"/>
                    </a:ext>
                  </a:extLst>
                </a:gridCol>
                <a:gridCol w="1392237">
                  <a:extLst>
                    <a:ext uri="{9D8B030D-6E8A-4147-A177-3AD203B41FA5}">
                      <a16:colId xmlns:a16="http://schemas.microsoft.com/office/drawing/2014/main" val="3709996601"/>
                    </a:ext>
                  </a:extLst>
                </a:gridCol>
                <a:gridCol w="1392237">
                  <a:extLst>
                    <a:ext uri="{9D8B030D-6E8A-4147-A177-3AD203B41FA5}">
                      <a16:colId xmlns:a16="http://schemas.microsoft.com/office/drawing/2014/main" val="493646"/>
                    </a:ext>
                  </a:extLst>
                </a:gridCol>
                <a:gridCol w="1392237">
                  <a:extLst>
                    <a:ext uri="{9D8B030D-6E8A-4147-A177-3AD203B41FA5}">
                      <a16:colId xmlns:a16="http://schemas.microsoft.com/office/drawing/2014/main" val="1461205141"/>
                    </a:ext>
                  </a:extLst>
                </a:gridCol>
              </a:tblGrid>
              <a:tr h="139040">
                <a:tc gridSpan="6">
                  <a:txBody>
                    <a:bodyPr/>
                    <a:lstStyle/>
                    <a:p>
                      <a:pPr algn="ctr"/>
                      <a:r>
                        <a:rPr lang="de-DE" sz="1200" dirty="0" err="1">
                          <a:solidFill>
                            <a:schemeClr val="bg1"/>
                          </a:solidFill>
                        </a:rPr>
                        <a:t>Practicing</a:t>
                      </a:r>
                      <a:r>
                        <a:rPr lang="de-DE" sz="1200" dirty="0">
                          <a:solidFill>
                            <a:schemeClr val="bg1"/>
                          </a:solidFill>
                        </a:rPr>
                        <a:t> </a:t>
                      </a:r>
                      <a:r>
                        <a:rPr lang="de-DE" sz="1200" dirty="0" err="1">
                          <a:solidFill>
                            <a:schemeClr val="bg1"/>
                          </a:solidFill>
                        </a:rPr>
                        <a:t>Physicians</a:t>
                      </a:r>
                      <a:r>
                        <a:rPr lang="de-DE" sz="1200" dirty="0">
                          <a:solidFill>
                            <a:schemeClr val="bg1"/>
                          </a:solidFill>
                        </a:rPr>
                        <a:t> </a:t>
                      </a:r>
                      <a:r>
                        <a:rPr lang="de-DE" sz="1200" dirty="0" err="1">
                          <a:solidFill>
                            <a:schemeClr val="bg1"/>
                          </a:solidFill>
                        </a:rPr>
                        <a:t>by</a:t>
                      </a:r>
                      <a:r>
                        <a:rPr lang="de-DE" sz="1200" dirty="0">
                          <a:solidFill>
                            <a:schemeClr val="bg1"/>
                          </a:solidFill>
                        </a:rPr>
                        <a:t> </a:t>
                      </a:r>
                      <a:r>
                        <a:rPr lang="de-DE" sz="1200" dirty="0" err="1">
                          <a:solidFill>
                            <a:schemeClr val="bg1"/>
                          </a:solidFill>
                        </a:rPr>
                        <a:t>age</a:t>
                      </a:r>
                      <a:r>
                        <a:rPr lang="de-DE" sz="1200" dirty="0">
                          <a:solidFill>
                            <a:schemeClr val="bg1"/>
                          </a:solidFill>
                        </a:rPr>
                        <a:t> </a:t>
                      </a:r>
                      <a:r>
                        <a:rPr lang="de-DE" sz="1200" dirty="0" err="1">
                          <a:solidFill>
                            <a:schemeClr val="bg1"/>
                          </a:solidFill>
                        </a:rPr>
                        <a:t>range</a:t>
                      </a:r>
                      <a:r>
                        <a:rPr lang="de-DE" sz="1200" dirty="0">
                          <a:solidFill>
                            <a:schemeClr val="bg1"/>
                          </a:solidFill>
                        </a:rPr>
                        <a:t> (31.12.2024)</a:t>
                      </a:r>
                    </a:p>
                  </a:txBody>
                  <a:tcPr>
                    <a:solidFill>
                      <a:schemeClr val="tx2"/>
                    </a:solidFill>
                  </a:tcPr>
                </a:tc>
                <a:tc hMerge="1">
                  <a:txBody>
                    <a:bodyPr/>
                    <a:lstStyle/>
                    <a:p>
                      <a:pPr algn="ctr"/>
                      <a:endParaRPr lang="de-DE" sz="1050" dirty="0"/>
                    </a:p>
                  </a:txBody>
                  <a:tcPr/>
                </a:tc>
                <a:tc hMerge="1">
                  <a:txBody>
                    <a:bodyPr/>
                    <a:lstStyle/>
                    <a:p>
                      <a:pPr algn="ctr"/>
                      <a:endParaRPr lang="de-DE" sz="1050" dirty="0"/>
                    </a:p>
                  </a:txBody>
                  <a:tcPr/>
                </a:tc>
                <a:tc hMerge="1">
                  <a:txBody>
                    <a:bodyPr/>
                    <a:lstStyle/>
                    <a:p>
                      <a:pPr algn="ctr"/>
                      <a:endParaRPr lang="de-DE" sz="1050" dirty="0"/>
                    </a:p>
                  </a:txBody>
                  <a:tcPr/>
                </a:tc>
                <a:tc hMerge="1">
                  <a:txBody>
                    <a:bodyPr/>
                    <a:lstStyle/>
                    <a:p>
                      <a:pPr algn="ctr"/>
                      <a:endParaRPr lang="de-DE" sz="1050" dirty="0"/>
                    </a:p>
                  </a:txBody>
                  <a:tcPr/>
                </a:tc>
                <a:tc hMerge="1">
                  <a:txBody>
                    <a:bodyPr/>
                    <a:lstStyle/>
                    <a:p>
                      <a:pPr algn="ctr"/>
                      <a:endParaRPr lang="de-DE" sz="1050" dirty="0"/>
                    </a:p>
                  </a:txBody>
                  <a:tcPr/>
                </a:tc>
                <a:extLst>
                  <a:ext uri="{0D108BD9-81ED-4DB2-BD59-A6C34878D82A}">
                    <a16:rowId xmlns:a16="http://schemas.microsoft.com/office/drawing/2014/main" val="3737276137"/>
                  </a:ext>
                </a:extLst>
              </a:tr>
              <a:tr h="139040">
                <a:tc>
                  <a:txBody>
                    <a:bodyPr/>
                    <a:lstStyle/>
                    <a:p>
                      <a:pPr algn="ctr"/>
                      <a:r>
                        <a:rPr lang="de-DE" sz="1050" dirty="0">
                          <a:solidFill>
                            <a:schemeClr val="tx2"/>
                          </a:solidFill>
                        </a:rPr>
                        <a:t>34 and </a:t>
                      </a:r>
                      <a:r>
                        <a:rPr lang="de-DE" sz="1050" dirty="0" err="1">
                          <a:solidFill>
                            <a:schemeClr val="tx2"/>
                          </a:solidFill>
                        </a:rPr>
                        <a:t>under</a:t>
                      </a:r>
                      <a:endParaRPr lang="de-DE" sz="1050" dirty="0">
                        <a:solidFill>
                          <a:schemeClr val="tx2"/>
                        </a:solidFill>
                      </a:endParaRPr>
                    </a:p>
                  </a:txBody>
                  <a:tcPr>
                    <a:solidFill>
                      <a:srgbClr val="CEE6FF"/>
                    </a:solidFill>
                  </a:tcPr>
                </a:tc>
                <a:tc>
                  <a:txBody>
                    <a:bodyPr/>
                    <a:lstStyle/>
                    <a:p>
                      <a:pPr algn="ctr"/>
                      <a:r>
                        <a:rPr lang="de-DE" sz="1050" dirty="0">
                          <a:solidFill>
                            <a:schemeClr val="tx2"/>
                          </a:solidFill>
                        </a:rPr>
                        <a:t>35-39</a:t>
                      </a:r>
                    </a:p>
                  </a:txBody>
                  <a:tcPr>
                    <a:solidFill>
                      <a:srgbClr val="CEE6FF"/>
                    </a:solidFill>
                  </a:tcPr>
                </a:tc>
                <a:tc>
                  <a:txBody>
                    <a:bodyPr/>
                    <a:lstStyle/>
                    <a:p>
                      <a:pPr algn="ctr"/>
                      <a:r>
                        <a:rPr lang="de-DE" sz="1050" dirty="0">
                          <a:solidFill>
                            <a:schemeClr val="tx2"/>
                          </a:solidFill>
                        </a:rPr>
                        <a:t>40-49</a:t>
                      </a:r>
                    </a:p>
                  </a:txBody>
                  <a:tcPr>
                    <a:solidFill>
                      <a:srgbClr val="CEE6FF"/>
                    </a:solidFill>
                  </a:tcPr>
                </a:tc>
                <a:tc>
                  <a:txBody>
                    <a:bodyPr/>
                    <a:lstStyle/>
                    <a:p>
                      <a:pPr algn="ctr"/>
                      <a:r>
                        <a:rPr lang="de-DE" sz="1050" dirty="0">
                          <a:solidFill>
                            <a:schemeClr val="tx2"/>
                          </a:solidFill>
                        </a:rPr>
                        <a:t>50-59</a:t>
                      </a:r>
                    </a:p>
                  </a:txBody>
                  <a:tcPr>
                    <a:solidFill>
                      <a:srgbClr val="CEE6FF"/>
                    </a:solidFill>
                  </a:tcPr>
                </a:tc>
                <a:tc>
                  <a:txBody>
                    <a:bodyPr/>
                    <a:lstStyle/>
                    <a:p>
                      <a:pPr algn="ctr"/>
                      <a:r>
                        <a:rPr lang="de-DE" sz="1050" dirty="0">
                          <a:solidFill>
                            <a:schemeClr val="tx2"/>
                          </a:solidFill>
                        </a:rPr>
                        <a:t>60-65</a:t>
                      </a:r>
                    </a:p>
                  </a:txBody>
                  <a:tcPr>
                    <a:solidFill>
                      <a:srgbClr val="CEE6FF"/>
                    </a:solidFill>
                  </a:tcPr>
                </a:tc>
                <a:tc>
                  <a:txBody>
                    <a:bodyPr/>
                    <a:lstStyle/>
                    <a:p>
                      <a:pPr algn="ctr"/>
                      <a:r>
                        <a:rPr lang="de-DE" sz="1050" dirty="0">
                          <a:solidFill>
                            <a:schemeClr val="tx2"/>
                          </a:solidFill>
                        </a:rPr>
                        <a:t>Over 65</a:t>
                      </a:r>
                    </a:p>
                  </a:txBody>
                  <a:tcPr>
                    <a:solidFill>
                      <a:srgbClr val="CEE6FF"/>
                    </a:solidFill>
                  </a:tcPr>
                </a:tc>
                <a:extLst>
                  <a:ext uri="{0D108BD9-81ED-4DB2-BD59-A6C34878D82A}">
                    <a16:rowId xmlns:a16="http://schemas.microsoft.com/office/drawing/2014/main" val="2097316008"/>
                  </a:ext>
                </a:extLst>
              </a:tr>
              <a:tr h="370840">
                <a:tc>
                  <a:txBody>
                    <a:bodyPr/>
                    <a:lstStyle/>
                    <a:p>
                      <a:pPr algn="ctr"/>
                      <a:r>
                        <a:rPr lang="de-DE" sz="1100" dirty="0">
                          <a:solidFill>
                            <a:schemeClr val="tx2"/>
                          </a:solidFill>
                        </a:rPr>
                        <a:t>83.155</a:t>
                      </a:r>
                    </a:p>
                  </a:txBody>
                  <a:tcPr anchor="ctr"/>
                </a:tc>
                <a:tc>
                  <a:txBody>
                    <a:bodyPr/>
                    <a:lstStyle/>
                    <a:p>
                      <a:pPr algn="ctr"/>
                      <a:r>
                        <a:rPr lang="de-DE" sz="1100" dirty="0">
                          <a:solidFill>
                            <a:schemeClr val="tx2"/>
                          </a:solidFill>
                        </a:rPr>
                        <a:t>61.156</a:t>
                      </a:r>
                    </a:p>
                  </a:txBody>
                  <a:tcPr anchor="ctr"/>
                </a:tc>
                <a:tc>
                  <a:txBody>
                    <a:bodyPr/>
                    <a:lstStyle/>
                    <a:p>
                      <a:pPr algn="ctr"/>
                      <a:r>
                        <a:rPr lang="de-DE" sz="1100" dirty="0">
                          <a:solidFill>
                            <a:schemeClr val="tx2"/>
                          </a:solidFill>
                        </a:rPr>
                        <a:t>100.108</a:t>
                      </a:r>
                    </a:p>
                  </a:txBody>
                  <a:tcPr anchor="ctr"/>
                </a:tc>
                <a:tc>
                  <a:txBody>
                    <a:bodyPr/>
                    <a:lstStyle/>
                    <a:p>
                      <a:pPr algn="ctr"/>
                      <a:r>
                        <a:rPr lang="de-DE" sz="1100" dirty="0">
                          <a:solidFill>
                            <a:schemeClr val="tx2"/>
                          </a:solidFill>
                        </a:rPr>
                        <a:t>92.124</a:t>
                      </a:r>
                    </a:p>
                  </a:txBody>
                  <a:tcPr anchor="ctr"/>
                </a:tc>
                <a:tc>
                  <a:txBody>
                    <a:bodyPr/>
                    <a:lstStyle/>
                    <a:p>
                      <a:pPr algn="ctr"/>
                      <a:r>
                        <a:rPr lang="de-DE" sz="1100" dirty="0">
                          <a:solidFill>
                            <a:schemeClr val="tx2"/>
                          </a:solidFill>
                        </a:rPr>
                        <a:t>60.462</a:t>
                      </a:r>
                    </a:p>
                  </a:txBody>
                  <a:tcPr anchor="ctr"/>
                </a:tc>
                <a:tc>
                  <a:txBody>
                    <a:bodyPr/>
                    <a:lstStyle/>
                    <a:p>
                      <a:pPr algn="ctr"/>
                      <a:r>
                        <a:rPr lang="de-DE" sz="1100" dirty="0">
                          <a:solidFill>
                            <a:schemeClr val="tx2"/>
                          </a:solidFill>
                        </a:rPr>
                        <a:t>40.157</a:t>
                      </a:r>
                    </a:p>
                  </a:txBody>
                  <a:tcPr anchor="ctr"/>
                </a:tc>
                <a:extLst>
                  <a:ext uri="{0D108BD9-81ED-4DB2-BD59-A6C34878D82A}">
                    <a16:rowId xmlns:a16="http://schemas.microsoft.com/office/drawing/2014/main" val="782799807"/>
                  </a:ext>
                </a:extLst>
              </a:tr>
              <a:tr h="370840">
                <a:tc>
                  <a:txBody>
                    <a:bodyPr/>
                    <a:lstStyle/>
                    <a:p>
                      <a:pPr algn="ctr"/>
                      <a:r>
                        <a:rPr lang="de-DE" sz="1100" dirty="0">
                          <a:solidFill>
                            <a:schemeClr val="tx2"/>
                          </a:solidFill>
                        </a:rPr>
                        <a:t>19%</a:t>
                      </a:r>
                    </a:p>
                  </a:txBody>
                  <a:tcPr anchor="ctr"/>
                </a:tc>
                <a:tc>
                  <a:txBody>
                    <a:bodyPr/>
                    <a:lstStyle/>
                    <a:p>
                      <a:pPr algn="ctr"/>
                      <a:r>
                        <a:rPr lang="de-DE" sz="1100" dirty="0">
                          <a:solidFill>
                            <a:schemeClr val="tx2"/>
                          </a:solidFill>
                        </a:rPr>
                        <a:t>14%</a:t>
                      </a:r>
                    </a:p>
                  </a:txBody>
                  <a:tcPr anchor="ctr"/>
                </a:tc>
                <a:tc>
                  <a:txBody>
                    <a:bodyPr/>
                    <a:lstStyle/>
                    <a:p>
                      <a:pPr algn="ctr"/>
                      <a:r>
                        <a:rPr lang="de-DE" sz="1100" dirty="0">
                          <a:solidFill>
                            <a:schemeClr val="tx2"/>
                          </a:solidFill>
                        </a:rPr>
                        <a:t>23%</a:t>
                      </a:r>
                    </a:p>
                  </a:txBody>
                  <a:tcPr anchor="ctr"/>
                </a:tc>
                <a:tc>
                  <a:txBody>
                    <a:bodyPr/>
                    <a:lstStyle/>
                    <a:p>
                      <a:pPr algn="ctr"/>
                      <a:r>
                        <a:rPr lang="de-DE" sz="1100" dirty="0">
                          <a:solidFill>
                            <a:schemeClr val="tx2"/>
                          </a:solidFill>
                        </a:rPr>
                        <a:t>21%</a:t>
                      </a:r>
                    </a:p>
                  </a:txBody>
                  <a:tcPr anchor="ctr"/>
                </a:tc>
                <a:tc>
                  <a:txBody>
                    <a:bodyPr/>
                    <a:lstStyle/>
                    <a:p>
                      <a:pPr algn="ctr"/>
                      <a:r>
                        <a:rPr lang="de-DE" sz="1100" dirty="0">
                          <a:solidFill>
                            <a:schemeClr val="tx2"/>
                          </a:solidFill>
                        </a:rPr>
                        <a:t>14%</a:t>
                      </a:r>
                    </a:p>
                  </a:txBody>
                  <a:tcPr anchor="ctr"/>
                </a:tc>
                <a:tc>
                  <a:txBody>
                    <a:bodyPr/>
                    <a:lstStyle/>
                    <a:p>
                      <a:pPr algn="ctr"/>
                      <a:r>
                        <a:rPr lang="de-DE" sz="1100" dirty="0">
                          <a:solidFill>
                            <a:schemeClr val="tx2"/>
                          </a:solidFill>
                        </a:rPr>
                        <a:t>9%</a:t>
                      </a:r>
                    </a:p>
                  </a:txBody>
                  <a:tcPr anchor="ctr"/>
                </a:tc>
                <a:extLst>
                  <a:ext uri="{0D108BD9-81ED-4DB2-BD59-A6C34878D82A}">
                    <a16:rowId xmlns:a16="http://schemas.microsoft.com/office/drawing/2014/main" val="648001759"/>
                  </a:ext>
                </a:extLst>
              </a:tr>
            </a:tbl>
          </a:graphicData>
        </a:graphic>
      </p:graphicFrame>
    </p:spTree>
    <p:extLst>
      <p:ext uri="{BB962C8B-B14F-4D97-AF65-F5344CB8AC3E}">
        <p14:creationId xmlns:p14="http://schemas.microsoft.com/office/powerpoint/2010/main" val="4238961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New </a:t>
            </a:r>
            <a:r>
              <a:rPr lang="de-DE" dirty="0" err="1">
                <a:solidFill>
                  <a:schemeClr val="tx2"/>
                </a:solidFill>
              </a:rPr>
              <a:t>generation</a:t>
            </a:r>
            <a:r>
              <a:rPr lang="de-DE" dirty="0">
                <a:solidFill>
                  <a:schemeClr val="tx2"/>
                </a:solidFill>
              </a:rPr>
              <a:t> in </a:t>
            </a:r>
            <a:r>
              <a:rPr lang="de-DE" dirty="0" err="1">
                <a:solidFill>
                  <a:schemeClr val="tx2"/>
                </a:solidFill>
              </a:rPr>
              <a:t>the</a:t>
            </a:r>
            <a:r>
              <a:rPr lang="de-DE" dirty="0">
                <a:solidFill>
                  <a:schemeClr val="tx2"/>
                </a:solidFill>
              </a:rPr>
              <a:t> German Medical </a:t>
            </a:r>
            <a:r>
              <a:rPr lang="de-DE" dirty="0" err="1">
                <a:solidFill>
                  <a:schemeClr val="tx2"/>
                </a:solidFill>
              </a:rPr>
              <a:t>Association</a:t>
            </a:r>
            <a:br>
              <a:rPr lang="de-DE" dirty="0">
                <a:solidFill>
                  <a:schemeClr val="tx2"/>
                </a:solidFill>
              </a:rPr>
            </a:br>
            <a:r>
              <a:rPr lang="de-DE" dirty="0">
                <a:solidFill>
                  <a:schemeClr val="tx2"/>
                </a:solidFill>
              </a:rPr>
              <a:t>Age </a:t>
            </a:r>
            <a:r>
              <a:rPr lang="de-DE" dirty="0" err="1">
                <a:solidFill>
                  <a:schemeClr val="tx2"/>
                </a:solidFill>
              </a:rPr>
              <a:t>of</a:t>
            </a:r>
            <a:r>
              <a:rPr lang="de-DE" dirty="0">
                <a:solidFill>
                  <a:schemeClr val="tx2"/>
                </a:solidFill>
              </a:rPr>
              <a:t> </a:t>
            </a:r>
            <a:r>
              <a:rPr lang="de-DE" dirty="0" err="1">
                <a:solidFill>
                  <a:schemeClr val="tx2"/>
                </a:solidFill>
              </a:rPr>
              <a:t>leadership</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a:lnSpc>
                <a:spcPct val="115000"/>
              </a:lnSpc>
              <a:spcAft>
                <a:spcPts val="1000"/>
              </a:spcAft>
            </a:pPr>
            <a:endParaRPr lang="en-US" sz="1600" b="0" i="0" dirty="0">
              <a:effectLst/>
            </a:endParaRPr>
          </a:p>
          <a:p>
            <a:pPr>
              <a:lnSpc>
                <a:spcPct val="115000"/>
              </a:lnSpc>
              <a:spcAft>
                <a:spcPts val="1000"/>
              </a:spcAft>
            </a:pPr>
            <a:endParaRPr lang="de-DE"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12</a:t>
            </a:fld>
            <a:endParaRPr lang="de-DE" dirty="0"/>
          </a:p>
        </p:txBody>
      </p:sp>
      <p:sp>
        <p:nvSpPr>
          <p:cNvPr id="8" name="Textfeld 7">
            <a:extLst>
              <a:ext uri="{FF2B5EF4-FFF2-40B4-BE49-F238E27FC236}">
                <a16:creationId xmlns:a16="http://schemas.microsoft.com/office/drawing/2014/main" id="{A21ED89D-4C57-67A7-8DCF-8B999BF00914}"/>
              </a:ext>
            </a:extLst>
          </p:cNvPr>
          <p:cNvSpPr txBox="1"/>
          <p:nvPr/>
        </p:nvSpPr>
        <p:spPr>
          <a:xfrm>
            <a:off x="347795" y="1085375"/>
            <a:ext cx="3800795" cy="2608406"/>
          </a:xfrm>
          <a:prstGeom prst="rect">
            <a:avLst/>
          </a:prstGeom>
          <a:noFill/>
        </p:spPr>
        <p:txBody>
          <a:bodyPr wrap="square" lIns="0" tIns="0" rIns="0" bIns="0" rtlCol="0">
            <a:spAutoFit/>
          </a:bodyPr>
          <a:lstStyle/>
          <a:p>
            <a:pPr marL="171450" indent="-171450">
              <a:buFont typeface="Symbol" panose="05050102010706020507" pitchFamily="18" charset="2"/>
              <a:buChar char="-"/>
            </a:pPr>
            <a:r>
              <a:rPr lang="de-DE" sz="1050" dirty="0" err="1">
                <a:solidFill>
                  <a:srgbClr val="001789"/>
                </a:solidFill>
                <a:latin typeface="Cambria"/>
                <a:cs typeface="Cambria"/>
              </a:rPr>
              <a:t>Article</a:t>
            </a:r>
            <a:r>
              <a:rPr lang="de-DE" sz="1050" dirty="0">
                <a:solidFill>
                  <a:srgbClr val="001789"/>
                </a:solidFill>
                <a:latin typeface="Cambria"/>
                <a:cs typeface="Cambria"/>
              </a:rPr>
              <a:t> 5 </a:t>
            </a:r>
            <a:r>
              <a:rPr lang="de-DE" sz="1050" dirty="0" err="1">
                <a:solidFill>
                  <a:srgbClr val="001789"/>
                </a:solidFill>
                <a:latin typeface="Cambria"/>
                <a:cs typeface="Cambria"/>
              </a:rPr>
              <a:t>of</a:t>
            </a:r>
            <a:r>
              <a:rPr lang="de-DE" sz="1050" dirty="0">
                <a:solidFill>
                  <a:srgbClr val="001789"/>
                </a:solidFill>
                <a:latin typeface="Cambria"/>
                <a:cs typeface="Cambria"/>
              </a:rPr>
              <a:t> </a:t>
            </a:r>
            <a:r>
              <a:rPr lang="de-DE" sz="1050" dirty="0" err="1">
                <a:solidFill>
                  <a:srgbClr val="001789"/>
                </a:solidFill>
                <a:latin typeface="Cambria"/>
                <a:cs typeface="Cambria"/>
              </a:rPr>
              <a:t>the</a:t>
            </a:r>
            <a:r>
              <a:rPr lang="de-DE" sz="1050" dirty="0">
                <a:solidFill>
                  <a:srgbClr val="001789"/>
                </a:solidFill>
                <a:latin typeface="Cambria"/>
                <a:cs typeface="Cambria"/>
              </a:rPr>
              <a:t> </a:t>
            </a:r>
            <a:r>
              <a:rPr lang="de-DE" sz="1050" dirty="0" err="1">
                <a:solidFill>
                  <a:srgbClr val="001789"/>
                </a:solidFill>
                <a:latin typeface="Cambria"/>
                <a:cs typeface="Cambria"/>
              </a:rPr>
              <a:t>statutes</a:t>
            </a:r>
            <a:r>
              <a:rPr lang="de-DE" sz="1050" dirty="0">
                <a:solidFill>
                  <a:srgbClr val="001789"/>
                </a:solidFill>
                <a:latin typeface="Cambria"/>
                <a:cs typeface="Cambria"/>
              </a:rPr>
              <a:t> </a:t>
            </a:r>
            <a:r>
              <a:rPr lang="de-DE" sz="1050" dirty="0" err="1">
                <a:solidFill>
                  <a:srgbClr val="001789"/>
                </a:solidFill>
                <a:latin typeface="Cambria"/>
                <a:cs typeface="Cambria"/>
              </a:rPr>
              <a:t>of</a:t>
            </a:r>
            <a:r>
              <a:rPr lang="de-DE" sz="1050" dirty="0">
                <a:solidFill>
                  <a:srgbClr val="001789"/>
                </a:solidFill>
                <a:latin typeface="Cambria"/>
                <a:cs typeface="Cambria"/>
              </a:rPr>
              <a:t> </a:t>
            </a:r>
            <a:r>
              <a:rPr lang="de-DE" sz="1050" dirty="0" err="1">
                <a:solidFill>
                  <a:srgbClr val="001789"/>
                </a:solidFill>
                <a:latin typeface="Cambria"/>
                <a:cs typeface="Cambria"/>
              </a:rPr>
              <a:t>the</a:t>
            </a:r>
            <a:r>
              <a:rPr lang="de-DE" sz="1050" dirty="0">
                <a:solidFill>
                  <a:srgbClr val="001789"/>
                </a:solidFill>
                <a:latin typeface="Cambria"/>
                <a:cs typeface="Cambria"/>
              </a:rPr>
              <a:t> GMA </a:t>
            </a:r>
            <a:r>
              <a:rPr lang="de-DE" sz="1050" dirty="0" err="1">
                <a:solidFill>
                  <a:srgbClr val="001789"/>
                </a:solidFill>
                <a:latin typeface="Cambria"/>
                <a:cs typeface="Cambria"/>
              </a:rPr>
              <a:t>prescribes</a:t>
            </a:r>
            <a:r>
              <a:rPr lang="de-DE" sz="1050" dirty="0">
                <a:solidFill>
                  <a:srgbClr val="001789"/>
                </a:solidFill>
                <a:latin typeface="Cambria"/>
                <a:cs typeface="Cambria"/>
              </a:rPr>
              <a:t> </a:t>
            </a:r>
            <a:r>
              <a:rPr lang="de-DE" sz="1050" dirty="0" err="1">
                <a:solidFill>
                  <a:srgbClr val="001789"/>
                </a:solidFill>
                <a:latin typeface="Cambria"/>
                <a:cs typeface="Cambria"/>
              </a:rPr>
              <a:t>that</a:t>
            </a:r>
            <a:r>
              <a:rPr lang="de-DE" sz="1050" dirty="0">
                <a:solidFill>
                  <a:srgbClr val="001789"/>
                </a:solidFill>
                <a:latin typeface="Cambria"/>
                <a:cs typeface="Cambria"/>
              </a:rPr>
              <a:t> </a:t>
            </a:r>
            <a:r>
              <a:rPr lang="de-DE" sz="1050" dirty="0" err="1">
                <a:solidFill>
                  <a:srgbClr val="001789"/>
                </a:solidFill>
                <a:latin typeface="Cambria"/>
                <a:cs typeface="Cambria"/>
              </a:rPr>
              <a:t>its</a:t>
            </a:r>
            <a:r>
              <a:rPr lang="de-DE" sz="1050" dirty="0">
                <a:solidFill>
                  <a:srgbClr val="001789"/>
                </a:solidFill>
                <a:latin typeface="Cambria"/>
                <a:cs typeface="Cambria"/>
              </a:rPr>
              <a:t> Executive Board </a:t>
            </a:r>
            <a:r>
              <a:rPr lang="de-DE" sz="1050" dirty="0" err="1">
                <a:solidFill>
                  <a:srgbClr val="001789"/>
                </a:solidFill>
                <a:latin typeface="Cambria"/>
                <a:cs typeface="Cambria"/>
              </a:rPr>
              <a:t>be</a:t>
            </a:r>
            <a:r>
              <a:rPr lang="de-DE" sz="1050" dirty="0">
                <a:solidFill>
                  <a:srgbClr val="001789"/>
                </a:solidFill>
                <a:latin typeface="Cambria"/>
                <a:cs typeface="Cambria"/>
              </a:rPr>
              <a:t> </a:t>
            </a:r>
            <a:r>
              <a:rPr lang="de-DE" sz="1050" dirty="0" err="1">
                <a:solidFill>
                  <a:srgbClr val="001789"/>
                </a:solidFill>
                <a:latin typeface="Cambria"/>
                <a:cs typeface="Cambria"/>
              </a:rPr>
              <a:t>made</a:t>
            </a:r>
            <a:r>
              <a:rPr lang="de-DE" sz="1050" dirty="0">
                <a:solidFill>
                  <a:srgbClr val="001789"/>
                </a:solidFill>
                <a:latin typeface="Cambria"/>
                <a:cs typeface="Cambria"/>
              </a:rPr>
              <a:t> </a:t>
            </a:r>
            <a:r>
              <a:rPr lang="de-DE" sz="1050" dirty="0" err="1">
                <a:solidFill>
                  <a:srgbClr val="001789"/>
                </a:solidFill>
                <a:latin typeface="Cambria"/>
                <a:cs typeface="Cambria"/>
              </a:rPr>
              <a:t>up</a:t>
            </a:r>
            <a:r>
              <a:rPr lang="de-DE" sz="1050" dirty="0">
                <a:solidFill>
                  <a:srgbClr val="001789"/>
                </a:solidFill>
                <a:latin typeface="Cambria"/>
                <a:cs typeface="Cambria"/>
              </a:rPr>
              <a:t> </a:t>
            </a:r>
            <a:r>
              <a:rPr lang="de-DE" sz="1050" dirty="0" err="1">
                <a:solidFill>
                  <a:srgbClr val="001789"/>
                </a:solidFill>
                <a:latin typeface="Cambria"/>
                <a:cs typeface="Cambria"/>
              </a:rPr>
              <a:t>of</a:t>
            </a:r>
            <a:r>
              <a:rPr lang="de-DE" sz="1050" dirty="0">
                <a:solidFill>
                  <a:srgbClr val="001789"/>
                </a:solidFill>
                <a:latin typeface="Cambria"/>
                <a:cs typeface="Cambria"/>
              </a:rPr>
              <a:t>:</a:t>
            </a:r>
          </a:p>
          <a:p>
            <a:pPr marL="742950" lvl="1" indent="-285750">
              <a:buFontTx/>
              <a:buChar char="-"/>
            </a:pPr>
            <a:r>
              <a:rPr lang="de-DE" sz="1050" b="1" dirty="0">
                <a:solidFill>
                  <a:srgbClr val="001789"/>
                </a:solidFill>
                <a:latin typeface="Cambria"/>
                <a:cs typeface="Cambria"/>
              </a:rPr>
              <a:t>One </a:t>
            </a:r>
            <a:r>
              <a:rPr lang="de-DE" sz="1050" b="1" dirty="0" err="1">
                <a:solidFill>
                  <a:srgbClr val="001789"/>
                </a:solidFill>
                <a:latin typeface="Cambria"/>
                <a:cs typeface="Cambria"/>
              </a:rPr>
              <a:t>president</a:t>
            </a:r>
            <a:r>
              <a:rPr lang="de-DE" sz="1050" b="1" dirty="0">
                <a:solidFill>
                  <a:srgbClr val="001789"/>
                </a:solidFill>
                <a:latin typeface="Cambria"/>
                <a:cs typeface="Cambria"/>
              </a:rPr>
              <a:t> </a:t>
            </a:r>
            <a:r>
              <a:rPr lang="de-DE" sz="1050" dirty="0">
                <a:solidFill>
                  <a:srgbClr val="001789"/>
                </a:solidFill>
                <a:latin typeface="Cambria"/>
                <a:cs typeface="Cambria"/>
              </a:rPr>
              <a:t>(</a:t>
            </a:r>
            <a:r>
              <a:rPr lang="de-DE" sz="1050" dirty="0" err="1">
                <a:solidFill>
                  <a:srgbClr val="001789"/>
                </a:solidFill>
                <a:latin typeface="Cambria"/>
                <a:cs typeface="Cambria"/>
              </a:rPr>
              <a:t>elected</a:t>
            </a:r>
            <a:r>
              <a:rPr lang="de-DE" sz="1050" dirty="0">
                <a:solidFill>
                  <a:srgbClr val="001789"/>
                </a:solidFill>
                <a:latin typeface="Cambria"/>
                <a:cs typeface="Cambria"/>
              </a:rPr>
              <a:t> </a:t>
            </a:r>
            <a:r>
              <a:rPr lang="de-DE" sz="1050" dirty="0" err="1">
                <a:solidFill>
                  <a:srgbClr val="001789"/>
                </a:solidFill>
                <a:latin typeface="Cambria"/>
                <a:cs typeface="Cambria"/>
              </a:rPr>
              <a:t>by</a:t>
            </a:r>
            <a:r>
              <a:rPr lang="de-DE" sz="1050" dirty="0">
                <a:solidFill>
                  <a:srgbClr val="001789"/>
                </a:solidFill>
                <a:latin typeface="Cambria"/>
                <a:cs typeface="Cambria"/>
              </a:rPr>
              <a:t> </a:t>
            </a:r>
            <a:r>
              <a:rPr lang="de-DE" sz="1050" dirty="0" err="1">
                <a:solidFill>
                  <a:srgbClr val="001789"/>
                </a:solidFill>
                <a:latin typeface="Cambria"/>
                <a:cs typeface="Cambria"/>
              </a:rPr>
              <a:t>the</a:t>
            </a:r>
            <a:r>
              <a:rPr lang="de-DE" sz="1050" dirty="0">
                <a:solidFill>
                  <a:srgbClr val="001789"/>
                </a:solidFill>
                <a:latin typeface="Cambria"/>
                <a:cs typeface="Cambria"/>
              </a:rPr>
              <a:t> German Medical Assembly)</a:t>
            </a:r>
          </a:p>
          <a:p>
            <a:pPr marL="742950" lvl="1" indent="-285750">
              <a:buFontTx/>
              <a:buChar char="-"/>
            </a:pPr>
            <a:r>
              <a:rPr lang="de-DE" sz="1050" b="1" dirty="0" err="1">
                <a:solidFill>
                  <a:srgbClr val="001789"/>
                </a:solidFill>
                <a:latin typeface="Cambria"/>
                <a:cs typeface="Cambria"/>
              </a:rPr>
              <a:t>Two</a:t>
            </a:r>
            <a:r>
              <a:rPr lang="de-DE" sz="1050" b="1" dirty="0">
                <a:solidFill>
                  <a:srgbClr val="001789"/>
                </a:solidFill>
                <a:latin typeface="Cambria"/>
                <a:cs typeface="Cambria"/>
              </a:rPr>
              <a:t> vice-</a:t>
            </a:r>
            <a:r>
              <a:rPr lang="de-DE" sz="1050" b="1" dirty="0" err="1">
                <a:solidFill>
                  <a:srgbClr val="001789"/>
                </a:solidFill>
                <a:latin typeface="Cambria"/>
                <a:cs typeface="Cambria"/>
              </a:rPr>
              <a:t>presidents</a:t>
            </a:r>
            <a:r>
              <a:rPr lang="de-DE" sz="1050" b="1" dirty="0">
                <a:solidFill>
                  <a:srgbClr val="001789"/>
                </a:solidFill>
                <a:latin typeface="Cambria"/>
                <a:cs typeface="Cambria"/>
              </a:rPr>
              <a:t> </a:t>
            </a:r>
            <a:r>
              <a:rPr lang="de-DE" sz="1050" dirty="0">
                <a:solidFill>
                  <a:srgbClr val="001789"/>
                </a:solidFill>
                <a:latin typeface="Cambria"/>
                <a:cs typeface="Cambria"/>
              </a:rPr>
              <a:t>(</a:t>
            </a:r>
            <a:r>
              <a:rPr lang="de-DE" sz="1050" dirty="0" err="1">
                <a:solidFill>
                  <a:srgbClr val="001789"/>
                </a:solidFill>
                <a:latin typeface="Cambria"/>
                <a:cs typeface="Cambria"/>
              </a:rPr>
              <a:t>elected</a:t>
            </a:r>
            <a:r>
              <a:rPr lang="de-DE" sz="1050" dirty="0">
                <a:solidFill>
                  <a:srgbClr val="001789"/>
                </a:solidFill>
                <a:latin typeface="Cambria"/>
                <a:cs typeface="Cambria"/>
              </a:rPr>
              <a:t> </a:t>
            </a:r>
            <a:r>
              <a:rPr lang="de-DE" sz="1050" dirty="0" err="1">
                <a:solidFill>
                  <a:srgbClr val="001789"/>
                </a:solidFill>
                <a:latin typeface="Cambria"/>
                <a:cs typeface="Cambria"/>
              </a:rPr>
              <a:t>by</a:t>
            </a:r>
            <a:r>
              <a:rPr lang="de-DE" sz="1050" dirty="0">
                <a:solidFill>
                  <a:srgbClr val="001789"/>
                </a:solidFill>
                <a:latin typeface="Cambria"/>
                <a:cs typeface="Cambria"/>
              </a:rPr>
              <a:t> </a:t>
            </a:r>
            <a:r>
              <a:rPr lang="de-DE" sz="1050" dirty="0" err="1">
                <a:solidFill>
                  <a:srgbClr val="001789"/>
                </a:solidFill>
                <a:latin typeface="Cambria"/>
                <a:cs typeface="Cambria"/>
              </a:rPr>
              <a:t>the</a:t>
            </a:r>
            <a:r>
              <a:rPr lang="de-DE" sz="1050" dirty="0">
                <a:solidFill>
                  <a:srgbClr val="001789"/>
                </a:solidFill>
                <a:latin typeface="Cambria"/>
                <a:cs typeface="Cambria"/>
              </a:rPr>
              <a:t> German Medical Assembly)</a:t>
            </a:r>
          </a:p>
          <a:p>
            <a:pPr marL="742950" lvl="1" indent="-285750">
              <a:buFontTx/>
              <a:buChar char="-"/>
            </a:pPr>
            <a:r>
              <a:rPr lang="de-DE" sz="1050" b="1" dirty="0">
                <a:solidFill>
                  <a:srgbClr val="001789"/>
                </a:solidFill>
                <a:latin typeface="Cambria"/>
                <a:cs typeface="Cambria"/>
              </a:rPr>
              <a:t>The </a:t>
            </a:r>
            <a:r>
              <a:rPr lang="de-DE" sz="1050" b="1" dirty="0" err="1">
                <a:solidFill>
                  <a:srgbClr val="001789"/>
                </a:solidFill>
                <a:latin typeface="Cambria"/>
                <a:cs typeface="Cambria"/>
              </a:rPr>
              <a:t>presidents</a:t>
            </a:r>
            <a:r>
              <a:rPr lang="de-DE" sz="1050" b="1" dirty="0">
                <a:solidFill>
                  <a:srgbClr val="001789"/>
                </a:solidFill>
                <a:latin typeface="Cambria"/>
                <a:cs typeface="Cambria"/>
              </a:rPr>
              <a:t> </a:t>
            </a:r>
            <a:r>
              <a:rPr lang="de-DE" sz="1050" b="1" dirty="0" err="1">
                <a:solidFill>
                  <a:srgbClr val="001789"/>
                </a:solidFill>
                <a:latin typeface="Cambria"/>
                <a:cs typeface="Cambria"/>
              </a:rPr>
              <a:t>of</a:t>
            </a:r>
            <a:r>
              <a:rPr lang="de-DE" sz="1050" b="1" dirty="0">
                <a:solidFill>
                  <a:srgbClr val="001789"/>
                </a:solidFill>
                <a:latin typeface="Cambria"/>
                <a:cs typeface="Cambria"/>
              </a:rPr>
              <a:t> </a:t>
            </a:r>
            <a:r>
              <a:rPr lang="de-DE" sz="1050" b="1" dirty="0" err="1">
                <a:solidFill>
                  <a:srgbClr val="001789"/>
                </a:solidFill>
                <a:latin typeface="Cambria"/>
                <a:cs typeface="Cambria"/>
              </a:rPr>
              <a:t>the</a:t>
            </a:r>
            <a:r>
              <a:rPr lang="de-DE" sz="1050" b="1" dirty="0">
                <a:solidFill>
                  <a:srgbClr val="001789"/>
                </a:solidFill>
                <a:latin typeface="Cambria"/>
                <a:cs typeface="Cambria"/>
              </a:rPr>
              <a:t> State Chambers </a:t>
            </a:r>
            <a:r>
              <a:rPr lang="de-DE" sz="1050" b="1" dirty="0" err="1">
                <a:solidFill>
                  <a:srgbClr val="001789"/>
                </a:solidFill>
                <a:latin typeface="Cambria"/>
                <a:cs typeface="Cambria"/>
              </a:rPr>
              <a:t>of</a:t>
            </a:r>
            <a:r>
              <a:rPr lang="de-DE" sz="1050" b="1" dirty="0">
                <a:solidFill>
                  <a:srgbClr val="001789"/>
                </a:solidFill>
                <a:latin typeface="Cambria"/>
                <a:cs typeface="Cambria"/>
              </a:rPr>
              <a:t> </a:t>
            </a:r>
            <a:r>
              <a:rPr lang="de-DE" sz="1050" b="1" dirty="0" err="1">
                <a:solidFill>
                  <a:srgbClr val="001789"/>
                </a:solidFill>
                <a:latin typeface="Cambria"/>
                <a:cs typeface="Cambria"/>
              </a:rPr>
              <a:t>Physicians</a:t>
            </a:r>
            <a:endParaRPr lang="de-DE" sz="1050" b="1" dirty="0">
              <a:solidFill>
                <a:srgbClr val="001789"/>
              </a:solidFill>
              <a:latin typeface="Cambria"/>
              <a:cs typeface="Cambria"/>
            </a:endParaRPr>
          </a:p>
          <a:p>
            <a:pPr marL="742950" lvl="1" indent="-285750">
              <a:buFontTx/>
              <a:buChar char="-"/>
            </a:pPr>
            <a:r>
              <a:rPr lang="de-DE" sz="1050" b="1" dirty="0" err="1">
                <a:solidFill>
                  <a:srgbClr val="001789"/>
                </a:solidFill>
                <a:latin typeface="Cambria"/>
                <a:cs typeface="Cambria"/>
              </a:rPr>
              <a:t>Two</a:t>
            </a:r>
            <a:r>
              <a:rPr lang="de-DE" sz="1050" b="1" dirty="0">
                <a:solidFill>
                  <a:srgbClr val="001789"/>
                </a:solidFill>
                <a:latin typeface="Cambria"/>
                <a:cs typeface="Cambria"/>
              </a:rPr>
              <a:t> additional </a:t>
            </a:r>
            <a:r>
              <a:rPr lang="de-DE" sz="1050" b="1" dirty="0" err="1">
                <a:solidFill>
                  <a:srgbClr val="001789"/>
                </a:solidFill>
                <a:latin typeface="Cambria"/>
                <a:cs typeface="Cambria"/>
              </a:rPr>
              <a:t>physicians</a:t>
            </a:r>
            <a:r>
              <a:rPr lang="de-DE" sz="1050" b="1" dirty="0">
                <a:solidFill>
                  <a:srgbClr val="001789"/>
                </a:solidFill>
                <a:latin typeface="Cambria"/>
                <a:cs typeface="Cambria"/>
              </a:rPr>
              <a:t> </a:t>
            </a:r>
            <a:r>
              <a:rPr lang="de-DE" sz="1050" dirty="0">
                <a:solidFill>
                  <a:srgbClr val="001789"/>
                </a:solidFill>
                <a:latin typeface="Cambria"/>
                <a:cs typeface="Cambria"/>
              </a:rPr>
              <a:t>(</a:t>
            </a:r>
            <a:r>
              <a:rPr lang="de-DE" sz="1050" dirty="0" err="1">
                <a:solidFill>
                  <a:srgbClr val="001789"/>
                </a:solidFill>
                <a:latin typeface="Cambria"/>
                <a:cs typeface="Cambria"/>
              </a:rPr>
              <a:t>elected</a:t>
            </a:r>
            <a:r>
              <a:rPr lang="de-DE" sz="1050" dirty="0">
                <a:solidFill>
                  <a:srgbClr val="001789"/>
                </a:solidFill>
                <a:latin typeface="Cambria"/>
                <a:cs typeface="Cambria"/>
              </a:rPr>
              <a:t> </a:t>
            </a:r>
            <a:r>
              <a:rPr lang="de-DE" sz="1050" dirty="0" err="1">
                <a:solidFill>
                  <a:srgbClr val="001789"/>
                </a:solidFill>
                <a:latin typeface="Cambria"/>
                <a:cs typeface="Cambria"/>
              </a:rPr>
              <a:t>by</a:t>
            </a:r>
            <a:r>
              <a:rPr lang="de-DE" sz="1050" dirty="0">
                <a:solidFill>
                  <a:srgbClr val="001789"/>
                </a:solidFill>
                <a:latin typeface="Cambria"/>
                <a:cs typeface="Cambria"/>
              </a:rPr>
              <a:t> </a:t>
            </a:r>
            <a:r>
              <a:rPr lang="de-DE" sz="1050" dirty="0" err="1">
                <a:solidFill>
                  <a:srgbClr val="001789"/>
                </a:solidFill>
                <a:latin typeface="Cambria"/>
                <a:cs typeface="Cambria"/>
              </a:rPr>
              <a:t>the</a:t>
            </a:r>
            <a:r>
              <a:rPr lang="de-DE" sz="1050" dirty="0">
                <a:solidFill>
                  <a:srgbClr val="001789"/>
                </a:solidFill>
                <a:latin typeface="Cambria"/>
                <a:cs typeface="Cambria"/>
              </a:rPr>
              <a:t> German Medical Assembly)</a:t>
            </a:r>
          </a:p>
          <a:p>
            <a:pPr marL="285750" indent="-285750">
              <a:buFontTx/>
              <a:buChar char="-"/>
            </a:pPr>
            <a:endParaRPr lang="de-DE" sz="1050" b="1" dirty="0">
              <a:solidFill>
                <a:srgbClr val="001789"/>
              </a:solidFill>
              <a:latin typeface="Cambria"/>
              <a:cs typeface="Cambria"/>
            </a:endParaRPr>
          </a:p>
          <a:p>
            <a:r>
              <a:rPr lang="de-DE" sz="1050" b="1" dirty="0">
                <a:solidFill>
                  <a:srgbClr val="001789"/>
                </a:solidFill>
                <a:latin typeface="Cambria"/>
                <a:cs typeface="Cambria"/>
              </a:rPr>
              <a:t>President: 		</a:t>
            </a:r>
            <a:r>
              <a:rPr lang="de-DE" sz="1050" dirty="0">
                <a:solidFill>
                  <a:srgbClr val="001789"/>
                </a:solidFill>
                <a:latin typeface="Cambria"/>
                <a:cs typeface="Cambria"/>
              </a:rPr>
              <a:t>Dr. Klaus Reinhardt</a:t>
            </a:r>
          </a:p>
          <a:p>
            <a:r>
              <a:rPr lang="de-DE" sz="1050" b="1" dirty="0">
                <a:solidFill>
                  <a:srgbClr val="001789"/>
                </a:solidFill>
                <a:latin typeface="Cambria"/>
                <a:cs typeface="Cambria"/>
              </a:rPr>
              <a:t>Vice-</a:t>
            </a:r>
            <a:r>
              <a:rPr lang="de-DE" sz="1050" b="1" dirty="0" err="1">
                <a:solidFill>
                  <a:srgbClr val="001789"/>
                </a:solidFill>
                <a:latin typeface="Cambria"/>
                <a:cs typeface="Cambria"/>
              </a:rPr>
              <a:t>presidents</a:t>
            </a:r>
            <a:r>
              <a:rPr lang="de-DE" sz="1050" b="1" dirty="0">
                <a:solidFill>
                  <a:srgbClr val="001789"/>
                </a:solidFill>
                <a:latin typeface="Cambria"/>
                <a:cs typeface="Cambria"/>
              </a:rPr>
              <a:t>: 	</a:t>
            </a:r>
            <a:r>
              <a:rPr lang="de-DE" sz="1050" dirty="0">
                <a:solidFill>
                  <a:srgbClr val="001789"/>
                </a:solidFill>
                <a:latin typeface="Cambria"/>
                <a:cs typeface="Cambria"/>
              </a:rPr>
              <a:t>Dr. Ellen Lundershausen</a:t>
            </a:r>
          </a:p>
          <a:p>
            <a:pPr lvl="2"/>
            <a:r>
              <a:rPr lang="de-DE" sz="1050" dirty="0">
                <a:solidFill>
                  <a:srgbClr val="001789"/>
                </a:solidFill>
                <a:latin typeface="Cambria"/>
                <a:cs typeface="Cambria"/>
              </a:rPr>
              <a:t>	Dr. Susanne </a:t>
            </a:r>
            <a:r>
              <a:rPr lang="de-DE" sz="1050" dirty="0" err="1">
                <a:solidFill>
                  <a:srgbClr val="001789"/>
                </a:solidFill>
                <a:latin typeface="Cambria"/>
                <a:cs typeface="Cambria"/>
              </a:rPr>
              <a:t>Johna</a:t>
            </a:r>
            <a:endParaRPr lang="de-DE" sz="1050" dirty="0">
              <a:solidFill>
                <a:srgbClr val="001789"/>
              </a:solidFill>
              <a:latin typeface="Cambria"/>
              <a:cs typeface="Cambria"/>
            </a:endParaRPr>
          </a:p>
          <a:p>
            <a:endParaRPr lang="de-DE" sz="1050" dirty="0">
              <a:solidFill>
                <a:srgbClr val="001789"/>
              </a:solidFill>
              <a:latin typeface="Cambria"/>
              <a:cs typeface="Cambria"/>
            </a:endParaRPr>
          </a:p>
          <a:p>
            <a:endParaRPr lang="de-DE" sz="1200" b="1" dirty="0">
              <a:solidFill>
                <a:srgbClr val="001789"/>
              </a:solidFill>
              <a:latin typeface="Cambria"/>
              <a:cs typeface="Cambria"/>
            </a:endParaRPr>
          </a:p>
        </p:txBody>
      </p:sp>
      <p:grpSp>
        <p:nvGrpSpPr>
          <p:cNvPr id="6" name="Gruppieren 5">
            <a:extLst>
              <a:ext uri="{FF2B5EF4-FFF2-40B4-BE49-F238E27FC236}">
                <a16:creationId xmlns:a16="http://schemas.microsoft.com/office/drawing/2014/main" id="{1E671DAF-F3D2-577F-610F-4A0E9852374C}"/>
              </a:ext>
            </a:extLst>
          </p:cNvPr>
          <p:cNvGrpSpPr/>
          <p:nvPr/>
        </p:nvGrpSpPr>
        <p:grpSpPr>
          <a:xfrm>
            <a:off x="4139952" y="1131350"/>
            <a:ext cx="4873441" cy="3202293"/>
            <a:chOff x="1835696" y="1178790"/>
            <a:chExt cx="5733459" cy="3202293"/>
          </a:xfrm>
        </p:grpSpPr>
        <p:grpSp>
          <p:nvGrpSpPr>
            <p:cNvPr id="7" name="Gruppieren 6">
              <a:extLst>
                <a:ext uri="{FF2B5EF4-FFF2-40B4-BE49-F238E27FC236}">
                  <a16:creationId xmlns:a16="http://schemas.microsoft.com/office/drawing/2014/main" id="{0754C97C-D04D-F47D-98DA-81836B5BB09E}"/>
                </a:ext>
              </a:extLst>
            </p:cNvPr>
            <p:cNvGrpSpPr/>
            <p:nvPr/>
          </p:nvGrpSpPr>
          <p:grpSpPr>
            <a:xfrm>
              <a:off x="1835696" y="1178790"/>
              <a:ext cx="3888428" cy="3202293"/>
              <a:chOff x="1835696" y="1178790"/>
              <a:chExt cx="3888428" cy="3202293"/>
            </a:xfrm>
          </p:grpSpPr>
          <p:sp>
            <p:nvSpPr>
              <p:cNvPr id="11" name="Rechteck 10">
                <a:extLst>
                  <a:ext uri="{FF2B5EF4-FFF2-40B4-BE49-F238E27FC236}">
                    <a16:creationId xmlns:a16="http://schemas.microsoft.com/office/drawing/2014/main" id="{3ADE7A53-4B4F-13BF-1560-515A11B7CE2D}"/>
                  </a:ext>
                </a:extLst>
              </p:cNvPr>
              <p:cNvSpPr>
                <a:spLocks/>
              </p:cNvSpPr>
              <p:nvPr/>
            </p:nvSpPr>
            <p:spPr>
              <a:xfrm>
                <a:off x="2915816" y="1178790"/>
                <a:ext cx="2808308" cy="900000"/>
              </a:xfrm>
              <a:prstGeom prst="rect">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Executive Board of the German Medical Association </a:t>
                </a:r>
              </a:p>
            </p:txBody>
          </p:sp>
          <p:sp>
            <p:nvSpPr>
              <p:cNvPr id="12" name="Rechteck 11">
                <a:extLst>
                  <a:ext uri="{FF2B5EF4-FFF2-40B4-BE49-F238E27FC236}">
                    <a16:creationId xmlns:a16="http://schemas.microsoft.com/office/drawing/2014/main" id="{653E0530-CF55-BC14-16A1-371DEF672040}"/>
                  </a:ext>
                </a:extLst>
              </p:cNvPr>
              <p:cNvSpPr>
                <a:spLocks/>
              </p:cNvSpPr>
              <p:nvPr/>
            </p:nvSpPr>
            <p:spPr>
              <a:xfrm>
                <a:off x="3995936" y="2339705"/>
                <a:ext cx="1728187" cy="900000"/>
              </a:xfrm>
              <a:prstGeom prst="rect">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German Medical Assembly 250 delegates</a:t>
                </a:r>
              </a:p>
            </p:txBody>
          </p:sp>
          <p:sp>
            <p:nvSpPr>
              <p:cNvPr id="13" name="Rechteck 12">
                <a:extLst>
                  <a:ext uri="{FF2B5EF4-FFF2-40B4-BE49-F238E27FC236}">
                    <a16:creationId xmlns:a16="http://schemas.microsoft.com/office/drawing/2014/main" id="{4B2314A2-1D20-82EB-C809-F5700DE5E1FA}"/>
                  </a:ext>
                </a:extLst>
              </p:cNvPr>
              <p:cNvSpPr/>
              <p:nvPr/>
            </p:nvSpPr>
            <p:spPr>
              <a:xfrm>
                <a:off x="2915815" y="3505594"/>
                <a:ext cx="2808308" cy="304800"/>
              </a:xfrm>
              <a:prstGeom prst="rect">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t>17 </a:t>
                </a:r>
                <a:r>
                  <a:rPr lang="de-DE" sz="1200" dirty="0" err="1"/>
                  <a:t>state</a:t>
                </a:r>
                <a:r>
                  <a:rPr lang="de-DE" sz="1200" dirty="0"/>
                  <a:t> </a:t>
                </a:r>
                <a:r>
                  <a:rPr lang="de-DE" sz="1200" dirty="0" err="1"/>
                  <a:t>chambers</a:t>
                </a:r>
                <a:r>
                  <a:rPr lang="de-DE" sz="1200" dirty="0"/>
                  <a:t> </a:t>
                </a:r>
                <a:r>
                  <a:rPr lang="de-DE" sz="1200" dirty="0" err="1"/>
                  <a:t>of</a:t>
                </a:r>
                <a:r>
                  <a:rPr lang="de-DE" sz="1200" dirty="0"/>
                  <a:t> </a:t>
                </a:r>
                <a:r>
                  <a:rPr lang="de-DE" sz="1200" dirty="0" err="1"/>
                  <a:t>physicians</a:t>
                </a:r>
                <a:endParaRPr lang="de-DE" sz="1200" dirty="0"/>
              </a:p>
            </p:txBody>
          </p:sp>
          <p:sp>
            <p:nvSpPr>
              <p:cNvPr id="14" name="Rechteck 13">
                <a:extLst>
                  <a:ext uri="{FF2B5EF4-FFF2-40B4-BE49-F238E27FC236}">
                    <a16:creationId xmlns:a16="http://schemas.microsoft.com/office/drawing/2014/main" id="{79B7D0D8-0DAA-6370-3A83-E424F8D00172}"/>
                  </a:ext>
                </a:extLst>
              </p:cNvPr>
              <p:cNvSpPr>
                <a:spLocks/>
              </p:cNvSpPr>
              <p:nvPr/>
            </p:nvSpPr>
            <p:spPr>
              <a:xfrm>
                <a:off x="2915815" y="4076283"/>
                <a:ext cx="2808308" cy="304800"/>
              </a:xfrm>
              <a:prstGeom prst="rect">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t>All registered </a:t>
                </a:r>
                <a:r>
                  <a:rPr lang="de-DE" sz="1200" dirty="0" err="1"/>
                  <a:t>physicians</a:t>
                </a:r>
                <a:endParaRPr lang="de-DE" sz="1200" dirty="0"/>
              </a:p>
            </p:txBody>
          </p:sp>
          <p:cxnSp>
            <p:nvCxnSpPr>
              <p:cNvPr id="15" name="Gerade Verbindung mit Pfeil 14">
                <a:extLst>
                  <a:ext uri="{FF2B5EF4-FFF2-40B4-BE49-F238E27FC236}">
                    <a16:creationId xmlns:a16="http://schemas.microsoft.com/office/drawing/2014/main" id="{26F7A01D-B6A4-E5B5-3624-FFAC3D507DB7}"/>
                  </a:ext>
                </a:extLst>
              </p:cNvPr>
              <p:cNvCxnSpPr>
                <a:cxnSpLocks/>
              </p:cNvCxnSpPr>
              <p:nvPr/>
            </p:nvCxnSpPr>
            <p:spPr>
              <a:xfrm flipV="1">
                <a:off x="4211960" y="3867894"/>
                <a:ext cx="0" cy="16389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549307AC-E009-A6DA-44FC-E86A03C695A4}"/>
                  </a:ext>
                </a:extLst>
              </p:cNvPr>
              <p:cNvCxnSpPr>
                <a:cxnSpLocks/>
              </p:cNvCxnSpPr>
              <p:nvPr/>
            </p:nvCxnSpPr>
            <p:spPr>
              <a:xfrm flipV="1">
                <a:off x="4860032" y="3291830"/>
                <a:ext cx="0" cy="16389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5D8CA555-4CA3-F8CC-87F9-00827EEDD5BE}"/>
                  </a:ext>
                </a:extLst>
              </p:cNvPr>
              <p:cNvCxnSpPr>
                <a:cxnSpLocks/>
              </p:cNvCxnSpPr>
              <p:nvPr/>
            </p:nvCxnSpPr>
            <p:spPr>
              <a:xfrm flipV="1">
                <a:off x="4860032" y="3867894"/>
                <a:ext cx="0" cy="16389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5B212933-F6BF-B456-37AD-D13320E51F72}"/>
                  </a:ext>
                </a:extLst>
              </p:cNvPr>
              <p:cNvCxnSpPr>
                <a:cxnSpLocks/>
              </p:cNvCxnSpPr>
              <p:nvPr/>
            </p:nvCxnSpPr>
            <p:spPr>
              <a:xfrm flipV="1">
                <a:off x="3563888" y="3848011"/>
                <a:ext cx="0" cy="16389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85C73D9C-3C4B-9938-09C4-DD1D6A5381EF}"/>
                  </a:ext>
                </a:extLst>
              </p:cNvPr>
              <p:cNvCxnSpPr>
                <a:cxnSpLocks/>
              </p:cNvCxnSpPr>
              <p:nvPr/>
            </p:nvCxnSpPr>
            <p:spPr>
              <a:xfrm flipV="1">
                <a:off x="4860032" y="2139702"/>
                <a:ext cx="0" cy="16389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953E78CD-E735-9B79-ADAD-E942EEA99933}"/>
                  </a:ext>
                </a:extLst>
              </p:cNvPr>
              <p:cNvCxnSpPr>
                <a:cxnSpLocks/>
              </p:cNvCxnSpPr>
              <p:nvPr/>
            </p:nvCxnSpPr>
            <p:spPr>
              <a:xfrm flipV="1">
                <a:off x="3491880" y="2139702"/>
                <a:ext cx="0" cy="125396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1" name="Textfeld 20">
                <a:extLst>
                  <a:ext uri="{FF2B5EF4-FFF2-40B4-BE49-F238E27FC236}">
                    <a16:creationId xmlns:a16="http://schemas.microsoft.com/office/drawing/2014/main" id="{D423C7C1-7C95-2AEA-DB32-BE6ECC096C1D}"/>
                  </a:ext>
                </a:extLst>
              </p:cNvPr>
              <p:cNvSpPr txBox="1">
                <a:spLocks/>
              </p:cNvSpPr>
              <p:nvPr/>
            </p:nvSpPr>
            <p:spPr>
              <a:xfrm>
                <a:off x="1835696" y="2635826"/>
                <a:ext cx="1368152" cy="338554"/>
              </a:xfrm>
              <a:prstGeom prst="rect">
                <a:avLst/>
              </a:prstGeom>
              <a:noFill/>
            </p:spPr>
            <p:txBody>
              <a:bodyPr wrap="square" lIns="0" tIns="0" rIns="0" bIns="0" rtlCol="0">
                <a:spAutoFit/>
              </a:bodyPr>
              <a:lstStyle/>
              <a:p>
                <a:pPr algn="ctr"/>
                <a:r>
                  <a:rPr lang="de-DE" sz="1100" dirty="0">
                    <a:solidFill>
                      <a:schemeClr val="tx2"/>
                    </a:solidFill>
                    <a:latin typeface="Cambria"/>
                    <a:cs typeface="Cambria"/>
                  </a:rPr>
                  <a:t>17 </a:t>
                </a:r>
                <a:r>
                  <a:rPr lang="de-DE" sz="1100" dirty="0" err="1">
                    <a:solidFill>
                      <a:schemeClr val="tx2"/>
                    </a:solidFill>
                    <a:latin typeface="Cambria"/>
                    <a:cs typeface="Cambria"/>
                  </a:rPr>
                  <a:t>presidents</a:t>
                </a:r>
                <a:r>
                  <a:rPr lang="de-DE" sz="1100" dirty="0">
                    <a:solidFill>
                      <a:schemeClr val="tx2"/>
                    </a:solidFill>
                    <a:latin typeface="Cambria"/>
                    <a:cs typeface="Cambria"/>
                  </a:rPr>
                  <a:t> </a:t>
                </a:r>
                <a:r>
                  <a:rPr lang="de-DE" sz="1100" dirty="0" err="1">
                    <a:solidFill>
                      <a:schemeClr val="tx2"/>
                    </a:solidFill>
                    <a:latin typeface="Cambria"/>
                    <a:cs typeface="Cambria"/>
                  </a:rPr>
                  <a:t>of</a:t>
                </a:r>
                <a:r>
                  <a:rPr lang="de-DE" sz="1100" dirty="0">
                    <a:solidFill>
                      <a:schemeClr val="tx2"/>
                    </a:solidFill>
                    <a:latin typeface="Cambria"/>
                    <a:cs typeface="Cambria"/>
                  </a:rPr>
                  <a:t> </a:t>
                </a:r>
                <a:r>
                  <a:rPr lang="de-DE" sz="1100" dirty="0" err="1">
                    <a:solidFill>
                      <a:schemeClr val="tx2"/>
                    </a:solidFill>
                    <a:latin typeface="Cambria"/>
                    <a:cs typeface="Cambria"/>
                  </a:rPr>
                  <a:t>state</a:t>
                </a:r>
                <a:r>
                  <a:rPr lang="de-DE" sz="1100" dirty="0">
                    <a:solidFill>
                      <a:schemeClr val="tx2"/>
                    </a:solidFill>
                    <a:latin typeface="Cambria"/>
                    <a:cs typeface="Cambria"/>
                  </a:rPr>
                  <a:t> </a:t>
                </a:r>
                <a:r>
                  <a:rPr lang="de-DE" sz="1100" dirty="0" err="1">
                    <a:solidFill>
                      <a:schemeClr val="tx2"/>
                    </a:solidFill>
                    <a:latin typeface="Cambria"/>
                    <a:cs typeface="Cambria"/>
                  </a:rPr>
                  <a:t>chambers</a:t>
                </a:r>
                <a:endParaRPr lang="de-DE" sz="1100" dirty="0">
                  <a:solidFill>
                    <a:schemeClr val="tx2"/>
                  </a:solidFill>
                  <a:latin typeface="Cambria"/>
                  <a:cs typeface="Cambria"/>
                </a:endParaRPr>
              </a:p>
            </p:txBody>
          </p:sp>
        </p:grpSp>
        <p:sp>
          <p:nvSpPr>
            <p:cNvPr id="9" name="Textfeld 8">
              <a:extLst>
                <a:ext uri="{FF2B5EF4-FFF2-40B4-BE49-F238E27FC236}">
                  <a16:creationId xmlns:a16="http://schemas.microsoft.com/office/drawing/2014/main" id="{98A18BD4-1839-B8B0-8F9E-993E7900BCE4}"/>
                </a:ext>
              </a:extLst>
            </p:cNvPr>
            <p:cNvSpPr txBox="1">
              <a:spLocks/>
            </p:cNvSpPr>
            <p:nvPr/>
          </p:nvSpPr>
          <p:spPr>
            <a:xfrm>
              <a:off x="5840968" y="2451151"/>
              <a:ext cx="1728187" cy="677108"/>
            </a:xfrm>
            <a:prstGeom prst="rect">
              <a:avLst/>
            </a:prstGeom>
            <a:noFill/>
          </p:spPr>
          <p:txBody>
            <a:bodyPr wrap="square" lIns="0" tIns="0" rIns="0" bIns="0" rtlCol="0">
              <a:spAutoFit/>
            </a:bodyPr>
            <a:lstStyle/>
            <a:p>
              <a:r>
                <a:rPr lang="de-DE" sz="1100" dirty="0" err="1">
                  <a:solidFill>
                    <a:schemeClr val="tx2"/>
                  </a:solidFill>
                  <a:latin typeface="Cambria"/>
                  <a:cs typeface="Cambria"/>
                </a:rPr>
                <a:t>Elects</a:t>
              </a:r>
              <a:r>
                <a:rPr lang="de-DE" sz="1100" dirty="0">
                  <a:solidFill>
                    <a:schemeClr val="tx2"/>
                  </a:solidFill>
                  <a:latin typeface="Cambria"/>
                  <a:cs typeface="Cambria"/>
                </a:rPr>
                <a:t>:</a:t>
              </a:r>
            </a:p>
            <a:p>
              <a:r>
                <a:rPr lang="de-DE" sz="1100" dirty="0" err="1">
                  <a:solidFill>
                    <a:schemeClr val="tx2"/>
                  </a:solidFill>
                  <a:latin typeface="Cambria"/>
                  <a:cs typeface="Cambria"/>
                </a:rPr>
                <a:t>President</a:t>
              </a:r>
              <a:endParaRPr lang="de-DE" sz="1100" dirty="0">
                <a:solidFill>
                  <a:schemeClr val="tx2"/>
                </a:solidFill>
                <a:latin typeface="Cambria"/>
                <a:cs typeface="Cambria"/>
              </a:endParaRPr>
            </a:p>
            <a:p>
              <a:r>
                <a:rPr lang="de-DE" sz="1100" dirty="0">
                  <a:solidFill>
                    <a:schemeClr val="tx2"/>
                  </a:solidFill>
                  <a:latin typeface="Cambria"/>
                  <a:cs typeface="Cambria"/>
                </a:rPr>
                <a:t>2 vice-</a:t>
              </a:r>
              <a:r>
                <a:rPr lang="de-DE" sz="1100" dirty="0" err="1">
                  <a:solidFill>
                    <a:schemeClr val="tx2"/>
                  </a:solidFill>
                  <a:latin typeface="Cambria"/>
                  <a:cs typeface="Cambria"/>
                </a:rPr>
                <a:t>presidents</a:t>
              </a:r>
              <a:endParaRPr lang="de-DE" sz="1100" dirty="0">
                <a:solidFill>
                  <a:schemeClr val="tx2"/>
                </a:solidFill>
                <a:latin typeface="Cambria"/>
                <a:cs typeface="Cambria"/>
              </a:endParaRPr>
            </a:p>
            <a:p>
              <a:r>
                <a:rPr lang="de-DE" sz="1100" dirty="0">
                  <a:solidFill>
                    <a:schemeClr val="tx2"/>
                  </a:solidFill>
                  <a:latin typeface="Cambria"/>
                  <a:cs typeface="Cambria"/>
                </a:rPr>
                <a:t>2 additional </a:t>
              </a:r>
              <a:r>
                <a:rPr lang="de-DE" sz="1100" dirty="0" err="1">
                  <a:solidFill>
                    <a:schemeClr val="tx2"/>
                  </a:solidFill>
                  <a:latin typeface="Cambria"/>
                  <a:cs typeface="Cambria"/>
                </a:rPr>
                <a:t>physicians</a:t>
              </a:r>
              <a:endParaRPr lang="de-DE" sz="1100" dirty="0">
                <a:solidFill>
                  <a:schemeClr val="tx2"/>
                </a:solidFill>
                <a:latin typeface="Cambria"/>
                <a:cs typeface="Cambria"/>
              </a:endParaRPr>
            </a:p>
          </p:txBody>
        </p:sp>
      </p:grpSp>
      <p:sp>
        <p:nvSpPr>
          <p:cNvPr id="10" name="Textfeld 9">
            <a:extLst>
              <a:ext uri="{FF2B5EF4-FFF2-40B4-BE49-F238E27FC236}">
                <a16:creationId xmlns:a16="http://schemas.microsoft.com/office/drawing/2014/main" id="{114CEBF4-C0F0-7AF0-841D-EA87CF0FB1F1}"/>
              </a:ext>
            </a:extLst>
          </p:cNvPr>
          <p:cNvSpPr txBox="1"/>
          <p:nvPr/>
        </p:nvSpPr>
        <p:spPr>
          <a:xfrm>
            <a:off x="395287" y="3502805"/>
            <a:ext cx="4397146" cy="923330"/>
          </a:xfrm>
          <a:prstGeom prst="rect">
            <a:avLst/>
          </a:prstGeom>
          <a:solidFill>
            <a:srgbClr val="CEE6FF"/>
          </a:solidFill>
          <a:ln>
            <a:solidFill>
              <a:schemeClr val="tx2"/>
            </a:solidFill>
          </a:ln>
        </p:spPr>
        <p:txBody>
          <a:bodyPr wrap="square" lIns="0" tIns="0" rIns="0" bIns="0" rtlCol="0">
            <a:spAutoFit/>
          </a:bodyPr>
          <a:lstStyle/>
          <a:p>
            <a:r>
              <a:rPr lang="de-DE" sz="1200" dirty="0">
                <a:solidFill>
                  <a:schemeClr val="tx2"/>
                </a:solidFill>
                <a:latin typeface="Cambria"/>
                <a:cs typeface="Cambria"/>
              </a:rPr>
              <a:t>Average </a:t>
            </a:r>
            <a:r>
              <a:rPr lang="de-DE" sz="1200" dirty="0" err="1">
                <a:solidFill>
                  <a:schemeClr val="tx2"/>
                </a:solidFill>
                <a:highlight>
                  <a:srgbClr val="CEE6FF"/>
                </a:highlight>
                <a:latin typeface="Cambria"/>
                <a:cs typeface="Cambria"/>
              </a:rPr>
              <a:t>age</a:t>
            </a:r>
            <a:r>
              <a:rPr lang="de-DE" sz="1200" dirty="0">
                <a:solidFill>
                  <a:schemeClr val="tx2"/>
                </a:solidFill>
                <a:highlight>
                  <a:srgbClr val="CEE6FF"/>
                </a:highlight>
                <a:latin typeface="Cambria"/>
                <a:cs typeface="Cambria"/>
              </a:rPr>
              <a:t> </a:t>
            </a:r>
            <a:r>
              <a:rPr lang="de-DE" sz="1200" dirty="0" err="1">
                <a:solidFill>
                  <a:schemeClr val="tx2"/>
                </a:solidFill>
                <a:highlight>
                  <a:srgbClr val="CEE6FF"/>
                </a:highlight>
                <a:latin typeface="Cambria"/>
                <a:cs typeface="Cambria"/>
              </a:rPr>
              <a:t>of</a:t>
            </a:r>
            <a:r>
              <a:rPr lang="de-DE" sz="1200" dirty="0">
                <a:solidFill>
                  <a:schemeClr val="tx2"/>
                </a:solidFill>
                <a:highlight>
                  <a:srgbClr val="CEE6FF"/>
                </a:highlight>
                <a:latin typeface="Cambria"/>
                <a:cs typeface="Cambria"/>
              </a:rPr>
              <a:t> </a:t>
            </a:r>
            <a:r>
              <a:rPr lang="de-DE" sz="1200" dirty="0" err="1">
                <a:solidFill>
                  <a:schemeClr val="tx2"/>
                </a:solidFill>
                <a:highlight>
                  <a:srgbClr val="CEE6FF"/>
                </a:highlight>
                <a:latin typeface="Cambria"/>
                <a:cs typeface="Cambria"/>
              </a:rPr>
              <a:t>the</a:t>
            </a:r>
            <a:r>
              <a:rPr lang="de-DE" sz="1200" dirty="0">
                <a:solidFill>
                  <a:schemeClr val="tx2"/>
                </a:solidFill>
                <a:highlight>
                  <a:srgbClr val="CEE6FF"/>
                </a:highlight>
                <a:latin typeface="Cambria"/>
                <a:cs typeface="Cambria"/>
              </a:rPr>
              <a:t> 22 Executive Board </a:t>
            </a:r>
            <a:r>
              <a:rPr lang="de-DE" sz="1200" dirty="0" err="1">
                <a:solidFill>
                  <a:schemeClr val="tx2"/>
                </a:solidFill>
                <a:highlight>
                  <a:srgbClr val="CEE6FF"/>
                </a:highlight>
                <a:latin typeface="Cambria"/>
                <a:cs typeface="Cambria"/>
              </a:rPr>
              <a:t>members</a:t>
            </a:r>
            <a:r>
              <a:rPr lang="de-DE" sz="1200" dirty="0">
                <a:solidFill>
                  <a:schemeClr val="tx2"/>
                </a:solidFill>
                <a:highlight>
                  <a:srgbClr val="CEE6FF"/>
                </a:highlight>
                <a:latin typeface="Cambria"/>
                <a:cs typeface="Cambria"/>
              </a:rPr>
              <a:t>: </a:t>
            </a:r>
          </a:p>
          <a:p>
            <a:r>
              <a:rPr lang="de-DE" sz="1200" b="1" dirty="0" err="1">
                <a:solidFill>
                  <a:schemeClr val="tx2"/>
                </a:solidFill>
                <a:highlight>
                  <a:srgbClr val="CEE6FF"/>
                </a:highlight>
                <a:latin typeface="Cambria"/>
                <a:cs typeface="Cambria"/>
              </a:rPr>
              <a:t>Approx</a:t>
            </a:r>
            <a:r>
              <a:rPr lang="de-DE" sz="1200" b="1" dirty="0">
                <a:solidFill>
                  <a:schemeClr val="tx2"/>
                </a:solidFill>
                <a:highlight>
                  <a:srgbClr val="CEE6FF"/>
                </a:highlight>
                <a:latin typeface="Cambria"/>
                <a:cs typeface="Cambria"/>
              </a:rPr>
              <a:t>. 65 </a:t>
            </a:r>
            <a:r>
              <a:rPr lang="de-DE" sz="1200" b="1" dirty="0" err="1">
                <a:solidFill>
                  <a:schemeClr val="tx2"/>
                </a:solidFill>
                <a:highlight>
                  <a:srgbClr val="CEE6FF"/>
                </a:highlight>
                <a:latin typeface="Cambria"/>
                <a:cs typeface="Cambria"/>
              </a:rPr>
              <a:t>years</a:t>
            </a:r>
            <a:r>
              <a:rPr lang="de-DE" sz="1200" b="1" dirty="0">
                <a:solidFill>
                  <a:schemeClr val="tx2"/>
                </a:solidFill>
                <a:highlight>
                  <a:srgbClr val="CEE6FF"/>
                </a:highlight>
                <a:latin typeface="Cambria"/>
                <a:cs typeface="Cambria"/>
              </a:rPr>
              <a:t> </a:t>
            </a:r>
            <a:r>
              <a:rPr lang="de-DE" sz="1200" b="1" dirty="0" err="1">
                <a:solidFill>
                  <a:schemeClr val="tx2"/>
                </a:solidFill>
                <a:highlight>
                  <a:srgbClr val="CEE6FF"/>
                </a:highlight>
                <a:latin typeface="Cambria"/>
                <a:cs typeface="Cambria"/>
              </a:rPr>
              <a:t>old</a:t>
            </a:r>
            <a:r>
              <a:rPr lang="de-DE" sz="1200" b="1" dirty="0">
                <a:solidFill>
                  <a:schemeClr val="tx2"/>
                </a:solidFill>
                <a:highlight>
                  <a:srgbClr val="CEE6FF"/>
                </a:highlight>
                <a:latin typeface="Cambria"/>
                <a:cs typeface="Cambria"/>
              </a:rPr>
              <a:t> </a:t>
            </a:r>
            <a:r>
              <a:rPr lang="de-DE" sz="1200" b="1" dirty="0" err="1">
                <a:solidFill>
                  <a:schemeClr val="tx2"/>
                </a:solidFill>
                <a:highlight>
                  <a:srgbClr val="CEE6FF"/>
                </a:highlight>
                <a:latin typeface="Cambria"/>
                <a:cs typeface="Cambria"/>
              </a:rPr>
              <a:t>as</a:t>
            </a:r>
            <a:r>
              <a:rPr lang="de-DE" sz="1200" b="1" dirty="0">
                <a:solidFill>
                  <a:schemeClr val="tx2"/>
                </a:solidFill>
                <a:highlight>
                  <a:srgbClr val="CEE6FF"/>
                </a:highlight>
                <a:latin typeface="Cambria"/>
                <a:cs typeface="Cambria"/>
              </a:rPr>
              <a:t> </a:t>
            </a:r>
            <a:r>
              <a:rPr lang="de-DE" sz="1200" b="1" dirty="0" err="1">
                <a:solidFill>
                  <a:schemeClr val="tx2"/>
                </a:solidFill>
                <a:highlight>
                  <a:srgbClr val="CEE6FF"/>
                </a:highlight>
                <a:latin typeface="Cambria"/>
                <a:cs typeface="Cambria"/>
              </a:rPr>
              <a:t>of</a:t>
            </a:r>
            <a:r>
              <a:rPr lang="de-DE" sz="1200" b="1" dirty="0">
                <a:solidFill>
                  <a:schemeClr val="tx2"/>
                </a:solidFill>
                <a:highlight>
                  <a:srgbClr val="CEE6FF"/>
                </a:highlight>
                <a:latin typeface="Cambria"/>
                <a:cs typeface="Cambria"/>
              </a:rPr>
              <a:t> 2025</a:t>
            </a:r>
          </a:p>
          <a:p>
            <a:endParaRPr lang="de-DE" sz="1200" b="1" dirty="0">
              <a:solidFill>
                <a:schemeClr val="tx2"/>
              </a:solidFill>
              <a:highlight>
                <a:srgbClr val="CEE6FF"/>
              </a:highlight>
              <a:latin typeface="Cambria"/>
              <a:cs typeface="Cambria"/>
            </a:endParaRPr>
          </a:p>
          <a:p>
            <a:r>
              <a:rPr lang="de-DE" sz="1200" dirty="0">
                <a:solidFill>
                  <a:schemeClr val="tx2"/>
                </a:solidFill>
                <a:highlight>
                  <a:srgbClr val="CEE6FF"/>
                </a:highlight>
                <a:latin typeface="Cambria"/>
                <a:cs typeface="Cambria"/>
              </a:rPr>
              <a:t>Average </a:t>
            </a:r>
            <a:r>
              <a:rPr lang="de-DE" sz="1200" dirty="0" err="1">
                <a:solidFill>
                  <a:schemeClr val="tx2"/>
                </a:solidFill>
                <a:highlight>
                  <a:srgbClr val="CEE6FF"/>
                </a:highlight>
                <a:latin typeface="Cambria"/>
                <a:cs typeface="Cambria"/>
              </a:rPr>
              <a:t>age</a:t>
            </a:r>
            <a:r>
              <a:rPr lang="de-DE" sz="1200" dirty="0">
                <a:solidFill>
                  <a:schemeClr val="tx2"/>
                </a:solidFill>
                <a:highlight>
                  <a:srgbClr val="CEE6FF"/>
                </a:highlight>
                <a:latin typeface="Cambria"/>
                <a:cs typeface="Cambria"/>
              </a:rPr>
              <a:t> </a:t>
            </a:r>
            <a:r>
              <a:rPr lang="de-DE" sz="1200" dirty="0" err="1">
                <a:solidFill>
                  <a:schemeClr val="tx2"/>
                </a:solidFill>
                <a:highlight>
                  <a:srgbClr val="CEE6FF"/>
                </a:highlight>
                <a:latin typeface="Cambria"/>
                <a:cs typeface="Cambria"/>
              </a:rPr>
              <a:t>of</a:t>
            </a:r>
            <a:r>
              <a:rPr lang="de-DE" sz="1200" dirty="0">
                <a:solidFill>
                  <a:schemeClr val="tx2"/>
                </a:solidFill>
                <a:highlight>
                  <a:srgbClr val="CEE6FF"/>
                </a:highlight>
                <a:latin typeface="Cambria"/>
                <a:cs typeface="Cambria"/>
              </a:rPr>
              <a:t> </a:t>
            </a:r>
            <a:r>
              <a:rPr lang="de-DE" sz="1200" dirty="0" err="1">
                <a:solidFill>
                  <a:schemeClr val="tx2"/>
                </a:solidFill>
                <a:highlight>
                  <a:srgbClr val="CEE6FF"/>
                </a:highlight>
                <a:latin typeface="Cambria"/>
                <a:cs typeface="Cambria"/>
              </a:rPr>
              <a:t>the</a:t>
            </a:r>
            <a:r>
              <a:rPr lang="de-DE" sz="1200" dirty="0">
                <a:solidFill>
                  <a:schemeClr val="tx2"/>
                </a:solidFill>
                <a:highlight>
                  <a:srgbClr val="CEE6FF"/>
                </a:highlight>
                <a:latin typeface="Cambria"/>
                <a:cs typeface="Cambria"/>
              </a:rPr>
              <a:t> 250 German Medica</a:t>
            </a:r>
            <a:r>
              <a:rPr lang="de-DE" sz="1200" dirty="0">
                <a:solidFill>
                  <a:schemeClr val="tx2"/>
                </a:solidFill>
                <a:latin typeface="Cambria"/>
                <a:cs typeface="Cambria"/>
              </a:rPr>
              <a:t>l Assembly </a:t>
            </a:r>
            <a:r>
              <a:rPr lang="de-DE" sz="1200" dirty="0" err="1">
                <a:solidFill>
                  <a:schemeClr val="tx2"/>
                </a:solidFill>
                <a:latin typeface="Cambria"/>
                <a:cs typeface="Cambria"/>
              </a:rPr>
              <a:t>delegates</a:t>
            </a:r>
            <a:r>
              <a:rPr lang="de-DE" sz="1200" dirty="0">
                <a:solidFill>
                  <a:schemeClr val="tx2"/>
                </a:solidFill>
                <a:latin typeface="Cambria"/>
                <a:cs typeface="Cambria"/>
              </a:rPr>
              <a:t>:</a:t>
            </a:r>
          </a:p>
          <a:p>
            <a:r>
              <a:rPr lang="de-DE" sz="1200" b="1" dirty="0" err="1">
                <a:solidFill>
                  <a:schemeClr val="tx2"/>
                </a:solidFill>
                <a:latin typeface="Cambria"/>
                <a:cs typeface="Cambria"/>
              </a:rPr>
              <a:t>Approx</a:t>
            </a:r>
            <a:r>
              <a:rPr lang="de-DE" sz="1200" b="1" dirty="0">
                <a:solidFill>
                  <a:schemeClr val="tx2"/>
                </a:solidFill>
                <a:latin typeface="Cambria"/>
                <a:cs typeface="Cambria"/>
              </a:rPr>
              <a:t>. 57 </a:t>
            </a:r>
            <a:r>
              <a:rPr lang="de-DE" sz="1200" b="1" dirty="0" err="1">
                <a:solidFill>
                  <a:schemeClr val="tx2"/>
                </a:solidFill>
                <a:latin typeface="Cambria"/>
                <a:cs typeface="Cambria"/>
              </a:rPr>
              <a:t>years</a:t>
            </a:r>
            <a:r>
              <a:rPr lang="de-DE" sz="1200" b="1" dirty="0">
                <a:solidFill>
                  <a:schemeClr val="tx2"/>
                </a:solidFill>
                <a:latin typeface="Cambria"/>
                <a:cs typeface="Cambria"/>
              </a:rPr>
              <a:t> </a:t>
            </a:r>
            <a:r>
              <a:rPr lang="de-DE" sz="1200" b="1" dirty="0" err="1">
                <a:solidFill>
                  <a:schemeClr val="tx2"/>
                </a:solidFill>
                <a:latin typeface="Cambria"/>
                <a:cs typeface="Cambria"/>
              </a:rPr>
              <a:t>old</a:t>
            </a:r>
            <a:r>
              <a:rPr lang="de-DE" sz="1200" b="1" dirty="0">
                <a:solidFill>
                  <a:schemeClr val="tx2"/>
                </a:solidFill>
                <a:latin typeface="Cambria"/>
                <a:cs typeface="Cambria"/>
              </a:rPr>
              <a:t> in 2025</a:t>
            </a:r>
            <a:endParaRPr lang="de-DE" sz="1200" dirty="0">
              <a:solidFill>
                <a:schemeClr val="tx2"/>
              </a:solidFill>
              <a:latin typeface="Cambria"/>
              <a:cs typeface="Cambria"/>
            </a:endParaRPr>
          </a:p>
        </p:txBody>
      </p:sp>
      <p:sp>
        <p:nvSpPr>
          <p:cNvPr id="22" name="Textfeld 21">
            <a:extLst>
              <a:ext uri="{FF2B5EF4-FFF2-40B4-BE49-F238E27FC236}">
                <a16:creationId xmlns:a16="http://schemas.microsoft.com/office/drawing/2014/main" id="{3EFC66AF-C4B6-2A99-8495-C431E0073906}"/>
              </a:ext>
            </a:extLst>
          </p:cNvPr>
          <p:cNvSpPr txBox="1"/>
          <p:nvPr/>
        </p:nvSpPr>
        <p:spPr>
          <a:xfrm>
            <a:off x="6976260" y="3827327"/>
            <a:ext cx="792236" cy="169277"/>
          </a:xfrm>
          <a:prstGeom prst="rect">
            <a:avLst/>
          </a:prstGeom>
          <a:noFill/>
        </p:spPr>
        <p:txBody>
          <a:bodyPr wrap="square" lIns="0" tIns="0" rIns="0" bIns="0" rtlCol="0">
            <a:spAutoFit/>
          </a:bodyPr>
          <a:lstStyle/>
          <a:p>
            <a:r>
              <a:rPr lang="de-DE" sz="1100" dirty="0" err="1">
                <a:solidFill>
                  <a:srgbClr val="001789"/>
                </a:solidFill>
                <a:latin typeface="Cambria"/>
                <a:cs typeface="Cambria"/>
              </a:rPr>
              <a:t>elect</a:t>
            </a:r>
            <a:endParaRPr lang="de-DE" sz="1100" dirty="0">
              <a:solidFill>
                <a:srgbClr val="001789"/>
              </a:solidFill>
              <a:latin typeface="Cambria"/>
              <a:cs typeface="Cambria"/>
            </a:endParaRPr>
          </a:p>
        </p:txBody>
      </p:sp>
      <p:sp>
        <p:nvSpPr>
          <p:cNvPr id="23" name="Textfeld 22">
            <a:extLst>
              <a:ext uri="{FF2B5EF4-FFF2-40B4-BE49-F238E27FC236}">
                <a16:creationId xmlns:a16="http://schemas.microsoft.com/office/drawing/2014/main" id="{02994B3C-3DFB-E1F7-3DFC-63DFD04316C1}"/>
              </a:ext>
            </a:extLst>
          </p:cNvPr>
          <p:cNvSpPr txBox="1"/>
          <p:nvPr/>
        </p:nvSpPr>
        <p:spPr>
          <a:xfrm>
            <a:off x="6987807" y="3251260"/>
            <a:ext cx="403904" cy="169277"/>
          </a:xfrm>
          <a:prstGeom prst="rect">
            <a:avLst/>
          </a:prstGeom>
          <a:noFill/>
        </p:spPr>
        <p:txBody>
          <a:bodyPr wrap="square" lIns="0" tIns="0" rIns="0" bIns="0" rtlCol="0">
            <a:spAutoFit/>
          </a:bodyPr>
          <a:lstStyle/>
          <a:p>
            <a:r>
              <a:rPr lang="de-DE" sz="1100" dirty="0" err="1">
                <a:solidFill>
                  <a:srgbClr val="001789"/>
                </a:solidFill>
                <a:latin typeface="Cambria"/>
                <a:cs typeface="Cambria"/>
              </a:rPr>
              <a:t>elect</a:t>
            </a:r>
            <a:endParaRPr lang="de-DE" sz="1100" dirty="0">
              <a:solidFill>
                <a:srgbClr val="001789"/>
              </a:solidFill>
              <a:latin typeface="Cambria"/>
              <a:cs typeface="Cambria"/>
            </a:endParaRPr>
          </a:p>
        </p:txBody>
      </p:sp>
    </p:spTree>
    <p:extLst>
      <p:ext uri="{BB962C8B-B14F-4D97-AF65-F5344CB8AC3E}">
        <p14:creationId xmlns:p14="http://schemas.microsoft.com/office/powerpoint/2010/main" val="3728278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New </a:t>
            </a:r>
            <a:r>
              <a:rPr lang="de-DE" dirty="0" err="1">
                <a:solidFill>
                  <a:schemeClr val="tx2"/>
                </a:solidFill>
              </a:rPr>
              <a:t>generation</a:t>
            </a:r>
            <a:r>
              <a:rPr lang="de-DE" dirty="0">
                <a:solidFill>
                  <a:schemeClr val="tx2"/>
                </a:solidFill>
              </a:rPr>
              <a:t> in </a:t>
            </a:r>
            <a:r>
              <a:rPr lang="de-DE" dirty="0" err="1">
                <a:solidFill>
                  <a:schemeClr val="tx2"/>
                </a:solidFill>
              </a:rPr>
              <a:t>the</a:t>
            </a:r>
            <a:r>
              <a:rPr lang="de-DE" dirty="0">
                <a:solidFill>
                  <a:schemeClr val="tx2"/>
                </a:solidFill>
              </a:rPr>
              <a:t> German Medical Association</a:t>
            </a:r>
            <a:br>
              <a:rPr lang="de-DE" dirty="0">
                <a:solidFill>
                  <a:schemeClr val="tx2"/>
                </a:solidFill>
              </a:rPr>
            </a:br>
            <a:r>
              <a:rPr lang="de-DE" dirty="0" err="1">
                <a:solidFill>
                  <a:schemeClr val="tx2"/>
                </a:solidFill>
              </a:rPr>
              <a:t>Encouraging</a:t>
            </a:r>
            <a:r>
              <a:rPr lang="de-DE" dirty="0">
                <a:solidFill>
                  <a:schemeClr val="tx2"/>
                </a:solidFill>
              </a:rPr>
              <a:t> </a:t>
            </a:r>
            <a:r>
              <a:rPr lang="de-DE" dirty="0" err="1">
                <a:solidFill>
                  <a:schemeClr val="tx2"/>
                </a:solidFill>
              </a:rPr>
              <a:t>young</a:t>
            </a:r>
            <a:r>
              <a:rPr lang="de-DE" dirty="0">
                <a:solidFill>
                  <a:schemeClr val="tx2"/>
                </a:solidFill>
              </a:rPr>
              <a:t> </a:t>
            </a:r>
            <a:r>
              <a:rPr lang="de-DE" dirty="0" err="1">
                <a:solidFill>
                  <a:schemeClr val="tx2"/>
                </a:solidFill>
              </a:rPr>
              <a:t>physicians</a:t>
            </a:r>
            <a:r>
              <a:rPr lang="de-DE" dirty="0">
                <a:solidFill>
                  <a:schemeClr val="tx2"/>
                </a:solidFill>
              </a:rPr>
              <a:t> </a:t>
            </a:r>
            <a:r>
              <a:rPr lang="en-US" dirty="0">
                <a:solidFill>
                  <a:schemeClr val="tx2"/>
                </a:solidFill>
              </a:rPr>
              <a:t>for healthcare provision</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a:lnSpc>
                <a:spcPct val="115000"/>
              </a:lnSpc>
              <a:spcAft>
                <a:spcPts val="1000"/>
              </a:spcAft>
            </a:pPr>
            <a:endParaRPr lang="en-US" sz="1600" b="0" i="0" dirty="0">
              <a:effectLst/>
            </a:endParaRPr>
          </a:p>
          <a:p>
            <a:pPr>
              <a:lnSpc>
                <a:spcPct val="115000"/>
              </a:lnSpc>
              <a:spcAft>
                <a:spcPts val="1000"/>
              </a:spcAft>
            </a:pPr>
            <a:endParaRPr lang="de-DE"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13</a:t>
            </a:fld>
            <a:endParaRPr lang="de-DE" dirty="0"/>
          </a:p>
        </p:txBody>
      </p:sp>
      <p:sp>
        <p:nvSpPr>
          <p:cNvPr id="8" name="Textfeld 7">
            <a:extLst>
              <a:ext uri="{FF2B5EF4-FFF2-40B4-BE49-F238E27FC236}">
                <a16:creationId xmlns:a16="http://schemas.microsoft.com/office/drawing/2014/main" id="{A21ED89D-4C57-67A7-8DCF-8B999BF00914}"/>
              </a:ext>
            </a:extLst>
          </p:cNvPr>
          <p:cNvSpPr txBox="1"/>
          <p:nvPr/>
        </p:nvSpPr>
        <p:spPr>
          <a:xfrm>
            <a:off x="395287" y="1204889"/>
            <a:ext cx="8353425" cy="3200876"/>
          </a:xfrm>
          <a:prstGeom prst="rect">
            <a:avLst/>
          </a:prstGeom>
          <a:noFill/>
        </p:spPr>
        <p:txBody>
          <a:bodyPr wrap="square" lIns="0" tIns="0" rIns="0" bIns="0" rtlCol="0">
            <a:spAutoFit/>
          </a:bodyPr>
          <a:lstStyle/>
          <a:p>
            <a:r>
              <a:rPr lang="en-US" sz="1600" dirty="0">
                <a:solidFill>
                  <a:srgbClr val="001789"/>
                </a:solidFill>
                <a:latin typeface="Cambria"/>
                <a:cs typeface="Cambria"/>
              </a:rPr>
              <a:t>The German Medical Association has </a:t>
            </a:r>
            <a:r>
              <a:rPr lang="en-US" sz="1600" dirty="0" err="1">
                <a:solidFill>
                  <a:srgbClr val="001789"/>
                </a:solidFill>
                <a:latin typeface="Cambria"/>
                <a:cs typeface="Cambria"/>
              </a:rPr>
              <a:t>recognised</a:t>
            </a:r>
            <a:r>
              <a:rPr lang="en-US" sz="1600" dirty="0">
                <a:solidFill>
                  <a:srgbClr val="001789"/>
                </a:solidFill>
                <a:latin typeface="Cambria"/>
                <a:cs typeface="Cambria"/>
              </a:rPr>
              <a:t> the problem that young committed physicians need to be recruited for the work of the Medical Chambers. The GMA has view measures designed to encourage the younger generation to become leaders in medical chambers. </a:t>
            </a:r>
          </a:p>
          <a:p>
            <a:endParaRPr lang="en-US" sz="1600" dirty="0">
              <a:solidFill>
                <a:srgbClr val="001789"/>
              </a:solidFill>
              <a:latin typeface="Cambria"/>
              <a:cs typeface="Cambria"/>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1789"/>
                </a:solidFill>
                <a:effectLst/>
                <a:uLnTx/>
                <a:uFillTx/>
                <a:latin typeface="Cambria"/>
                <a:ea typeface="ＭＳ Ｐゴシック" charset="0"/>
                <a:cs typeface="Cambria"/>
              </a:rPr>
              <a:t>Chamber work is often perceived as too slow and bureaucratic. Many positions on the committees are held for years by dedicated doctors who have been involved for a long time.</a:t>
            </a:r>
          </a:p>
          <a:p>
            <a:endParaRPr lang="en-US" sz="1400" b="1" dirty="0">
              <a:solidFill>
                <a:srgbClr val="001789"/>
              </a:solidFill>
              <a:latin typeface="Cambria"/>
              <a:cs typeface="Cambria"/>
            </a:endParaRPr>
          </a:p>
          <a:p>
            <a:pPr marL="285750" indent="-285750">
              <a:buFont typeface="Wingdings" panose="05000000000000000000" pitchFamily="2" charset="2"/>
              <a:buChar char="Ø"/>
            </a:pPr>
            <a:r>
              <a:rPr lang="en-US" sz="1400" b="1" dirty="0">
                <a:solidFill>
                  <a:srgbClr val="001789"/>
                </a:solidFill>
                <a:latin typeface="Cambria"/>
                <a:cs typeface="Cambria"/>
              </a:rPr>
              <a:t>Dialogue forum with young physicians</a:t>
            </a:r>
            <a:r>
              <a:rPr lang="en-US" sz="1400" dirty="0">
                <a:solidFill>
                  <a:srgbClr val="001789"/>
                </a:solidFill>
                <a:latin typeface="Cambria"/>
                <a:cs typeface="Cambria"/>
              </a:rPr>
              <a:t>:</a:t>
            </a:r>
          </a:p>
          <a:p>
            <a:pPr marL="268288">
              <a:buFont typeface="Wingdings" panose="05000000000000000000" pitchFamily="2" charset="2"/>
              <a:buChar char="§"/>
            </a:pPr>
            <a:r>
              <a:rPr lang="en-US" sz="1400" dirty="0">
                <a:solidFill>
                  <a:srgbClr val="001789"/>
                </a:solidFill>
                <a:latin typeface="Cambria"/>
                <a:cs typeface="Cambria"/>
              </a:rPr>
              <a:t> 	Discussion between the Executive Board and young physicians </a:t>
            </a:r>
            <a:r>
              <a:rPr lang="en-US" sz="1400" dirty="0" err="1">
                <a:solidFill>
                  <a:srgbClr val="001789"/>
                </a:solidFill>
                <a:latin typeface="Cambria"/>
                <a:cs typeface="Cambria"/>
              </a:rPr>
              <a:t>organised</a:t>
            </a:r>
            <a:r>
              <a:rPr lang="en-US" sz="1400" dirty="0">
                <a:solidFill>
                  <a:srgbClr val="001789"/>
                </a:solidFill>
                <a:latin typeface="Cambria"/>
                <a:cs typeface="Cambria"/>
              </a:rPr>
              <a:t> prior to the German 	Medical Assembly</a:t>
            </a:r>
          </a:p>
          <a:p>
            <a:pPr marL="268288">
              <a:buFont typeface="Wingdings" panose="05000000000000000000" pitchFamily="2" charset="2"/>
              <a:buChar char="§"/>
            </a:pPr>
            <a:r>
              <a:rPr lang="en-US" sz="1400" dirty="0">
                <a:solidFill>
                  <a:srgbClr val="001789"/>
                </a:solidFill>
                <a:latin typeface="Cambria"/>
                <a:cs typeface="Cambria"/>
              </a:rPr>
              <a:t> 	A topic chosen that primarily affects or is of particular interest to young physicians (e.g. design of 	specialty training, use of AI)</a:t>
            </a:r>
          </a:p>
          <a:p>
            <a:pPr marL="268288">
              <a:buFont typeface="Wingdings" panose="05000000000000000000" pitchFamily="2" charset="2"/>
              <a:buChar char="§"/>
            </a:pPr>
            <a:r>
              <a:rPr lang="en-US" sz="1400" dirty="0">
                <a:solidFill>
                  <a:srgbClr val="001789"/>
                </a:solidFill>
                <a:latin typeface="Cambria"/>
                <a:cs typeface="Cambria"/>
              </a:rPr>
              <a:t> 	Inclusive forms of discussion to allow for broad participation, e.g. Fishbowl method: on the 	podium one chair remains empty and anyone from the audience can join for a particular aspect</a:t>
            </a:r>
          </a:p>
        </p:txBody>
      </p:sp>
    </p:spTree>
    <p:extLst>
      <p:ext uri="{BB962C8B-B14F-4D97-AF65-F5344CB8AC3E}">
        <p14:creationId xmlns:p14="http://schemas.microsoft.com/office/powerpoint/2010/main" val="1121005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New </a:t>
            </a:r>
            <a:r>
              <a:rPr lang="de-DE" dirty="0" err="1">
                <a:solidFill>
                  <a:schemeClr val="tx2"/>
                </a:solidFill>
              </a:rPr>
              <a:t>generation</a:t>
            </a:r>
            <a:r>
              <a:rPr lang="de-DE" dirty="0">
                <a:solidFill>
                  <a:schemeClr val="tx2"/>
                </a:solidFill>
              </a:rPr>
              <a:t> in </a:t>
            </a:r>
            <a:r>
              <a:rPr lang="de-DE" dirty="0" err="1">
                <a:solidFill>
                  <a:schemeClr val="tx2"/>
                </a:solidFill>
              </a:rPr>
              <a:t>the</a:t>
            </a:r>
            <a:r>
              <a:rPr lang="de-DE" dirty="0">
                <a:solidFill>
                  <a:schemeClr val="tx2"/>
                </a:solidFill>
              </a:rPr>
              <a:t> German Medical Association</a:t>
            </a:r>
            <a:br>
              <a:rPr lang="de-DE" dirty="0">
                <a:solidFill>
                  <a:schemeClr val="tx2"/>
                </a:solidFill>
              </a:rPr>
            </a:br>
            <a:r>
              <a:rPr lang="de-DE" dirty="0" err="1">
                <a:solidFill>
                  <a:schemeClr val="tx2"/>
                </a:solidFill>
              </a:rPr>
              <a:t>Encouraging</a:t>
            </a:r>
            <a:r>
              <a:rPr lang="de-DE" dirty="0">
                <a:solidFill>
                  <a:schemeClr val="tx2"/>
                </a:solidFill>
              </a:rPr>
              <a:t> </a:t>
            </a:r>
            <a:r>
              <a:rPr lang="de-DE" dirty="0" err="1">
                <a:solidFill>
                  <a:schemeClr val="tx2"/>
                </a:solidFill>
              </a:rPr>
              <a:t>young</a:t>
            </a:r>
            <a:r>
              <a:rPr lang="de-DE" dirty="0">
                <a:solidFill>
                  <a:schemeClr val="tx2"/>
                </a:solidFill>
              </a:rPr>
              <a:t> </a:t>
            </a:r>
            <a:r>
              <a:rPr lang="de-DE" dirty="0" err="1">
                <a:solidFill>
                  <a:schemeClr val="tx2"/>
                </a:solidFill>
              </a:rPr>
              <a:t>physicians</a:t>
            </a:r>
            <a:r>
              <a:rPr lang="de-DE" dirty="0">
                <a:solidFill>
                  <a:schemeClr val="tx2"/>
                </a:solidFill>
              </a:rPr>
              <a:t> – </a:t>
            </a:r>
            <a:r>
              <a:rPr lang="de-DE" dirty="0" err="1">
                <a:solidFill>
                  <a:schemeClr val="tx2"/>
                </a:solidFill>
              </a:rPr>
              <a:t>work</a:t>
            </a:r>
            <a:r>
              <a:rPr lang="de-DE" dirty="0">
                <a:solidFill>
                  <a:schemeClr val="tx2"/>
                </a:solidFill>
              </a:rPr>
              <a:t> at </a:t>
            </a:r>
            <a:r>
              <a:rPr lang="de-DE" dirty="0" err="1">
                <a:solidFill>
                  <a:schemeClr val="tx2"/>
                </a:solidFill>
              </a:rPr>
              <a:t>the</a:t>
            </a:r>
            <a:r>
              <a:rPr lang="de-DE" dirty="0">
                <a:solidFill>
                  <a:schemeClr val="tx2"/>
                </a:solidFill>
              </a:rPr>
              <a:t> Medical Chamber</a:t>
            </a: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a:lnSpc>
                <a:spcPct val="115000"/>
              </a:lnSpc>
              <a:spcAft>
                <a:spcPts val="1000"/>
              </a:spcAft>
            </a:pPr>
            <a:endParaRPr lang="en-US" sz="1600" b="0" i="0" dirty="0">
              <a:effectLst/>
            </a:endParaRPr>
          </a:p>
          <a:p>
            <a:pPr>
              <a:lnSpc>
                <a:spcPct val="115000"/>
              </a:lnSpc>
              <a:spcAft>
                <a:spcPts val="1000"/>
              </a:spcAft>
            </a:pPr>
            <a:endParaRPr lang="de-DE"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14</a:t>
            </a:fld>
            <a:endParaRPr lang="de-DE" dirty="0"/>
          </a:p>
        </p:txBody>
      </p:sp>
      <p:sp>
        <p:nvSpPr>
          <p:cNvPr id="8" name="Textfeld 7">
            <a:extLst>
              <a:ext uri="{FF2B5EF4-FFF2-40B4-BE49-F238E27FC236}">
                <a16:creationId xmlns:a16="http://schemas.microsoft.com/office/drawing/2014/main" id="{A21ED89D-4C57-67A7-8DCF-8B999BF00914}"/>
              </a:ext>
            </a:extLst>
          </p:cNvPr>
          <p:cNvSpPr txBox="1"/>
          <p:nvPr/>
        </p:nvSpPr>
        <p:spPr>
          <a:xfrm>
            <a:off x="395287" y="1276350"/>
            <a:ext cx="8353425" cy="3231654"/>
          </a:xfrm>
          <a:prstGeom prst="rect">
            <a:avLst/>
          </a:prstGeom>
          <a:noFill/>
        </p:spPr>
        <p:txBody>
          <a:bodyPr wrap="square" lIns="0" tIns="0" rIns="0" bIns="0" rtlCol="0">
            <a:spAutoFit/>
          </a:bodyPr>
          <a:lstStyle/>
          <a:p>
            <a:r>
              <a:rPr lang="en-US" sz="1600" dirty="0">
                <a:solidFill>
                  <a:srgbClr val="001789"/>
                </a:solidFill>
                <a:latin typeface="Cambria"/>
                <a:cs typeface="Cambria"/>
              </a:rPr>
              <a:t>The German Medical Association and State Chambers of Physicians have also </a:t>
            </a:r>
            <a:r>
              <a:rPr lang="en-US" sz="1600" dirty="0" err="1">
                <a:solidFill>
                  <a:srgbClr val="001789"/>
                </a:solidFill>
                <a:latin typeface="Cambria"/>
                <a:cs typeface="Cambria"/>
              </a:rPr>
              <a:t>recognised</a:t>
            </a:r>
            <a:r>
              <a:rPr lang="en-US" sz="1600" dirty="0">
                <a:solidFill>
                  <a:srgbClr val="001789"/>
                </a:solidFill>
                <a:latin typeface="Cambria"/>
                <a:cs typeface="Cambria"/>
              </a:rPr>
              <a:t> the problem that Germany needs more physicians and should train its own doctors instead of relying on physicians from outside Germany.</a:t>
            </a:r>
          </a:p>
          <a:p>
            <a:endParaRPr lang="en-US" sz="1600" dirty="0">
              <a:solidFill>
                <a:srgbClr val="001789"/>
              </a:solidFill>
              <a:latin typeface="Cambria"/>
              <a:cs typeface="Cambria"/>
            </a:endParaRPr>
          </a:p>
          <a:p>
            <a:r>
              <a:rPr lang="en-US" sz="1600" dirty="0">
                <a:solidFill>
                  <a:srgbClr val="001789"/>
                </a:solidFill>
                <a:latin typeface="Cambria"/>
                <a:cs typeface="Cambria"/>
              </a:rPr>
              <a:t>This is often paired with encouraging young people to pursue a career in medicine in light of Germany's demographic shifts. However, the desire to study medicine remains high.</a:t>
            </a:r>
          </a:p>
          <a:p>
            <a:endParaRPr lang="en-US" sz="1600" dirty="0">
              <a:solidFill>
                <a:srgbClr val="001789"/>
              </a:solidFill>
              <a:latin typeface="Cambria"/>
              <a:cs typeface="Cambria"/>
            </a:endParaRPr>
          </a:p>
          <a:p>
            <a:pPr marL="285750" indent="-285750">
              <a:buFont typeface="Wingdings" panose="05000000000000000000" pitchFamily="2" charset="2"/>
              <a:buChar char="Ø"/>
            </a:pPr>
            <a:r>
              <a:rPr lang="en-US" sz="1400" dirty="0">
                <a:solidFill>
                  <a:srgbClr val="001789"/>
                </a:solidFill>
                <a:latin typeface="Cambria"/>
                <a:cs typeface="Cambria"/>
              </a:rPr>
              <a:t>Medical students in winter semester 2023/2024: </a:t>
            </a:r>
          </a:p>
          <a:p>
            <a:r>
              <a:rPr lang="en-US" sz="1400" dirty="0">
                <a:solidFill>
                  <a:srgbClr val="001789"/>
                </a:solidFill>
                <a:latin typeface="Cambria"/>
                <a:cs typeface="Cambria"/>
              </a:rPr>
              <a:t>		10,058 seats for 34,584 applicants = 3.5 applicants per seat</a:t>
            </a:r>
          </a:p>
          <a:p>
            <a:endParaRPr lang="en-US" sz="1400" dirty="0">
              <a:solidFill>
                <a:srgbClr val="001789"/>
              </a:solidFill>
              <a:latin typeface="Cambria"/>
              <a:cs typeface="Cambria"/>
            </a:endParaRPr>
          </a:p>
          <a:p>
            <a:pPr marL="285750" indent="-285750">
              <a:buFont typeface="Wingdings" panose="05000000000000000000" pitchFamily="2" charset="2"/>
              <a:buChar char="Ø"/>
            </a:pPr>
            <a:r>
              <a:rPr lang="en-US" sz="1400" dirty="0">
                <a:solidFill>
                  <a:srgbClr val="001789"/>
                </a:solidFill>
                <a:latin typeface="Cambria"/>
                <a:cs typeface="Cambria"/>
              </a:rPr>
              <a:t>The German Medical Association has advocated in favor of increasing 6,000 additional admission slots for Germany’s medical schools in order to meet the domestic demand for physicians. </a:t>
            </a:r>
          </a:p>
          <a:p>
            <a:pPr marL="285750" indent="-285750">
              <a:buFont typeface="Wingdings" panose="05000000000000000000" pitchFamily="2" charset="2"/>
              <a:buChar char="Ø"/>
            </a:pPr>
            <a:r>
              <a:rPr lang="en-US" sz="1400" dirty="0">
                <a:solidFill>
                  <a:srgbClr val="001789"/>
                </a:solidFill>
                <a:latin typeface="Cambria"/>
                <a:cs typeface="Cambria"/>
              </a:rPr>
              <a:t>By encouraging flexible employment models medical studies as well as specialist training/continuing medical education become more attractive etc.</a:t>
            </a:r>
          </a:p>
        </p:txBody>
      </p:sp>
    </p:spTree>
    <p:extLst>
      <p:ext uri="{BB962C8B-B14F-4D97-AF65-F5344CB8AC3E}">
        <p14:creationId xmlns:p14="http://schemas.microsoft.com/office/powerpoint/2010/main" val="3527779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New </a:t>
            </a:r>
            <a:r>
              <a:rPr lang="de-DE" dirty="0" err="1">
                <a:solidFill>
                  <a:schemeClr val="tx2"/>
                </a:solidFill>
              </a:rPr>
              <a:t>generation</a:t>
            </a:r>
            <a:r>
              <a:rPr lang="de-DE" dirty="0">
                <a:solidFill>
                  <a:schemeClr val="tx2"/>
                </a:solidFill>
              </a:rPr>
              <a:t> in </a:t>
            </a:r>
            <a:r>
              <a:rPr lang="de-DE" dirty="0" err="1">
                <a:solidFill>
                  <a:schemeClr val="tx2"/>
                </a:solidFill>
              </a:rPr>
              <a:t>the</a:t>
            </a:r>
            <a:r>
              <a:rPr lang="de-DE" dirty="0">
                <a:solidFill>
                  <a:schemeClr val="tx2"/>
                </a:solidFill>
              </a:rPr>
              <a:t> German Medical </a:t>
            </a:r>
            <a:r>
              <a:rPr lang="de-DE" dirty="0" err="1">
                <a:solidFill>
                  <a:schemeClr val="tx2"/>
                </a:solidFill>
              </a:rPr>
              <a:t>Association</a:t>
            </a:r>
            <a:br>
              <a:rPr lang="de-DE" dirty="0">
                <a:solidFill>
                  <a:schemeClr val="tx2"/>
                </a:solidFill>
              </a:rPr>
            </a:br>
            <a:r>
              <a:rPr lang="de-DE" dirty="0">
                <a:solidFill>
                  <a:schemeClr val="tx2"/>
                </a:solidFill>
              </a:rPr>
              <a:t>Medical </a:t>
            </a:r>
            <a:r>
              <a:rPr lang="de-DE" dirty="0" err="1">
                <a:solidFill>
                  <a:schemeClr val="tx2"/>
                </a:solidFill>
              </a:rPr>
              <a:t>Students</a:t>
            </a:r>
            <a:r>
              <a:rPr lang="de-DE" dirty="0">
                <a:solidFill>
                  <a:schemeClr val="tx2"/>
                </a:solidFill>
              </a:rPr>
              <a:t> in Germany</a:t>
            </a: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a:lnSpc>
                <a:spcPct val="115000"/>
              </a:lnSpc>
              <a:spcAft>
                <a:spcPts val="1000"/>
              </a:spcAft>
            </a:pPr>
            <a:endParaRPr lang="en-US" sz="1600" b="0" i="0" dirty="0">
              <a:effectLst/>
            </a:endParaRPr>
          </a:p>
          <a:p>
            <a:pPr>
              <a:lnSpc>
                <a:spcPct val="115000"/>
              </a:lnSpc>
              <a:spcAft>
                <a:spcPts val="1000"/>
              </a:spcAft>
            </a:pPr>
            <a:endParaRPr lang="de-DE"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15</a:t>
            </a:fld>
            <a:endParaRPr lang="de-DE" dirty="0"/>
          </a:p>
        </p:txBody>
      </p:sp>
      <p:sp>
        <p:nvSpPr>
          <p:cNvPr id="8" name="Textfeld 7">
            <a:extLst>
              <a:ext uri="{FF2B5EF4-FFF2-40B4-BE49-F238E27FC236}">
                <a16:creationId xmlns:a16="http://schemas.microsoft.com/office/drawing/2014/main" id="{A21ED89D-4C57-67A7-8DCF-8B999BF00914}"/>
              </a:ext>
            </a:extLst>
          </p:cNvPr>
          <p:cNvSpPr txBox="1"/>
          <p:nvPr/>
        </p:nvSpPr>
        <p:spPr>
          <a:xfrm>
            <a:off x="395287" y="1276350"/>
            <a:ext cx="8353425" cy="1107996"/>
          </a:xfrm>
          <a:prstGeom prst="rect">
            <a:avLst/>
          </a:prstGeom>
          <a:noFill/>
        </p:spPr>
        <p:txBody>
          <a:bodyPr wrap="square" lIns="0" tIns="0" rIns="0" bIns="0" rtlCol="0">
            <a:spAutoFit/>
          </a:bodyPr>
          <a:lstStyle/>
          <a:p>
            <a:endParaRPr lang="en-US" dirty="0">
              <a:solidFill>
                <a:srgbClr val="001789"/>
              </a:solidFill>
              <a:latin typeface="Cambria"/>
              <a:cs typeface="Cambria"/>
            </a:endParaRPr>
          </a:p>
          <a:p>
            <a:endParaRPr lang="en-US" dirty="0">
              <a:solidFill>
                <a:srgbClr val="001789"/>
              </a:solidFill>
              <a:latin typeface="Cambria"/>
              <a:cs typeface="Cambria"/>
            </a:endParaRPr>
          </a:p>
          <a:p>
            <a:endParaRPr lang="en-US" dirty="0">
              <a:solidFill>
                <a:srgbClr val="001789"/>
              </a:solidFill>
              <a:latin typeface="Cambria"/>
              <a:cs typeface="Cambria"/>
            </a:endParaRPr>
          </a:p>
          <a:p>
            <a:endParaRPr lang="en-US" dirty="0">
              <a:solidFill>
                <a:srgbClr val="001789"/>
              </a:solidFill>
              <a:latin typeface="Cambria"/>
              <a:cs typeface="Cambria"/>
            </a:endParaRPr>
          </a:p>
        </p:txBody>
      </p:sp>
      <p:graphicFrame>
        <p:nvGraphicFramePr>
          <p:cNvPr id="7" name="Tabelle 6">
            <a:extLst>
              <a:ext uri="{FF2B5EF4-FFF2-40B4-BE49-F238E27FC236}">
                <a16:creationId xmlns:a16="http://schemas.microsoft.com/office/drawing/2014/main" id="{2B5BFD27-A96A-D830-FA2F-FAD89F166893}"/>
              </a:ext>
            </a:extLst>
          </p:cNvPr>
          <p:cNvGraphicFramePr>
            <a:graphicFrameLocks noGrp="1"/>
          </p:cNvGraphicFramePr>
          <p:nvPr>
            <p:extLst>
              <p:ext uri="{D42A27DB-BD31-4B8C-83A1-F6EECF244321}">
                <p14:modId xmlns:p14="http://schemas.microsoft.com/office/powerpoint/2010/main" val="1096887945"/>
              </p:ext>
            </p:extLst>
          </p:nvPr>
        </p:nvGraphicFramePr>
        <p:xfrm>
          <a:off x="395286" y="1376477"/>
          <a:ext cx="8353422" cy="2605824"/>
        </p:xfrm>
        <a:graphic>
          <a:graphicData uri="http://schemas.openxmlformats.org/drawingml/2006/table">
            <a:tbl>
              <a:tblPr/>
              <a:tblGrid>
                <a:gridCol w="1193346">
                  <a:extLst>
                    <a:ext uri="{9D8B030D-6E8A-4147-A177-3AD203B41FA5}">
                      <a16:colId xmlns:a16="http://schemas.microsoft.com/office/drawing/2014/main" val="4292088658"/>
                    </a:ext>
                  </a:extLst>
                </a:gridCol>
                <a:gridCol w="1193346">
                  <a:extLst>
                    <a:ext uri="{9D8B030D-6E8A-4147-A177-3AD203B41FA5}">
                      <a16:colId xmlns:a16="http://schemas.microsoft.com/office/drawing/2014/main" val="2958120268"/>
                    </a:ext>
                  </a:extLst>
                </a:gridCol>
                <a:gridCol w="1193346">
                  <a:extLst>
                    <a:ext uri="{9D8B030D-6E8A-4147-A177-3AD203B41FA5}">
                      <a16:colId xmlns:a16="http://schemas.microsoft.com/office/drawing/2014/main" val="4038845198"/>
                    </a:ext>
                  </a:extLst>
                </a:gridCol>
                <a:gridCol w="1193346">
                  <a:extLst>
                    <a:ext uri="{9D8B030D-6E8A-4147-A177-3AD203B41FA5}">
                      <a16:colId xmlns:a16="http://schemas.microsoft.com/office/drawing/2014/main" val="3039912140"/>
                    </a:ext>
                  </a:extLst>
                </a:gridCol>
                <a:gridCol w="1193346">
                  <a:extLst>
                    <a:ext uri="{9D8B030D-6E8A-4147-A177-3AD203B41FA5}">
                      <a16:colId xmlns:a16="http://schemas.microsoft.com/office/drawing/2014/main" val="2425531384"/>
                    </a:ext>
                  </a:extLst>
                </a:gridCol>
                <a:gridCol w="1193346">
                  <a:extLst>
                    <a:ext uri="{9D8B030D-6E8A-4147-A177-3AD203B41FA5}">
                      <a16:colId xmlns:a16="http://schemas.microsoft.com/office/drawing/2014/main" val="3677986587"/>
                    </a:ext>
                  </a:extLst>
                </a:gridCol>
                <a:gridCol w="1193346">
                  <a:extLst>
                    <a:ext uri="{9D8B030D-6E8A-4147-A177-3AD203B41FA5}">
                      <a16:colId xmlns:a16="http://schemas.microsoft.com/office/drawing/2014/main" val="4084882867"/>
                    </a:ext>
                  </a:extLst>
                </a:gridCol>
              </a:tblGrid>
              <a:tr h="339084">
                <a:tc rowSpan="2">
                  <a:txBody>
                    <a:bodyPr/>
                    <a:lstStyle/>
                    <a:p>
                      <a:pPr algn="ctr"/>
                      <a:r>
                        <a:rPr lang="de-DE" sz="1300" b="1" dirty="0">
                          <a:solidFill>
                            <a:schemeClr val="bg1"/>
                          </a:solidFill>
                          <a:effectLst/>
                        </a:rPr>
                        <a:t>Year</a:t>
                      </a:r>
                    </a:p>
                  </a:txBody>
                  <a:tcPr marL="139695" marR="139695" marT="83817" marB="83817"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a:noFill/>
                    </a:lnT>
                    <a:lnB w="9525" cap="flat" cmpd="sng" algn="ctr">
                      <a:solidFill>
                        <a:srgbClr val="BDBDBD"/>
                      </a:solidFill>
                      <a:prstDash val="solid"/>
                      <a:round/>
                      <a:headEnd type="none" w="med" len="med"/>
                      <a:tailEnd type="none" w="med" len="med"/>
                    </a:lnB>
                    <a:solidFill>
                      <a:schemeClr val="tx2"/>
                    </a:solidFill>
                  </a:tcPr>
                </a:tc>
                <a:tc gridSpan="3">
                  <a:txBody>
                    <a:bodyPr/>
                    <a:lstStyle/>
                    <a:p>
                      <a:pPr algn="ctr" fontAlgn="t"/>
                      <a:r>
                        <a:rPr lang="de-DE" sz="1300" b="1" dirty="0">
                          <a:solidFill>
                            <a:schemeClr val="bg1"/>
                          </a:solidFill>
                          <a:effectLst/>
                        </a:rPr>
                        <a:t>All </a:t>
                      </a:r>
                      <a:r>
                        <a:rPr lang="de-DE" sz="1300" b="1" dirty="0" err="1">
                          <a:solidFill>
                            <a:schemeClr val="bg1"/>
                          </a:solidFill>
                          <a:effectLst/>
                        </a:rPr>
                        <a:t>Nationalities</a:t>
                      </a:r>
                      <a:endParaRPr lang="de-DE" sz="1300" b="1" dirty="0">
                        <a:solidFill>
                          <a:schemeClr val="bg1"/>
                        </a:solidFill>
                        <a:effectLst/>
                      </a:endParaRPr>
                    </a:p>
                  </a:txBody>
                  <a:tcPr marL="139695" marR="139695" marT="83817" marB="8381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a:noFill/>
                    </a:lnT>
                    <a:lnB w="9525" cap="flat" cmpd="sng" algn="ctr">
                      <a:solidFill>
                        <a:srgbClr val="BDBDBD"/>
                      </a:solidFill>
                      <a:prstDash val="solid"/>
                      <a:round/>
                      <a:headEnd type="none" w="med" len="med"/>
                      <a:tailEnd type="none" w="med" len="med"/>
                    </a:lnB>
                    <a:solidFill>
                      <a:schemeClr val="tx2"/>
                    </a:solidFill>
                  </a:tcPr>
                </a:tc>
                <a:tc hMerge="1">
                  <a:txBody>
                    <a:bodyPr/>
                    <a:lstStyle/>
                    <a:p>
                      <a:pPr algn="r" fontAlgn="t"/>
                      <a:endParaRPr lang="de-DE" sz="1300" dirty="0">
                        <a:effectLst/>
                      </a:endParaRP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a:noFill/>
                    </a:lnT>
                    <a:lnB w="9525" cap="flat" cmpd="sng" algn="ctr">
                      <a:solidFill>
                        <a:srgbClr val="BDBDBD"/>
                      </a:solidFill>
                      <a:prstDash val="solid"/>
                      <a:round/>
                      <a:headEnd type="none" w="med" len="med"/>
                      <a:tailEnd type="none" w="med" len="med"/>
                    </a:lnB>
                    <a:solidFill>
                      <a:srgbClr val="FEFEFE"/>
                    </a:solidFill>
                  </a:tcPr>
                </a:tc>
                <a:tc hMerge="1">
                  <a:txBody>
                    <a:bodyPr/>
                    <a:lstStyle/>
                    <a:p>
                      <a:pPr algn="r" fontAlgn="t"/>
                      <a:endParaRPr lang="de-DE" sz="1300" dirty="0">
                        <a:effectLst/>
                      </a:endParaRP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a:noFill/>
                    </a:lnT>
                    <a:lnB w="9525" cap="flat" cmpd="sng" algn="ctr">
                      <a:solidFill>
                        <a:srgbClr val="BDBDBD"/>
                      </a:solidFill>
                      <a:prstDash val="solid"/>
                      <a:round/>
                      <a:headEnd type="none" w="med" len="med"/>
                      <a:tailEnd type="none" w="med" len="med"/>
                    </a:lnB>
                    <a:solidFill>
                      <a:srgbClr val="FEFEFE"/>
                    </a:solidFill>
                  </a:tcPr>
                </a:tc>
                <a:tc gridSpan="3">
                  <a:txBody>
                    <a:bodyPr/>
                    <a:lstStyle/>
                    <a:p>
                      <a:pPr algn="ctr" fontAlgn="t"/>
                      <a:r>
                        <a:rPr lang="de-DE" sz="1300" b="1" dirty="0">
                          <a:solidFill>
                            <a:schemeClr val="bg1"/>
                          </a:solidFill>
                          <a:effectLst/>
                        </a:rPr>
                        <a:t>German</a:t>
                      </a:r>
                    </a:p>
                  </a:txBody>
                  <a:tcPr marL="139695" marR="139695" marT="83817" marB="83817" anchor="ctr">
                    <a:lnL w="9525" cap="flat" cmpd="sng" algn="ctr">
                      <a:solidFill>
                        <a:srgbClr val="CCCCCC"/>
                      </a:solidFill>
                      <a:prstDash val="solid"/>
                      <a:round/>
                      <a:headEnd type="none" w="med" len="med"/>
                      <a:tailEnd type="none" w="med" len="med"/>
                    </a:lnL>
                    <a:lnR>
                      <a:noFill/>
                    </a:lnR>
                    <a:lnT>
                      <a:noFill/>
                    </a:lnT>
                    <a:lnB w="9525" cap="flat" cmpd="sng" algn="ctr">
                      <a:solidFill>
                        <a:srgbClr val="BDBDBD"/>
                      </a:solidFill>
                      <a:prstDash val="solid"/>
                      <a:round/>
                      <a:headEnd type="none" w="med" len="med"/>
                      <a:tailEnd type="none" w="med" len="med"/>
                    </a:lnB>
                    <a:solidFill>
                      <a:schemeClr val="tx2"/>
                    </a:solidFill>
                  </a:tcPr>
                </a:tc>
                <a:tc hMerge="1">
                  <a:txBody>
                    <a:bodyPr/>
                    <a:lstStyle/>
                    <a:p>
                      <a:pPr algn="r" fontAlgn="t"/>
                      <a:endParaRPr lang="de-DE" sz="1300" dirty="0">
                        <a:effectLst/>
                      </a:endParaRP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a:noFill/>
                    </a:lnT>
                    <a:lnB w="9525" cap="flat" cmpd="sng" algn="ctr">
                      <a:solidFill>
                        <a:srgbClr val="BDBDBD"/>
                      </a:solidFill>
                      <a:prstDash val="solid"/>
                      <a:round/>
                      <a:headEnd type="none" w="med" len="med"/>
                      <a:tailEnd type="none" w="med" len="med"/>
                    </a:lnB>
                    <a:solidFill>
                      <a:srgbClr val="FEFEFE"/>
                    </a:solidFill>
                  </a:tcPr>
                </a:tc>
                <a:tc hMerge="1">
                  <a:txBody>
                    <a:bodyPr/>
                    <a:lstStyle/>
                    <a:p>
                      <a:pPr algn="r" fontAlgn="t"/>
                      <a:endParaRPr lang="de-DE" sz="1300" dirty="0">
                        <a:effectLst/>
                      </a:endParaRPr>
                    </a:p>
                  </a:txBody>
                  <a:tcPr marL="139695" marR="139695" marT="83817" marB="83817">
                    <a:lnL w="9525" cap="flat" cmpd="sng" algn="ctr">
                      <a:solidFill>
                        <a:srgbClr val="CCCCCC"/>
                      </a:solidFill>
                      <a:prstDash val="solid"/>
                      <a:round/>
                      <a:headEnd type="none" w="med" len="med"/>
                      <a:tailEnd type="none" w="med" len="med"/>
                    </a:lnL>
                    <a:lnR>
                      <a:noFill/>
                    </a:lnR>
                    <a:lnT>
                      <a:noFill/>
                    </a:lnT>
                    <a:lnB w="9525" cap="flat" cmpd="sng" algn="ctr">
                      <a:solidFill>
                        <a:srgbClr val="BDBDBD"/>
                      </a:solidFill>
                      <a:prstDash val="solid"/>
                      <a:round/>
                      <a:headEnd type="none" w="med" len="med"/>
                      <a:tailEnd type="none" w="med" len="med"/>
                    </a:lnB>
                    <a:solidFill>
                      <a:srgbClr val="FEFEFE"/>
                    </a:solidFill>
                  </a:tcPr>
                </a:tc>
                <a:extLst>
                  <a:ext uri="{0D108BD9-81ED-4DB2-BD59-A6C34878D82A}">
                    <a16:rowId xmlns:a16="http://schemas.microsoft.com/office/drawing/2014/main" val="2132784542"/>
                  </a:ext>
                </a:extLst>
              </a:tr>
              <a:tr h="339084">
                <a:tc vMerge="1">
                  <a:txBody>
                    <a:bodyPr/>
                    <a:lstStyle/>
                    <a:p>
                      <a:pPr algn="ctr"/>
                      <a:endParaRPr lang="de-DE" sz="1300" b="1" dirty="0">
                        <a:effectLst/>
                      </a:endParaRPr>
                    </a:p>
                  </a:txBody>
                  <a:tcPr marL="139695" marR="139695" marT="83817" marB="83817"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FEFEFE"/>
                    </a:solidFill>
                  </a:tcPr>
                </a:tc>
                <a:tc>
                  <a:txBody>
                    <a:bodyPr/>
                    <a:lstStyle/>
                    <a:p>
                      <a:pPr algn="ctr" fontAlgn="t"/>
                      <a:r>
                        <a:rPr lang="de-DE" sz="1300" b="1" dirty="0">
                          <a:solidFill>
                            <a:schemeClr val="bg1"/>
                          </a:solidFill>
                          <a:effectLst/>
                        </a:rPr>
                        <a:t>Total</a:t>
                      </a:r>
                    </a:p>
                  </a:txBody>
                  <a:tcPr marL="139695" marR="139695" marT="83817" marB="8381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chemeClr val="tx2"/>
                    </a:solidFill>
                  </a:tcPr>
                </a:tc>
                <a:tc>
                  <a:txBody>
                    <a:bodyPr/>
                    <a:lstStyle/>
                    <a:p>
                      <a:pPr algn="ctr" fontAlgn="t"/>
                      <a:r>
                        <a:rPr lang="de-DE" sz="1300" b="1" dirty="0">
                          <a:solidFill>
                            <a:schemeClr val="bg1"/>
                          </a:solidFill>
                          <a:effectLst/>
                        </a:rPr>
                        <a:t>Men</a:t>
                      </a:r>
                    </a:p>
                  </a:txBody>
                  <a:tcPr marL="139695" marR="139695" marT="83817" marB="8381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chemeClr val="tx2"/>
                    </a:solidFill>
                  </a:tcPr>
                </a:tc>
                <a:tc>
                  <a:txBody>
                    <a:bodyPr/>
                    <a:lstStyle/>
                    <a:p>
                      <a:pPr algn="ctr" fontAlgn="t"/>
                      <a:r>
                        <a:rPr lang="de-DE" sz="1300" b="1" dirty="0">
                          <a:solidFill>
                            <a:schemeClr val="bg1"/>
                          </a:solidFill>
                          <a:effectLst/>
                        </a:rPr>
                        <a:t>Women</a:t>
                      </a:r>
                    </a:p>
                  </a:txBody>
                  <a:tcPr marL="139695" marR="139695" marT="83817" marB="8381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chemeClr val="tx2"/>
                    </a:solidFill>
                  </a:tcPr>
                </a:tc>
                <a:tc>
                  <a:txBody>
                    <a:bodyPr/>
                    <a:lstStyle/>
                    <a:p>
                      <a:pPr algn="ctr" fontAlgn="t"/>
                      <a:r>
                        <a:rPr lang="de-DE" sz="1300" b="1" dirty="0">
                          <a:solidFill>
                            <a:schemeClr val="bg1"/>
                          </a:solidFill>
                          <a:effectLst/>
                        </a:rPr>
                        <a:t>Total</a:t>
                      </a:r>
                    </a:p>
                  </a:txBody>
                  <a:tcPr marL="139695" marR="139695" marT="83817" marB="8381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chemeClr val="tx2"/>
                    </a:solidFill>
                  </a:tcPr>
                </a:tc>
                <a:tc>
                  <a:txBody>
                    <a:bodyPr/>
                    <a:lstStyle/>
                    <a:p>
                      <a:pPr algn="ctr" fontAlgn="t"/>
                      <a:r>
                        <a:rPr lang="de-DE" sz="1300" b="1" dirty="0">
                          <a:solidFill>
                            <a:schemeClr val="bg1"/>
                          </a:solidFill>
                          <a:effectLst/>
                        </a:rPr>
                        <a:t>Men</a:t>
                      </a:r>
                    </a:p>
                  </a:txBody>
                  <a:tcPr marL="139695" marR="139695" marT="83817" marB="8381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chemeClr val="tx2"/>
                    </a:solidFill>
                  </a:tcPr>
                </a:tc>
                <a:tc>
                  <a:txBody>
                    <a:bodyPr/>
                    <a:lstStyle/>
                    <a:p>
                      <a:pPr algn="ctr" fontAlgn="t"/>
                      <a:r>
                        <a:rPr lang="de-DE" sz="1300" b="1" dirty="0">
                          <a:solidFill>
                            <a:schemeClr val="bg1"/>
                          </a:solidFill>
                          <a:effectLst/>
                        </a:rPr>
                        <a:t>Women</a:t>
                      </a:r>
                    </a:p>
                  </a:txBody>
                  <a:tcPr marL="139695" marR="139695" marT="83817" marB="83817" anchor="ctr">
                    <a:lnL w="9525" cap="flat" cmpd="sng" algn="ctr">
                      <a:solidFill>
                        <a:srgbClr val="CCCCCC"/>
                      </a:solidFill>
                      <a:prstDash val="solid"/>
                      <a:round/>
                      <a:headEnd type="none" w="med" len="med"/>
                      <a:tailEnd type="none" w="med" len="med"/>
                    </a:lnL>
                    <a:lnR>
                      <a:noFill/>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chemeClr val="tx2"/>
                    </a:solidFill>
                  </a:tcPr>
                </a:tc>
                <a:extLst>
                  <a:ext uri="{0D108BD9-81ED-4DB2-BD59-A6C34878D82A}">
                    <a16:rowId xmlns:a16="http://schemas.microsoft.com/office/drawing/2014/main" val="2384823877"/>
                  </a:ext>
                </a:extLst>
              </a:tr>
              <a:tr h="339084">
                <a:tc>
                  <a:txBody>
                    <a:bodyPr/>
                    <a:lstStyle/>
                    <a:p>
                      <a:pPr algn="ctr"/>
                      <a:r>
                        <a:rPr lang="de-DE" sz="1300" b="1" dirty="0">
                          <a:solidFill>
                            <a:schemeClr val="tx2"/>
                          </a:solidFill>
                          <a:effectLst/>
                        </a:rPr>
                        <a:t>2023</a:t>
                      </a:r>
                    </a:p>
                  </a:txBody>
                  <a:tcPr marL="139695" marR="139695" marT="83817" marB="83817"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113 383</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40 139</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73 244</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99 065</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34 427</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64 638</a:t>
                      </a:r>
                    </a:p>
                  </a:txBody>
                  <a:tcPr marL="139695" marR="139695" marT="83817" marB="83817">
                    <a:lnL w="9525" cap="flat" cmpd="sng" algn="ctr">
                      <a:solidFill>
                        <a:srgbClr val="CCCCCC"/>
                      </a:solidFill>
                      <a:prstDash val="solid"/>
                      <a:round/>
                      <a:headEnd type="none" w="med" len="med"/>
                      <a:tailEnd type="none" w="med" len="med"/>
                    </a:lnL>
                    <a:lnR>
                      <a:noFill/>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extLst>
                  <a:ext uri="{0D108BD9-81ED-4DB2-BD59-A6C34878D82A}">
                    <a16:rowId xmlns:a16="http://schemas.microsoft.com/office/drawing/2014/main" val="3377016437"/>
                  </a:ext>
                </a:extLst>
              </a:tr>
              <a:tr h="411300">
                <a:tc>
                  <a:txBody>
                    <a:bodyPr/>
                    <a:lstStyle/>
                    <a:p>
                      <a:pPr algn="ctr"/>
                      <a:r>
                        <a:rPr lang="de-DE" sz="1300" b="1" dirty="0">
                          <a:solidFill>
                            <a:schemeClr val="tx2"/>
                          </a:solidFill>
                          <a:effectLst/>
                        </a:rPr>
                        <a:t>2022</a:t>
                      </a:r>
                    </a:p>
                  </a:txBody>
                  <a:tcPr marL="139695" marR="139695" marT="83817" marB="83817"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108 130</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38 533</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69 597</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94 360</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32 908</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61 452</a:t>
                      </a:r>
                    </a:p>
                  </a:txBody>
                  <a:tcPr marL="139695" marR="139695" marT="83817" marB="83817">
                    <a:lnL w="9525" cap="flat" cmpd="sng" algn="ctr">
                      <a:solidFill>
                        <a:srgbClr val="CCCCCC"/>
                      </a:solidFill>
                      <a:prstDash val="solid"/>
                      <a:round/>
                      <a:headEnd type="none" w="med" len="med"/>
                      <a:tailEnd type="none" w="med" len="med"/>
                    </a:lnL>
                    <a:lnR>
                      <a:noFill/>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extLst>
                  <a:ext uri="{0D108BD9-81ED-4DB2-BD59-A6C34878D82A}">
                    <a16:rowId xmlns:a16="http://schemas.microsoft.com/office/drawing/2014/main" val="1664677632"/>
                  </a:ext>
                </a:extLst>
              </a:tr>
              <a:tr h="339084">
                <a:tc>
                  <a:txBody>
                    <a:bodyPr/>
                    <a:lstStyle/>
                    <a:p>
                      <a:pPr algn="ctr"/>
                      <a:r>
                        <a:rPr lang="de-DE" sz="1300" b="1" dirty="0">
                          <a:solidFill>
                            <a:schemeClr val="tx2"/>
                          </a:solidFill>
                          <a:effectLst/>
                        </a:rPr>
                        <a:t>2021</a:t>
                      </a:r>
                    </a:p>
                  </a:txBody>
                  <a:tcPr marL="139695" marR="139695" marT="83817" marB="83817"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105 275</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38 126</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67 149</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91 696</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32 452</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59 244</a:t>
                      </a:r>
                    </a:p>
                  </a:txBody>
                  <a:tcPr marL="139695" marR="139695" marT="83817" marB="83817">
                    <a:lnL w="9525" cap="flat" cmpd="sng" algn="ctr">
                      <a:solidFill>
                        <a:srgbClr val="CCCCCC"/>
                      </a:solidFill>
                      <a:prstDash val="solid"/>
                      <a:round/>
                      <a:headEnd type="none" w="med" len="med"/>
                      <a:tailEnd type="none" w="med" len="med"/>
                    </a:lnL>
                    <a:lnR>
                      <a:noFill/>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extLst>
                  <a:ext uri="{0D108BD9-81ED-4DB2-BD59-A6C34878D82A}">
                    <a16:rowId xmlns:a16="http://schemas.microsoft.com/office/drawing/2014/main" val="3545249161"/>
                  </a:ext>
                </a:extLst>
              </a:tr>
              <a:tr h="339084">
                <a:tc>
                  <a:txBody>
                    <a:bodyPr/>
                    <a:lstStyle/>
                    <a:p>
                      <a:pPr algn="ctr"/>
                      <a:r>
                        <a:rPr lang="de-DE" sz="1300" b="1" dirty="0">
                          <a:solidFill>
                            <a:schemeClr val="tx2"/>
                          </a:solidFill>
                          <a:effectLst/>
                        </a:rPr>
                        <a:t>2020</a:t>
                      </a:r>
                    </a:p>
                  </a:txBody>
                  <a:tcPr marL="139695" marR="139695" marT="83817" marB="83817"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101 712</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37 451</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64 261</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88 871</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31 959</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tc>
                  <a:txBody>
                    <a:bodyPr/>
                    <a:lstStyle/>
                    <a:p>
                      <a:pPr algn="r" fontAlgn="t"/>
                      <a:r>
                        <a:rPr lang="de-DE" sz="1300" dirty="0">
                          <a:solidFill>
                            <a:schemeClr val="tx2"/>
                          </a:solidFill>
                          <a:effectLst/>
                        </a:rPr>
                        <a:t>56 912</a:t>
                      </a:r>
                    </a:p>
                  </a:txBody>
                  <a:tcPr marL="139695" marR="139695" marT="83817" marB="83817">
                    <a:lnL w="9525" cap="flat" cmpd="sng" algn="ctr">
                      <a:solidFill>
                        <a:srgbClr val="CCCCCC"/>
                      </a:solidFill>
                      <a:prstDash val="solid"/>
                      <a:round/>
                      <a:headEnd type="none" w="med" len="med"/>
                      <a:tailEnd type="none" w="med" len="med"/>
                    </a:lnL>
                    <a:lnR>
                      <a:noFill/>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E8F3FF"/>
                    </a:solidFill>
                  </a:tcPr>
                </a:tc>
                <a:extLst>
                  <a:ext uri="{0D108BD9-81ED-4DB2-BD59-A6C34878D82A}">
                    <a16:rowId xmlns:a16="http://schemas.microsoft.com/office/drawing/2014/main" val="3343917578"/>
                  </a:ext>
                </a:extLst>
              </a:tr>
              <a:tr h="339084">
                <a:tc>
                  <a:txBody>
                    <a:bodyPr/>
                    <a:lstStyle/>
                    <a:p>
                      <a:pPr algn="ctr"/>
                      <a:r>
                        <a:rPr lang="de-DE" sz="1300" b="1" dirty="0">
                          <a:solidFill>
                            <a:schemeClr val="tx2"/>
                          </a:solidFill>
                          <a:effectLst/>
                        </a:rPr>
                        <a:t>2019</a:t>
                      </a:r>
                    </a:p>
                  </a:txBody>
                  <a:tcPr marL="139695" marR="139695" marT="83817" marB="83817" anchor="ctr">
                    <a:lnL w="9525" cap="flat" cmpd="sng" algn="ctr">
                      <a:solidFill>
                        <a:srgbClr val="FFFFFF"/>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98 736</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37 036</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61 700</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85 781</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31 441</a:t>
                      </a:r>
                    </a:p>
                  </a:txBody>
                  <a:tcPr marL="139695" marR="139695" marT="83817" marB="8381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tc>
                  <a:txBody>
                    <a:bodyPr/>
                    <a:lstStyle/>
                    <a:p>
                      <a:pPr algn="r" fontAlgn="t"/>
                      <a:r>
                        <a:rPr lang="de-DE" sz="1300" dirty="0">
                          <a:solidFill>
                            <a:schemeClr val="tx2"/>
                          </a:solidFill>
                          <a:effectLst/>
                        </a:rPr>
                        <a:t>54 340</a:t>
                      </a:r>
                    </a:p>
                  </a:txBody>
                  <a:tcPr marL="139695" marR="139695" marT="83817" marB="83817">
                    <a:lnL w="9525" cap="flat" cmpd="sng" algn="ctr">
                      <a:solidFill>
                        <a:srgbClr val="CCCCCC"/>
                      </a:solidFill>
                      <a:prstDash val="solid"/>
                      <a:round/>
                      <a:headEnd type="none" w="med" len="med"/>
                      <a:tailEnd type="none" w="med" len="med"/>
                    </a:lnL>
                    <a:lnR>
                      <a:noFill/>
                    </a:lnR>
                    <a:lnT w="9525" cap="flat" cmpd="sng" algn="ctr">
                      <a:solidFill>
                        <a:srgbClr val="BDBDBD"/>
                      </a:solidFill>
                      <a:prstDash val="solid"/>
                      <a:round/>
                      <a:headEnd type="none" w="med" len="med"/>
                      <a:tailEnd type="none" w="med" len="med"/>
                    </a:lnT>
                    <a:lnB w="9525" cap="flat" cmpd="sng" algn="ctr">
                      <a:solidFill>
                        <a:srgbClr val="BDBDBD"/>
                      </a:solidFill>
                      <a:prstDash val="solid"/>
                      <a:round/>
                      <a:headEnd type="none" w="med" len="med"/>
                      <a:tailEnd type="none" w="med" len="med"/>
                    </a:lnB>
                    <a:solidFill>
                      <a:srgbClr val="CEE6FF"/>
                    </a:solidFill>
                  </a:tcPr>
                </a:tc>
                <a:extLst>
                  <a:ext uri="{0D108BD9-81ED-4DB2-BD59-A6C34878D82A}">
                    <a16:rowId xmlns:a16="http://schemas.microsoft.com/office/drawing/2014/main" val="1801640991"/>
                  </a:ext>
                </a:extLst>
              </a:tr>
            </a:tbl>
          </a:graphicData>
        </a:graphic>
      </p:graphicFrame>
      <p:sp>
        <p:nvSpPr>
          <p:cNvPr id="6" name="Textfeld 5">
            <a:extLst>
              <a:ext uri="{FF2B5EF4-FFF2-40B4-BE49-F238E27FC236}">
                <a16:creationId xmlns:a16="http://schemas.microsoft.com/office/drawing/2014/main" id="{2C5D5D83-8087-A4AD-84D5-87A07901DED9}"/>
              </a:ext>
            </a:extLst>
          </p:cNvPr>
          <p:cNvSpPr txBox="1"/>
          <p:nvPr/>
        </p:nvSpPr>
        <p:spPr>
          <a:xfrm>
            <a:off x="6732240" y="4371950"/>
            <a:ext cx="2016468" cy="153888"/>
          </a:xfrm>
          <a:prstGeom prst="rect">
            <a:avLst/>
          </a:prstGeom>
          <a:noFill/>
        </p:spPr>
        <p:txBody>
          <a:bodyPr wrap="square" lIns="0" tIns="0" rIns="0" bIns="0" rtlCol="0">
            <a:spAutoFit/>
          </a:bodyPr>
          <a:lstStyle/>
          <a:p>
            <a:pPr algn="r"/>
            <a:r>
              <a:rPr lang="de-DE" sz="1000" dirty="0">
                <a:solidFill>
                  <a:srgbClr val="001789"/>
                </a:solidFill>
                <a:latin typeface="Cambria"/>
                <a:cs typeface="Cambria"/>
              </a:rPr>
              <a:t>Statistisches Bundesamt, 2025</a:t>
            </a:r>
          </a:p>
        </p:txBody>
      </p:sp>
    </p:spTree>
    <p:extLst>
      <p:ext uri="{BB962C8B-B14F-4D97-AF65-F5344CB8AC3E}">
        <p14:creationId xmlns:p14="http://schemas.microsoft.com/office/powerpoint/2010/main" val="4191667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New </a:t>
            </a:r>
            <a:r>
              <a:rPr lang="de-DE" dirty="0" err="1">
                <a:solidFill>
                  <a:schemeClr val="tx2"/>
                </a:solidFill>
              </a:rPr>
              <a:t>generation</a:t>
            </a:r>
            <a:r>
              <a:rPr lang="de-DE" dirty="0">
                <a:solidFill>
                  <a:schemeClr val="tx2"/>
                </a:solidFill>
              </a:rPr>
              <a:t> in </a:t>
            </a:r>
            <a:r>
              <a:rPr lang="de-DE" dirty="0" err="1">
                <a:solidFill>
                  <a:schemeClr val="tx2"/>
                </a:solidFill>
              </a:rPr>
              <a:t>the</a:t>
            </a:r>
            <a:r>
              <a:rPr lang="de-DE" dirty="0">
                <a:solidFill>
                  <a:schemeClr val="tx2"/>
                </a:solidFill>
              </a:rPr>
              <a:t> German Medical </a:t>
            </a:r>
            <a:r>
              <a:rPr lang="de-DE" dirty="0" err="1">
                <a:solidFill>
                  <a:schemeClr val="tx2"/>
                </a:solidFill>
              </a:rPr>
              <a:t>Association</a:t>
            </a:r>
            <a:br>
              <a:rPr lang="de-DE" dirty="0">
                <a:solidFill>
                  <a:schemeClr val="tx2"/>
                </a:solidFill>
              </a:rPr>
            </a:br>
            <a:r>
              <a:rPr lang="de-DE" dirty="0">
                <a:solidFill>
                  <a:schemeClr val="tx2"/>
                </a:solidFill>
              </a:rPr>
              <a:t>Medical </a:t>
            </a:r>
            <a:r>
              <a:rPr lang="de-DE" dirty="0" err="1">
                <a:solidFill>
                  <a:schemeClr val="tx2"/>
                </a:solidFill>
              </a:rPr>
              <a:t>Students</a:t>
            </a:r>
            <a:r>
              <a:rPr lang="de-DE" dirty="0">
                <a:solidFill>
                  <a:schemeClr val="tx2"/>
                </a:solidFill>
              </a:rPr>
              <a:t> in Germany – First </a:t>
            </a:r>
            <a:r>
              <a:rPr lang="de-DE" dirty="0" err="1">
                <a:solidFill>
                  <a:schemeClr val="tx2"/>
                </a:solidFill>
              </a:rPr>
              <a:t>semester</a:t>
            </a:r>
            <a:r>
              <a:rPr lang="de-DE" dirty="0">
                <a:solidFill>
                  <a:schemeClr val="tx2"/>
                </a:solidFill>
              </a:rPr>
              <a:t> </a:t>
            </a:r>
            <a:r>
              <a:rPr lang="de-DE" dirty="0" err="1">
                <a:solidFill>
                  <a:schemeClr val="tx2"/>
                </a:solidFill>
              </a:rPr>
              <a:t>students</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a:lnSpc>
                <a:spcPct val="115000"/>
              </a:lnSpc>
              <a:spcAft>
                <a:spcPts val="1000"/>
              </a:spcAft>
            </a:pPr>
            <a:endParaRPr lang="en-US" sz="1600" b="0" i="0" dirty="0">
              <a:effectLst/>
            </a:endParaRPr>
          </a:p>
          <a:p>
            <a:pPr>
              <a:lnSpc>
                <a:spcPct val="115000"/>
              </a:lnSpc>
              <a:spcAft>
                <a:spcPts val="1000"/>
              </a:spcAft>
            </a:pPr>
            <a:endParaRPr lang="de-DE"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dirty="0"/>
              <a:t>Folie </a:t>
            </a:r>
            <a:fld id="{0E6BEC03-0330-CD4B-98FA-54C68EC765E5}" type="slidenum">
              <a:rPr lang="de-DE" smtClean="0"/>
              <a:pPr>
                <a:defRPr/>
              </a:pPr>
              <a:t>16</a:t>
            </a:fld>
            <a:endParaRPr lang="de-DE" dirty="0"/>
          </a:p>
        </p:txBody>
      </p:sp>
      <p:sp>
        <p:nvSpPr>
          <p:cNvPr id="8" name="Textfeld 7">
            <a:extLst>
              <a:ext uri="{FF2B5EF4-FFF2-40B4-BE49-F238E27FC236}">
                <a16:creationId xmlns:a16="http://schemas.microsoft.com/office/drawing/2014/main" id="{A21ED89D-4C57-67A7-8DCF-8B999BF00914}"/>
              </a:ext>
            </a:extLst>
          </p:cNvPr>
          <p:cNvSpPr txBox="1"/>
          <p:nvPr/>
        </p:nvSpPr>
        <p:spPr>
          <a:xfrm>
            <a:off x="395287" y="1276350"/>
            <a:ext cx="8353425" cy="1107996"/>
          </a:xfrm>
          <a:prstGeom prst="rect">
            <a:avLst/>
          </a:prstGeom>
          <a:noFill/>
        </p:spPr>
        <p:txBody>
          <a:bodyPr wrap="square" lIns="0" tIns="0" rIns="0" bIns="0" rtlCol="0">
            <a:spAutoFit/>
          </a:bodyPr>
          <a:lstStyle/>
          <a:p>
            <a:endParaRPr lang="en-US" dirty="0">
              <a:solidFill>
                <a:srgbClr val="001789"/>
              </a:solidFill>
              <a:latin typeface="Cambria"/>
              <a:cs typeface="Cambria"/>
            </a:endParaRPr>
          </a:p>
          <a:p>
            <a:endParaRPr lang="en-US" dirty="0">
              <a:solidFill>
                <a:srgbClr val="001789"/>
              </a:solidFill>
              <a:latin typeface="Cambria"/>
              <a:cs typeface="Cambria"/>
            </a:endParaRPr>
          </a:p>
          <a:p>
            <a:endParaRPr lang="en-US" dirty="0">
              <a:solidFill>
                <a:srgbClr val="001789"/>
              </a:solidFill>
              <a:latin typeface="Cambria"/>
              <a:cs typeface="Cambria"/>
            </a:endParaRPr>
          </a:p>
          <a:p>
            <a:endParaRPr lang="en-US" dirty="0">
              <a:solidFill>
                <a:srgbClr val="001789"/>
              </a:solidFill>
              <a:latin typeface="Cambria"/>
              <a:cs typeface="Cambria"/>
            </a:endParaRPr>
          </a:p>
        </p:txBody>
      </p:sp>
      <p:graphicFrame>
        <p:nvGraphicFramePr>
          <p:cNvPr id="10" name="Diagramm 9">
            <a:extLst>
              <a:ext uri="{FF2B5EF4-FFF2-40B4-BE49-F238E27FC236}">
                <a16:creationId xmlns:a16="http://schemas.microsoft.com/office/drawing/2014/main" id="{0A0766B7-CE4F-CAAA-F5C9-30CFE952E8D4}"/>
              </a:ext>
            </a:extLst>
          </p:cNvPr>
          <p:cNvGraphicFramePr>
            <a:graphicFrameLocks/>
          </p:cNvGraphicFramePr>
          <p:nvPr>
            <p:extLst>
              <p:ext uri="{D42A27DB-BD31-4B8C-83A1-F6EECF244321}">
                <p14:modId xmlns:p14="http://schemas.microsoft.com/office/powerpoint/2010/main" val="2365216132"/>
              </p:ext>
            </p:extLst>
          </p:nvPr>
        </p:nvGraphicFramePr>
        <p:xfrm>
          <a:off x="2087722" y="1276350"/>
          <a:ext cx="4968553" cy="31718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feld 5">
            <a:extLst>
              <a:ext uri="{FF2B5EF4-FFF2-40B4-BE49-F238E27FC236}">
                <a16:creationId xmlns:a16="http://schemas.microsoft.com/office/drawing/2014/main" id="{3AFAA199-A80A-A68F-3737-D04A0543EB22}"/>
              </a:ext>
            </a:extLst>
          </p:cNvPr>
          <p:cNvSpPr txBox="1"/>
          <p:nvPr/>
        </p:nvSpPr>
        <p:spPr>
          <a:xfrm>
            <a:off x="6732240" y="4371950"/>
            <a:ext cx="2016468" cy="153888"/>
          </a:xfrm>
          <a:prstGeom prst="rect">
            <a:avLst/>
          </a:prstGeom>
          <a:noFill/>
        </p:spPr>
        <p:txBody>
          <a:bodyPr wrap="square" lIns="0" tIns="0" rIns="0" bIns="0" rtlCol="0">
            <a:spAutoFit/>
          </a:bodyPr>
          <a:lstStyle/>
          <a:p>
            <a:pPr algn="r"/>
            <a:r>
              <a:rPr lang="de-DE" sz="1000" dirty="0">
                <a:solidFill>
                  <a:srgbClr val="001789"/>
                </a:solidFill>
                <a:latin typeface="Cambria"/>
                <a:cs typeface="Cambria"/>
              </a:rPr>
              <a:t>KBV, 2025</a:t>
            </a:r>
          </a:p>
        </p:txBody>
      </p:sp>
    </p:spTree>
    <p:extLst>
      <p:ext uri="{BB962C8B-B14F-4D97-AF65-F5344CB8AC3E}">
        <p14:creationId xmlns:p14="http://schemas.microsoft.com/office/powerpoint/2010/main" val="1600908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New </a:t>
            </a:r>
            <a:r>
              <a:rPr lang="de-DE" dirty="0" err="1">
                <a:solidFill>
                  <a:schemeClr val="tx2"/>
                </a:solidFill>
              </a:rPr>
              <a:t>generation</a:t>
            </a:r>
            <a:r>
              <a:rPr lang="de-DE" dirty="0">
                <a:solidFill>
                  <a:schemeClr val="tx2"/>
                </a:solidFill>
              </a:rPr>
              <a:t> in </a:t>
            </a:r>
            <a:r>
              <a:rPr lang="de-DE" dirty="0" err="1">
                <a:solidFill>
                  <a:schemeClr val="tx2"/>
                </a:solidFill>
              </a:rPr>
              <a:t>the</a:t>
            </a:r>
            <a:r>
              <a:rPr lang="de-DE" dirty="0">
                <a:solidFill>
                  <a:schemeClr val="tx2"/>
                </a:solidFill>
              </a:rPr>
              <a:t> German Medical </a:t>
            </a:r>
            <a:r>
              <a:rPr lang="de-DE" dirty="0" err="1">
                <a:solidFill>
                  <a:schemeClr val="tx2"/>
                </a:solidFill>
              </a:rPr>
              <a:t>Association</a:t>
            </a:r>
            <a:br>
              <a:rPr lang="de-DE" dirty="0">
                <a:solidFill>
                  <a:schemeClr val="tx2"/>
                </a:solidFill>
              </a:rPr>
            </a:br>
            <a:r>
              <a:rPr lang="de-DE" dirty="0">
                <a:solidFill>
                  <a:schemeClr val="tx2"/>
                </a:solidFill>
              </a:rPr>
              <a:t>Medical </a:t>
            </a:r>
            <a:r>
              <a:rPr lang="de-DE" dirty="0" err="1">
                <a:solidFill>
                  <a:schemeClr val="tx2"/>
                </a:solidFill>
              </a:rPr>
              <a:t>Students</a:t>
            </a:r>
            <a:r>
              <a:rPr lang="de-DE" dirty="0">
                <a:solidFill>
                  <a:schemeClr val="tx2"/>
                </a:solidFill>
              </a:rPr>
              <a:t> in Germany – </a:t>
            </a:r>
            <a:r>
              <a:rPr lang="de-DE" dirty="0" err="1">
                <a:solidFill>
                  <a:schemeClr val="tx2"/>
                </a:solidFill>
              </a:rPr>
              <a:t>Graduates</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a:lnSpc>
                <a:spcPct val="115000"/>
              </a:lnSpc>
              <a:spcAft>
                <a:spcPts val="1000"/>
              </a:spcAft>
            </a:pPr>
            <a:endParaRPr lang="en-US" sz="1600" b="0" i="0" dirty="0">
              <a:effectLst/>
            </a:endParaRPr>
          </a:p>
          <a:p>
            <a:pPr>
              <a:lnSpc>
                <a:spcPct val="115000"/>
              </a:lnSpc>
              <a:spcAft>
                <a:spcPts val="1000"/>
              </a:spcAft>
            </a:pPr>
            <a:endParaRPr lang="de-DE"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17</a:t>
            </a:fld>
            <a:endParaRPr lang="de-DE" dirty="0"/>
          </a:p>
        </p:txBody>
      </p:sp>
      <p:sp>
        <p:nvSpPr>
          <p:cNvPr id="8" name="Textfeld 7">
            <a:extLst>
              <a:ext uri="{FF2B5EF4-FFF2-40B4-BE49-F238E27FC236}">
                <a16:creationId xmlns:a16="http://schemas.microsoft.com/office/drawing/2014/main" id="{A21ED89D-4C57-67A7-8DCF-8B999BF00914}"/>
              </a:ext>
            </a:extLst>
          </p:cNvPr>
          <p:cNvSpPr txBox="1"/>
          <p:nvPr/>
        </p:nvSpPr>
        <p:spPr>
          <a:xfrm>
            <a:off x="395287" y="1276350"/>
            <a:ext cx="8353425" cy="1107996"/>
          </a:xfrm>
          <a:prstGeom prst="rect">
            <a:avLst/>
          </a:prstGeom>
          <a:noFill/>
        </p:spPr>
        <p:txBody>
          <a:bodyPr wrap="square" lIns="0" tIns="0" rIns="0" bIns="0" rtlCol="0">
            <a:spAutoFit/>
          </a:bodyPr>
          <a:lstStyle/>
          <a:p>
            <a:endParaRPr lang="en-US" dirty="0">
              <a:solidFill>
                <a:srgbClr val="001789"/>
              </a:solidFill>
              <a:latin typeface="Cambria"/>
              <a:cs typeface="Cambria"/>
            </a:endParaRPr>
          </a:p>
          <a:p>
            <a:endParaRPr lang="en-US" dirty="0">
              <a:solidFill>
                <a:srgbClr val="001789"/>
              </a:solidFill>
              <a:latin typeface="Cambria"/>
              <a:cs typeface="Cambria"/>
            </a:endParaRPr>
          </a:p>
          <a:p>
            <a:endParaRPr lang="en-US" dirty="0">
              <a:solidFill>
                <a:srgbClr val="001789"/>
              </a:solidFill>
              <a:latin typeface="Cambria"/>
              <a:cs typeface="Cambria"/>
            </a:endParaRPr>
          </a:p>
          <a:p>
            <a:endParaRPr lang="en-US" dirty="0">
              <a:solidFill>
                <a:srgbClr val="001789"/>
              </a:solidFill>
              <a:latin typeface="Cambria"/>
              <a:cs typeface="Cambria"/>
            </a:endParaRPr>
          </a:p>
        </p:txBody>
      </p:sp>
      <p:graphicFrame>
        <p:nvGraphicFramePr>
          <p:cNvPr id="6" name="Diagramm 5">
            <a:extLst>
              <a:ext uri="{FF2B5EF4-FFF2-40B4-BE49-F238E27FC236}">
                <a16:creationId xmlns:a16="http://schemas.microsoft.com/office/drawing/2014/main" id="{F464CA53-6E08-DEA0-49ED-F06B87C83E89}"/>
              </a:ext>
            </a:extLst>
          </p:cNvPr>
          <p:cNvGraphicFramePr>
            <a:graphicFrameLocks/>
          </p:cNvGraphicFramePr>
          <p:nvPr>
            <p:extLst>
              <p:ext uri="{D42A27DB-BD31-4B8C-83A1-F6EECF244321}">
                <p14:modId xmlns:p14="http://schemas.microsoft.com/office/powerpoint/2010/main" val="510990276"/>
              </p:ext>
            </p:extLst>
          </p:nvPr>
        </p:nvGraphicFramePr>
        <p:xfrm>
          <a:off x="2087999" y="1173355"/>
          <a:ext cx="4968000" cy="31716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feld 6">
            <a:extLst>
              <a:ext uri="{FF2B5EF4-FFF2-40B4-BE49-F238E27FC236}">
                <a16:creationId xmlns:a16="http://schemas.microsoft.com/office/drawing/2014/main" id="{CF3230A8-3C4E-6824-A63F-5F737D585F51}"/>
              </a:ext>
            </a:extLst>
          </p:cNvPr>
          <p:cNvSpPr txBox="1"/>
          <p:nvPr/>
        </p:nvSpPr>
        <p:spPr>
          <a:xfrm>
            <a:off x="6732240" y="4371950"/>
            <a:ext cx="2016468" cy="153888"/>
          </a:xfrm>
          <a:prstGeom prst="rect">
            <a:avLst/>
          </a:prstGeom>
          <a:noFill/>
        </p:spPr>
        <p:txBody>
          <a:bodyPr wrap="square" lIns="0" tIns="0" rIns="0" bIns="0" rtlCol="0">
            <a:spAutoFit/>
          </a:bodyPr>
          <a:lstStyle/>
          <a:p>
            <a:pPr algn="r"/>
            <a:r>
              <a:rPr lang="de-DE" sz="1000" dirty="0">
                <a:solidFill>
                  <a:srgbClr val="001789"/>
                </a:solidFill>
                <a:latin typeface="Cambria"/>
                <a:cs typeface="Cambria"/>
              </a:rPr>
              <a:t>KBV, 2025</a:t>
            </a:r>
          </a:p>
        </p:txBody>
      </p:sp>
    </p:spTree>
    <p:extLst>
      <p:ext uri="{BB962C8B-B14F-4D97-AF65-F5344CB8AC3E}">
        <p14:creationId xmlns:p14="http://schemas.microsoft.com/office/powerpoint/2010/main" val="3980921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17F4E372-6AB2-8053-AFC1-7124A33C94CE}"/>
              </a:ext>
            </a:extLst>
          </p:cNvPr>
          <p:cNvSpPr>
            <a:spLocks noGrp="1"/>
          </p:cNvSpPr>
          <p:nvPr>
            <p:ph type="ftr" sz="quarter" idx="11"/>
          </p:nvPr>
        </p:nvSpPr>
        <p:spPr/>
        <p:txBody>
          <a:bodyPr/>
          <a:lstStyle/>
          <a:p>
            <a:pPr>
              <a:spcBef>
                <a:spcPts val="0"/>
              </a:spcBef>
              <a:buFont typeface="Arial" charset="0"/>
              <a:buNone/>
              <a:defRPr/>
            </a:pPr>
            <a:r>
              <a:rPr lang="de-DE">
                <a:latin typeface="Cambria"/>
                <a:ea typeface="Cambria"/>
                <a:cs typeface="Cambria"/>
              </a:rPr>
              <a:t>|   Arbeitsgemeinschaft der deutschen Ärztekammern </a:t>
            </a:r>
            <a:endParaRPr lang="de-DE" dirty="0">
              <a:latin typeface="Cambria"/>
              <a:ea typeface="Cambria"/>
              <a:cs typeface="Cambria"/>
            </a:endParaRPr>
          </a:p>
        </p:txBody>
      </p:sp>
      <p:sp>
        <p:nvSpPr>
          <p:cNvPr id="5" name="Foliennummernplatzhalter 4">
            <a:extLst>
              <a:ext uri="{FF2B5EF4-FFF2-40B4-BE49-F238E27FC236}">
                <a16:creationId xmlns:a16="http://schemas.microsoft.com/office/drawing/2014/main" id="{74C2BD52-D4A0-0356-A279-3FE32A315117}"/>
              </a:ext>
            </a:extLst>
          </p:cNvPr>
          <p:cNvSpPr>
            <a:spLocks noGrp="1"/>
          </p:cNvSpPr>
          <p:nvPr>
            <p:ph type="sldNum" sz="quarter" idx="12"/>
          </p:nvPr>
        </p:nvSpPr>
        <p:spPr/>
        <p:txBody>
          <a:bodyPr/>
          <a:lstStyle/>
          <a:p>
            <a:pPr>
              <a:defRPr/>
            </a:pPr>
            <a:r>
              <a:rPr lang="de-DE"/>
              <a:t>Folie </a:t>
            </a:r>
            <a:fld id="{0E6BEC03-0330-CD4B-98FA-54C68EC765E5}" type="slidenum">
              <a:rPr lang="de-DE" smtClean="0"/>
              <a:pPr>
                <a:defRPr/>
              </a:pPr>
              <a:t>18</a:t>
            </a:fld>
            <a:endParaRPr lang="de-DE" dirty="0"/>
          </a:p>
        </p:txBody>
      </p:sp>
      <p:sp>
        <p:nvSpPr>
          <p:cNvPr id="6" name="Inhaltsplatzhalter 2">
            <a:extLst>
              <a:ext uri="{FF2B5EF4-FFF2-40B4-BE49-F238E27FC236}">
                <a16:creationId xmlns:a16="http://schemas.microsoft.com/office/drawing/2014/main" id="{DA402EB4-A5FD-DD16-8E44-64C18BC93540}"/>
              </a:ext>
            </a:extLst>
          </p:cNvPr>
          <p:cNvSpPr txBox="1">
            <a:spLocks/>
          </p:cNvSpPr>
          <p:nvPr/>
        </p:nvSpPr>
        <p:spPr>
          <a:xfrm>
            <a:off x="395287" y="2068066"/>
            <a:ext cx="8353425" cy="1007368"/>
          </a:xfrm>
          <a:prstGeom prst="rect">
            <a:avLst/>
          </a:prstGeom>
        </p:spPr>
        <p:txBody>
          <a:bodyPr>
            <a:normAutofit/>
          </a:bodyPr>
          <a:lstStyle>
            <a:lvl1pPr marL="0" indent="-338400" algn="l" rtl="0" eaLnBrk="1" fontAlgn="base" hangingPunct="1">
              <a:spcBef>
                <a:spcPts val="500"/>
              </a:spcBef>
              <a:spcAft>
                <a:spcPct val="0"/>
              </a:spcAft>
              <a:buFont typeface="Arial"/>
              <a:buNone/>
              <a:defRPr sz="1800" b="1" kern="1200" baseline="0">
                <a:solidFill>
                  <a:schemeClr val="tx2"/>
                </a:solidFill>
                <a:latin typeface="+mj-lt"/>
                <a:ea typeface="ＭＳ Ｐゴシック" charset="0"/>
                <a:cs typeface="Cambria"/>
              </a:defRPr>
            </a:lvl1pPr>
            <a:lvl2pPr marL="182563" indent="-182563" algn="l" rtl="0" eaLnBrk="1" fontAlgn="base" hangingPunct="1">
              <a:spcBef>
                <a:spcPts val="500"/>
              </a:spcBef>
              <a:spcAft>
                <a:spcPct val="0"/>
              </a:spcAft>
              <a:buFont typeface="Arial" panose="020B0604020202020204" pitchFamily="34" charset="0"/>
              <a:buChar char="•"/>
              <a:defRPr sz="1800" kern="1200">
                <a:solidFill>
                  <a:schemeClr val="tx2"/>
                </a:solidFill>
                <a:latin typeface="+mj-lt"/>
                <a:ea typeface="ＭＳ Ｐゴシック" charset="0"/>
                <a:cs typeface="ＭＳ Ｐゴシック" charset="0"/>
              </a:defRPr>
            </a:lvl2pPr>
            <a:lvl3pPr marL="358775" indent="-182563" algn="l" rtl="0" eaLnBrk="1" fontAlgn="base" hangingPunct="1">
              <a:spcBef>
                <a:spcPts val="500"/>
              </a:spcBef>
              <a:spcAft>
                <a:spcPct val="0"/>
              </a:spcAft>
              <a:buFont typeface="Arial" charset="0"/>
              <a:buChar char="•"/>
              <a:defRPr sz="1600" kern="1200">
                <a:solidFill>
                  <a:schemeClr val="tx2"/>
                </a:solidFill>
                <a:latin typeface="+mj-lt"/>
                <a:ea typeface="ＭＳ Ｐゴシック" charset="0"/>
                <a:cs typeface="+mn-cs"/>
              </a:defRPr>
            </a:lvl3pPr>
            <a:lvl4pPr marL="719138" indent="-184150" algn="l" rtl="0" eaLnBrk="1" fontAlgn="base" hangingPunct="1">
              <a:spcBef>
                <a:spcPts val="500"/>
              </a:spcBef>
              <a:spcAft>
                <a:spcPct val="0"/>
              </a:spcAft>
              <a:buFont typeface="Arial" panose="020B0604020202020204" pitchFamily="34" charset="0"/>
              <a:buChar char="•"/>
              <a:defRPr sz="1200" kern="1200">
                <a:solidFill>
                  <a:schemeClr val="tx2"/>
                </a:solidFill>
                <a:latin typeface="+mj-lt"/>
                <a:ea typeface="ＭＳ Ｐゴシック" charset="0"/>
                <a:cs typeface="+mn-cs"/>
              </a:defRPr>
            </a:lvl4pPr>
            <a:lvl5pPr marL="1077913" indent="-125413" algn="l" rtl="0" eaLnBrk="1" fontAlgn="base" hangingPunct="1">
              <a:spcBef>
                <a:spcPts val="500"/>
              </a:spcBef>
              <a:spcAft>
                <a:spcPct val="0"/>
              </a:spcAft>
              <a:buFont typeface="Arial" charset="0"/>
              <a:buChar char="»"/>
              <a:defRPr sz="1000" kern="1200">
                <a:solidFill>
                  <a:srgbClr val="FF0000"/>
                </a:solidFill>
                <a:latin typeface="+mj-lt"/>
                <a:ea typeface="ＭＳ Ｐゴシック" charset="0"/>
                <a:cs typeface="+mn-cs"/>
              </a:defRPr>
            </a:lvl5pPr>
            <a:lvl6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6pPr>
            <a:lvl7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7pPr>
            <a:lvl8pPr marL="1440000" indent="-126000" algn="l" defTabSz="914400" rtl="0" eaLnBrk="1" latinLnBrk="0" hangingPunct="1">
              <a:spcBef>
                <a:spcPts val="500"/>
              </a:spcBef>
              <a:buFont typeface="Arial" pitchFamily="34" charset="0"/>
              <a:buChar char="•"/>
              <a:defRPr sz="1000" kern="1200">
                <a:solidFill>
                  <a:srgbClr val="1D3586"/>
                </a:solidFill>
                <a:latin typeface="+mj-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de-DE" sz="2800" b="1" dirty="0" err="1">
                <a:solidFill>
                  <a:schemeClr val="tx2"/>
                </a:solidFill>
                <a:latin typeface="+mj-lt"/>
              </a:rPr>
              <a:t>Planning</a:t>
            </a:r>
            <a:r>
              <a:rPr lang="de-DE" sz="2800" b="1" dirty="0">
                <a:solidFill>
                  <a:schemeClr val="tx2"/>
                </a:solidFill>
                <a:latin typeface="+mj-lt"/>
              </a:rPr>
              <a:t> </a:t>
            </a:r>
            <a:r>
              <a:rPr lang="de-DE" sz="2800" b="1" dirty="0" err="1">
                <a:solidFill>
                  <a:schemeClr val="tx2"/>
                </a:solidFill>
                <a:latin typeface="+mj-lt"/>
              </a:rPr>
              <a:t>of</a:t>
            </a:r>
            <a:r>
              <a:rPr lang="de-DE" sz="2800" b="1" dirty="0">
                <a:solidFill>
                  <a:schemeClr val="tx2"/>
                </a:solidFill>
                <a:latin typeface="+mj-lt"/>
              </a:rPr>
              <a:t> Medical </a:t>
            </a:r>
            <a:r>
              <a:rPr lang="de-DE" sz="2800" b="1" dirty="0" err="1">
                <a:solidFill>
                  <a:schemeClr val="tx2"/>
                </a:solidFill>
                <a:latin typeface="+mj-lt"/>
              </a:rPr>
              <a:t>Personel</a:t>
            </a:r>
            <a:br>
              <a:rPr lang="de-DE" sz="2800" b="1" dirty="0">
                <a:solidFill>
                  <a:schemeClr val="tx2"/>
                </a:solidFill>
                <a:latin typeface="+mj-lt"/>
              </a:rPr>
            </a:br>
            <a:r>
              <a:rPr lang="de-DE" sz="2800" b="1" dirty="0">
                <a:solidFill>
                  <a:schemeClr val="tx2"/>
                </a:solidFill>
                <a:latin typeface="+mj-lt"/>
              </a:rPr>
              <a:t>Tools</a:t>
            </a:r>
          </a:p>
        </p:txBody>
      </p:sp>
    </p:spTree>
    <p:extLst>
      <p:ext uri="{BB962C8B-B14F-4D97-AF65-F5344CB8AC3E}">
        <p14:creationId xmlns:p14="http://schemas.microsoft.com/office/powerpoint/2010/main" val="2628683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err="1">
                <a:solidFill>
                  <a:schemeClr val="tx2"/>
                </a:solidFill>
              </a:rPr>
              <a:t>Planning</a:t>
            </a:r>
            <a:r>
              <a:rPr lang="de-DE" dirty="0">
                <a:solidFill>
                  <a:schemeClr val="tx2"/>
                </a:solidFill>
              </a:rPr>
              <a:t> </a:t>
            </a:r>
            <a:r>
              <a:rPr lang="de-DE" dirty="0" err="1">
                <a:solidFill>
                  <a:schemeClr val="tx2"/>
                </a:solidFill>
              </a:rPr>
              <a:t>of</a:t>
            </a:r>
            <a:r>
              <a:rPr lang="de-DE" dirty="0">
                <a:solidFill>
                  <a:schemeClr val="tx2"/>
                </a:solidFill>
              </a:rPr>
              <a:t> Medical </a:t>
            </a:r>
            <a:r>
              <a:rPr lang="de-DE" dirty="0" err="1">
                <a:solidFill>
                  <a:schemeClr val="tx2"/>
                </a:solidFill>
              </a:rPr>
              <a:t>Personnel</a:t>
            </a:r>
            <a:br>
              <a:rPr lang="de-DE" dirty="0">
                <a:solidFill>
                  <a:schemeClr val="tx2"/>
                </a:solidFill>
              </a:rPr>
            </a:br>
            <a:r>
              <a:rPr lang="de-DE" dirty="0">
                <a:solidFill>
                  <a:schemeClr val="tx2"/>
                </a:solidFill>
              </a:rPr>
              <a:t>Development </a:t>
            </a:r>
            <a:r>
              <a:rPr lang="de-DE" dirty="0" err="1">
                <a:solidFill>
                  <a:schemeClr val="tx2"/>
                </a:solidFill>
              </a:rPr>
              <a:t>of</a:t>
            </a:r>
            <a:r>
              <a:rPr lang="de-DE" dirty="0">
                <a:solidFill>
                  <a:schemeClr val="tx2"/>
                </a:solidFill>
              </a:rPr>
              <a:t> </a:t>
            </a:r>
            <a:r>
              <a:rPr lang="de-DE" dirty="0" err="1">
                <a:solidFill>
                  <a:schemeClr val="tx2"/>
                </a:solidFill>
              </a:rPr>
              <a:t>medical</a:t>
            </a:r>
            <a:r>
              <a:rPr lang="de-DE" dirty="0">
                <a:solidFill>
                  <a:schemeClr val="tx2"/>
                </a:solidFill>
              </a:rPr>
              <a:t> </a:t>
            </a:r>
            <a:r>
              <a:rPr lang="de-DE" dirty="0" err="1">
                <a:solidFill>
                  <a:schemeClr val="tx2"/>
                </a:solidFill>
              </a:rPr>
              <a:t>personnel</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a:lnSpc>
                <a:spcPct val="115000"/>
              </a:lnSpc>
              <a:spcAft>
                <a:spcPts val="1000"/>
              </a:spcAft>
            </a:pPr>
            <a:endParaRPr lang="en-US" sz="1600" b="0" i="0" dirty="0">
              <a:effectLst/>
            </a:endParaRPr>
          </a:p>
          <a:p>
            <a:pPr>
              <a:lnSpc>
                <a:spcPct val="115000"/>
              </a:lnSpc>
              <a:spcAft>
                <a:spcPts val="1000"/>
              </a:spcAft>
            </a:pPr>
            <a:endParaRPr lang="de-DE"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19</a:t>
            </a:fld>
            <a:endParaRPr lang="de-DE" dirty="0"/>
          </a:p>
        </p:txBody>
      </p:sp>
      <p:sp>
        <p:nvSpPr>
          <p:cNvPr id="8" name="Textfeld 7">
            <a:extLst>
              <a:ext uri="{FF2B5EF4-FFF2-40B4-BE49-F238E27FC236}">
                <a16:creationId xmlns:a16="http://schemas.microsoft.com/office/drawing/2014/main" id="{A21ED89D-4C57-67A7-8DCF-8B999BF00914}"/>
              </a:ext>
            </a:extLst>
          </p:cNvPr>
          <p:cNvSpPr txBox="1"/>
          <p:nvPr/>
        </p:nvSpPr>
        <p:spPr>
          <a:xfrm>
            <a:off x="395287" y="1131590"/>
            <a:ext cx="8353425" cy="3939540"/>
          </a:xfrm>
          <a:prstGeom prst="rect">
            <a:avLst/>
          </a:prstGeom>
          <a:noFill/>
        </p:spPr>
        <p:txBody>
          <a:bodyPr wrap="square" lIns="0" tIns="0" rIns="0" bIns="0" rtlCol="0">
            <a:spAutoFit/>
          </a:bodyPr>
          <a:lstStyle/>
          <a:p>
            <a:pPr marL="285750" indent="-285750">
              <a:buFont typeface="Wingdings" panose="05000000000000000000" pitchFamily="2" charset="2"/>
              <a:buChar char="Ø"/>
            </a:pPr>
            <a:r>
              <a:rPr lang="en-US" sz="1600" u="sng" dirty="0">
                <a:solidFill>
                  <a:srgbClr val="001789"/>
                </a:solidFill>
                <a:latin typeface="Cambria"/>
              </a:rPr>
              <a:t>No uniform nationwide personnel planning:</a:t>
            </a:r>
          </a:p>
          <a:p>
            <a:r>
              <a:rPr lang="en-US" sz="1600" dirty="0">
                <a:solidFill>
                  <a:srgbClr val="001789"/>
                </a:solidFill>
                <a:latin typeface="Cambria"/>
              </a:rPr>
              <a:t>	staffing levels are determined by a combination of legal framework conditions, 	collective agreements, internal agreements and needs-based planning based on 	performance data and quality standards.</a:t>
            </a:r>
          </a:p>
          <a:p>
            <a:pPr marL="285750" indent="-285750">
              <a:buFont typeface="Wingdings" panose="05000000000000000000" pitchFamily="2" charset="2"/>
              <a:buChar char="Ø"/>
            </a:pPr>
            <a:r>
              <a:rPr lang="en-US" sz="1600" dirty="0">
                <a:solidFill>
                  <a:srgbClr val="001789"/>
                </a:solidFill>
                <a:latin typeface="Cambria"/>
              </a:rPr>
              <a:t>Planning of hospitals in Germany is the competence of the federal states. </a:t>
            </a:r>
          </a:p>
          <a:p>
            <a:endParaRPr lang="en-US" sz="1600" dirty="0">
              <a:solidFill>
                <a:srgbClr val="001789"/>
              </a:solidFill>
              <a:latin typeface="Cambria"/>
            </a:endParaRPr>
          </a:p>
          <a:p>
            <a:pPr marL="285750" indent="-285750">
              <a:buFont typeface="Wingdings" panose="05000000000000000000" pitchFamily="2" charset="2"/>
              <a:buChar char="Ø"/>
            </a:pPr>
            <a:r>
              <a:rPr lang="en-US" sz="1600" dirty="0">
                <a:solidFill>
                  <a:srgbClr val="001789"/>
                </a:solidFill>
                <a:latin typeface="Cambria"/>
              </a:rPr>
              <a:t>State Chambers of Physicians </a:t>
            </a:r>
          </a:p>
          <a:p>
            <a:pPr marL="742950" lvl="1" indent="-285750">
              <a:buFont typeface="Wingdings" panose="05000000000000000000" pitchFamily="2" charset="2"/>
              <a:buChar char="§"/>
            </a:pPr>
            <a:r>
              <a:rPr lang="en-US" sz="1400" dirty="0">
                <a:solidFill>
                  <a:srgbClr val="001789"/>
                </a:solidFill>
                <a:latin typeface="Cambria"/>
              </a:rPr>
              <a:t>do not have a formal obligation to plan the deployment of physicians but are often </a:t>
            </a:r>
            <a:r>
              <a:rPr lang="en-US" sz="1400" b="1" dirty="0">
                <a:solidFill>
                  <a:srgbClr val="001789"/>
                </a:solidFill>
                <a:latin typeface="Cambria"/>
              </a:rPr>
              <a:t>included or consulted in the planning process </a:t>
            </a:r>
            <a:r>
              <a:rPr lang="en-US" sz="1400" dirty="0">
                <a:solidFill>
                  <a:srgbClr val="001789"/>
                </a:solidFill>
                <a:latin typeface="Cambria"/>
              </a:rPr>
              <a:t>due to their expertise. (e.g. in hospital planning boards, etc.) </a:t>
            </a:r>
          </a:p>
          <a:p>
            <a:pPr marL="742950" lvl="1" indent="-285750">
              <a:buFont typeface="Wingdings" panose="05000000000000000000" pitchFamily="2" charset="2"/>
              <a:buChar char="§"/>
              <a:defRPr/>
            </a:pPr>
            <a:r>
              <a:rPr lang="en-US" sz="1400" dirty="0">
                <a:solidFill>
                  <a:srgbClr val="001789"/>
                </a:solidFill>
                <a:latin typeface="Cambria"/>
              </a:rPr>
              <a:t>play a significant role in personnel and quality assurance in the healthcare system, often indirectly through guidelines, professional codes of conduct, quality standards and expert advice.</a:t>
            </a:r>
            <a:r>
              <a:rPr kumimoji="0" lang="en-US" sz="1400" b="0" i="0" u="none" strike="noStrike" kern="1200" cap="none" spc="0" normalizeH="0" baseline="0" noProof="0" dirty="0">
                <a:ln>
                  <a:noFill/>
                </a:ln>
                <a:solidFill>
                  <a:srgbClr val="001789"/>
                </a:solidFill>
                <a:effectLst/>
                <a:uLnTx/>
                <a:uFillTx/>
                <a:latin typeface="Cambria"/>
                <a:ea typeface="ＭＳ Ｐゴシック" charset="0"/>
                <a:cs typeface="Cambria"/>
              </a:rPr>
              <a:t> </a:t>
            </a:r>
          </a:p>
          <a:p>
            <a:pPr marL="742950" lvl="1" indent="-285750">
              <a:buFont typeface="Wingdings" panose="05000000000000000000" pitchFamily="2" charset="2"/>
              <a:buChar char="§"/>
              <a:defRPr/>
            </a:pPr>
            <a:r>
              <a:rPr kumimoji="0" lang="en-US" sz="1400" b="0" i="0" u="none" strike="noStrike" kern="1200" cap="none" spc="0" normalizeH="0" baseline="0" noProof="0" dirty="0">
                <a:ln>
                  <a:noFill/>
                </a:ln>
                <a:solidFill>
                  <a:srgbClr val="001789"/>
                </a:solidFill>
                <a:effectLst/>
                <a:uLnTx/>
                <a:uFillTx/>
                <a:latin typeface="Cambria"/>
                <a:ea typeface="ＭＳ Ｐゴシック" charset="0"/>
                <a:cs typeface="Cambria"/>
              </a:rPr>
              <a:t>responsible for the Specialty training and CME their regulations can influence staffing requirements and resource planning:</a:t>
            </a:r>
          </a:p>
          <a:p>
            <a:pPr marL="457200" marR="0" lvl="1" indent="0" algn="l" defTabSz="914400" rtl="0" eaLnBrk="1" fontAlgn="base" latinLnBrk="0" hangingPunct="1">
              <a:lnSpc>
                <a:spcPct val="100000"/>
              </a:lnSpc>
              <a:spcBef>
                <a:spcPct val="0"/>
              </a:spcBef>
              <a:spcAft>
                <a:spcPct val="0"/>
              </a:spcAft>
              <a:buClrTx/>
              <a:buSzTx/>
              <a:buFontTx/>
              <a:buNone/>
              <a:tabLst/>
              <a:defRPr/>
            </a:pPr>
            <a:r>
              <a:rPr lang="en-US" sz="1400" dirty="0">
                <a:solidFill>
                  <a:srgbClr val="001789"/>
                </a:solidFill>
                <a:latin typeface="Cambria"/>
                <a:cs typeface="Cambria"/>
              </a:rPr>
              <a:t>       </a:t>
            </a:r>
            <a:r>
              <a:rPr kumimoji="0" lang="en-US" sz="1400" b="0" i="0" u="none" strike="noStrike" kern="1200" cap="none" spc="0" normalizeH="0" baseline="0" noProof="0" dirty="0">
                <a:ln>
                  <a:noFill/>
                </a:ln>
                <a:solidFill>
                  <a:srgbClr val="001789"/>
                </a:solidFill>
                <a:effectLst/>
                <a:uLnTx/>
                <a:uFillTx/>
                <a:latin typeface="Cambria"/>
                <a:ea typeface="ＭＳ Ｐゴシック" charset="0"/>
                <a:cs typeface="Cambria"/>
              </a:rPr>
              <a:t>framework, delegation of tasks (supervisory duties, delegation rules) etc. </a:t>
            </a:r>
          </a:p>
          <a:p>
            <a:pPr marL="285750" indent="-285750">
              <a:buFont typeface="Wingdings" panose="05000000000000000000" pitchFamily="2" charset="2"/>
              <a:buChar char="Ø"/>
            </a:pPr>
            <a:endParaRPr lang="en-US" sz="1400" dirty="0">
              <a:solidFill>
                <a:srgbClr val="001789"/>
              </a:solidFill>
              <a:latin typeface="Cambria"/>
            </a:endParaRPr>
          </a:p>
          <a:p>
            <a:endParaRPr lang="en-US" sz="1400" dirty="0">
              <a:solidFill>
                <a:srgbClr val="001789"/>
              </a:solidFill>
              <a:latin typeface="Cambria"/>
              <a:cs typeface="Cambria"/>
            </a:endParaRPr>
          </a:p>
          <a:p>
            <a:endParaRPr lang="en-US" dirty="0">
              <a:solidFill>
                <a:srgbClr val="001789"/>
              </a:solidFill>
              <a:latin typeface="Cambria"/>
              <a:cs typeface="Cambria"/>
            </a:endParaRPr>
          </a:p>
        </p:txBody>
      </p:sp>
    </p:spTree>
    <p:extLst>
      <p:ext uri="{BB962C8B-B14F-4D97-AF65-F5344CB8AC3E}">
        <p14:creationId xmlns:p14="http://schemas.microsoft.com/office/powerpoint/2010/main" val="4098697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err="1">
                <a:solidFill>
                  <a:schemeClr val="tx2"/>
                </a:solidFill>
              </a:rPr>
              <a:t>Planning</a:t>
            </a:r>
            <a:r>
              <a:rPr lang="de-DE" dirty="0">
                <a:solidFill>
                  <a:schemeClr val="tx2"/>
                </a:solidFill>
              </a:rPr>
              <a:t> </a:t>
            </a:r>
            <a:r>
              <a:rPr lang="de-DE" dirty="0" err="1">
                <a:solidFill>
                  <a:schemeClr val="tx2"/>
                </a:solidFill>
              </a:rPr>
              <a:t>of</a:t>
            </a:r>
            <a:r>
              <a:rPr lang="de-DE" dirty="0">
                <a:solidFill>
                  <a:schemeClr val="tx2"/>
                </a:solidFill>
              </a:rPr>
              <a:t> Medical </a:t>
            </a:r>
            <a:r>
              <a:rPr lang="de-DE" dirty="0" err="1">
                <a:solidFill>
                  <a:schemeClr val="tx2"/>
                </a:solidFill>
              </a:rPr>
              <a:t>Personel</a:t>
            </a:r>
            <a:br>
              <a:rPr lang="de-DE" dirty="0">
                <a:solidFill>
                  <a:schemeClr val="tx2"/>
                </a:solidFill>
              </a:rPr>
            </a:br>
            <a:r>
              <a:rPr lang="de-DE" dirty="0">
                <a:solidFill>
                  <a:schemeClr val="tx2"/>
                </a:solidFill>
              </a:rPr>
              <a:t>Development </a:t>
            </a:r>
            <a:r>
              <a:rPr lang="de-DE" dirty="0" err="1">
                <a:solidFill>
                  <a:schemeClr val="tx2"/>
                </a:solidFill>
              </a:rPr>
              <a:t>of</a:t>
            </a:r>
            <a:r>
              <a:rPr lang="de-DE" dirty="0">
                <a:solidFill>
                  <a:schemeClr val="tx2"/>
                </a:solidFill>
              </a:rPr>
              <a:t> </a:t>
            </a:r>
            <a:r>
              <a:rPr lang="de-DE" dirty="0" err="1">
                <a:solidFill>
                  <a:schemeClr val="tx2"/>
                </a:solidFill>
              </a:rPr>
              <a:t>medical</a:t>
            </a:r>
            <a:r>
              <a:rPr lang="de-DE" dirty="0">
                <a:solidFill>
                  <a:schemeClr val="tx2"/>
                </a:solidFill>
              </a:rPr>
              <a:t> </a:t>
            </a:r>
            <a:r>
              <a:rPr lang="de-DE" dirty="0" err="1">
                <a:solidFill>
                  <a:schemeClr val="tx2"/>
                </a:solidFill>
              </a:rPr>
              <a:t>personel</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a:lnSpc>
                <a:spcPct val="115000"/>
              </a:lnSpc>
              <a:spcAft>
                <a:spcPts val="1000"/>
              </a:spcAft>
            </a:pPr>
            <a:endParaRPr lang="en-US" sz="1600" b="0" i="0" dirty="0">
              <a:effectLst/>
            </a:endParaRPr>
          </a:p>
          <a:p>
            <a:pPr>
              <a:lnSpc>
                <a:spcPct val="115000"/>
              </a:lnSpc>
              <a:spcAft>
                <a:spcPts val="1000"/>
              </a:spcAft>
            </a:pPr>
            <a:endParaRPr lang="de-DE"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20</a:t>
            </a:fld>
            <a:endParaRPr lang="de-DE" dirty="0"/>
          </a:p>
        </p:txBody>
      </p:sp>
      <p:sp>
        <p:nvSpPr>
          <p:cNvPr id="8" name="Textfeld 7">
            <a:extLst>
              <a:ext uri="{FF2B5EF4-FFF2-40B4-BE49-F238E27FC236}">
                <a16:creationId xmlns:a16="http://schemas.microsoft.com/office/drawing/2014/main" id="{A21ED89D-4C57-67A7-8DCF-8B999BF00914}"/>
              </a:ext>
            </a:extLst>
          </p:cNvPr>
          <p:cNvSpPr txBox="1"/>
          <p:nvPr/>
        </p:nvSpPr>
        <p:spPr>
          <a:xfrm>
            <a:off x="391059" y="1276350"/>
            <a:ext cx="8353425" cy="270843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1789"/>
              </a:solidFill>
              <a:effectLst/>
              <a:uLnTx/>
              <a:uFillTx/>
              <a:latin typeface="Cambria"/>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1789"/>
                </a:solidFill>
                <a:effectLst/>
                <a:uLnTx/>
                <a:uFillTx/>
                <a:latin typeface="Cambria"/>
                <a:ea typeface="ＭＳ Ｐゴシック" charset="0"/>
              </a:rPr>
              <a:t>To combat </a:t>
            </a:r>
            <a:r>
              <a:rPr kumimoji="0" lang="en-US" sz="1600" b="1" i="0" u="none" strike="noStrike" kern="1200" cap="none" spc="0" normalizeH="0" baseline="0" noProof="0" dirty="0">
                <a:ln>
                  <a:noFill/>
                </a:ln>
                <a:solidFill>
                  <a:srgbClr val="001789"/>
                </a:solidFill>
                <a:effectLst/>
                <a:uLnTx/>
                <a:uFillTx/>
                <a:latin typeface="Cambria"/>
                <a:ea typeface="ＭＳ Ｐゴシック" charset="0"/>
              </a:rPr>
              <a:t>shortages of physicians in rural areas</a:t>
            </a:r>
            <a:r>
              <a:rPr kumimoji="0" lang="en-US" sz="1600" b="0" i="0" u="none" strike="noStrike" kern="1200" cap="none" spc="0" normalizeH="0" baseline="0" noProof="0" dirty="0">
                <a:ln>
                  <a:noFill/>
                </a:ln>
                <a:solidFill>
                  <a:srgbClr val="001789"/>
                </a:solidFill>
                <a:effectLst/>
                <a:uLnTx/>
                <a:uFillTx/>
                <a:latin typeface="Cambria"/>
                <a:ea typeface="ＭＳ Ｐゴシック" charset="0"/>
              </a:rPr>
              <a:t>, certain State </a:t>
            </a:r>
            <a:r>
              <a:rPr lang="en-US" sz="1600" dirty="0">
                <a:solidFill>
                  <a:srgbClr val="001789"/>
                </a:solidFill>
                <a:latin typeface="Cambria"/>
              </a:rPr>
              <a:t>C</a:t>
            </a:r>
            <a:r>
              <a:rPr kumimoji="0" lang="en-US" sz="1600" b="0" i="0" u="none" strike="noStrike" kern="1200" cap="none" spc="0" normalizeH="0" baseline="0" noProof="0" dirty="0" err="1">
                <a:ln>
                  <a:noFill/>
                </a:ln>
                <a:solidFill>
                  <a:srgbClr val="001789"/>
                </a:solidFill>
                <a:effectLst/>
                <a:uLnTx/>
                <a:uFillTx/>
                <a:latin typeface="Cambria"/>
                <a:ea typeface="ＭＳ Ｐゴシック" charset="0"/>
              </a:rPr>
              <a:t>hambers</a:t>
            </a:r>
            <a:r>
              <a:rPr kumimoji="0" lang="en-US" sz="1600" b="0" i="0" u="none" strike="noStrike" kern="1200" cap="none" spc="0" normalizeH="0" baseline="0" noProof="0" dirty="0">
                <a:ln>
                  <a:noFill/>
                </a:ln>
                <a:solidFill>
                  <a:srgbClr val="001789"/>
                </a:solidFill>
                <a:effectLst/>
                <a:uLnTx/>
                <a:uFillTx/>
                <a:latin typeface="Cambria"/>
                <a:ea typeface="ＭＳ Ｐゴシック" charset="0"/>
              </a:rPr>
              <a:t> of Physicians have supported universities in accepting a certain percentage of medical students on the basis of a contract that </a:t>
            </a:r>
            <a:r>
              <a:rPr kumimoji="0" lang="en-US" sz="1600" b="1" i="0" u="none" strike="noStrike" kern="1200" cap="none" spc="0" normalizeH="0" baseline="0" noProof="0" dirty="0">
                <a:ln>
                  <a:noFill/>
                </a:ln>
                <a:solidFill>
                  <a:srgbClr val="001789"/>
                </a:solidFill>
                <a:effectLst/>
                <a:uLnTx/>
                <a:uFillTx/>
                <a:latin typeface="Cambria"/>
                <a:ea typeface="ＭＳ Ｐゴシック" charset="0"/>
              </a:rPr>
              <a:t>requires them to work in understaffed </a:t>
            </a:r>
            <a:r>
              <a:rPr kumimoji="0" lang="en-US" sz="1600" b="0" i="0" u="none" strike="noStrike" kern="1200" cap="none" spc="0" normalizeH="0" baseline="0" noProof="0" dirty="0">
                <a:ln>
                  <a:noFill/>
                </a:ln>
                <a:solidFill>
                  <a:srgbClr val="001789"/>
                </a:solidFill>
                <a:effectLst/>
                <a:uLnTx/>
                <a:uFillTx/>
                <a:latin typeface="Cambria"/>
                <a:ea typeface="ＭＳ Ｐゴシック" charset="0"/>
              </a:rPr>
              <a:t>areas after graduation: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1789"/>
                </a:solidFill>
                <a:effectLst/>
                <a:uLnTx/>
                <a:uFillTx/>
                <a:latin typeface="Cambria"/>
                <a:ea typeface="ＭＳ Ｐゴシック" charset="0"/>
                <a:sym typeface="Wingdings" panose="05000000000000000000" pitchFamily="2" charset="2"/>
              </a:rPr>
              <a:t>	 </a:t>
            </a:r>
            <a:r>
              <a:rPr kumimoji="0" lang="en-US" sz="1600" b="0" i="0" u="none" strike="noStrike" kern="1200" cap="none" spc="0" normalizeH="0" baseline="0" noProof="0" dirty="0">
                <a:ln>
                  <a:noFill/>
                </a:ln>
                <a:solidFill>
                  <a:srgbClr val="001789"/>
                </a:solidFill>
                <a:effectLst/>
                <a:uLnTx/>
                <a:uFillTx/>
                <a:latin typeface="Cambria"/>
                <a:ea typeface="ＭＳ Ｐゴシック" charset="0"/>
              </a:rPr>
              <a:t>These students are exempt from the entry exam, instead taking an aptitude test 	and making a ten-year commitment.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1789"/>
              </a:solidFill>
              <a:effectLst/>
              <a:uLnTx/>
              <a:uFillTx/>
              <a:latin typeface="Cambria"/>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1789"/>
                </a:solidFill>
                <a:effectLst/>
                <a:uLnTx/>
                <a:uFillTx/>
                <a:latin typeface="Cambria"/>
                <a:ea typeface="ＭＳ Ｐゴシック" charset="0"/>
              </a:rPr>
              <a:t>This has been done in North Rhine-Westphalia where 7.6% of places are reserved for such students. Similar programs exist in Bavaria, Baden-Württemberg, Rhineland-</a:t>
            </a:r>
            <a:r>
              <a:rPr kumimoji="0" lang="en-US" sz="1600" b="0" i="0" u="none" strike="noStrike" kern="1200" cap="none" spc="0" normalizeH="0" baseline="0" noProof="0" dirty="0" err="1">
                <a:ln>
                  <a:noFill/>
                </a:ln>
                <a:solidFill>
                  <a:srgbClr val="001789"/>
                </a:solidFill>
                <a:effectLst/>
                <a:uLnTx/>
                <a:uFillTx/>
                <a:latin typeface="Cambria"/>
                <a:ea typeface="ＭＳ Ｐゴシック" charset="0"/>
              </a:rPr>
              <a:t>Palantinate</a:t>
            </a:r>
            <a:r>
              <a:rPr kumimoji="0" lang="en-US" sz="1600" b="0" i="0" u="none" strike="noStrike" kern="1200" cap="none" spc="0" normalizeH="0" baseline="0" noProof="0" dirty="0">
                <a:ln>
                  <a:noFill/>
                </a:ln>
                <a:solidFill>
                  <a:srgbClr val="001789"/>
                </a:solidFill>
                <a:effectLst/>
                <a:uLnTx/>
                <a:uFillTx/>
                <a:latin typeface="Cambria"/>
                <a:ea typeface="ＭＳ Ｐゴシック" charset="0"/>
              </a:rPr>
              <a:t>, etc.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1789"/>
              </a:solidFill>
              <a:effectLst/>
              <a:uLnTx/>
              <a:uFillTx/>
              <a:latin typeface="Cambria"/>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1789"/>
              </a:solidFill>
              <a:effectLst/>
              <a:uLnTx/>
              <a:uFillTx/>
              <a:latin typeface="Cambria"/>
              <a:ea typeface="ＭＳ Ｐゴシック" charset="0"/>
              <a:cs typeface="Cambria"/>
            </a:endParaRPr>
          </a:p>
        </p:txBody>
      </p:sp>
    </p:spTree>
    <p:extLst>
      <p:ext uri="{BB962C8B-B14F-4D97-AF65-F5344CB8AC3E}">
        <p14:creationId xmlns:p14="http://schemas.microsoft.com/office/powerpoint/2010/main" val="3874937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err="1">
                <a:solidFill>
                  <a:schemeClr val="tx2"/>
                </a:solidFill>
              </a:rPr>
              <a:t>Aritifical</a:t>
            </a:r>
            <a:r>
              <a:rPr lang="de-DE" dirty="0">
                <a:solidFill>
                  <a:schemeClr val="tx2"/>
                </a:solidFill>
              </a:rPr>
              <a:t> </a:t>
            </a:r>
            <a:r>
              <a:rPr lang="de-DE" dirty="0" err="1">
                <a:solidFill>
                  <a:schemeClr val="tx2"/>
                </a:solidFill>
              </a:rPr>
              <a:t>intelligence</a:t>
            </a:r>
            <a:br>
              <a:rPr lang="de-DE" dirty="0">
                <a:solidFill>
                  <a:schemeClr val="tx2"/>
                </a:solidFill>
              </a:rPr>
            </a:br>
            <a:r>
              <a:rPr lang="de-DE" dirty="0" err="1">
                <a:solidFill>
                  <a:schemeClr val="tx2"/>
                </a:solidFill>
              </a:rPr>
              <a:t>Deployment</a:t>
            </a:r>
            <a:r>
              <a:rPr lang="de-DE" dirty="0">
                <a:solidFill>
                  <a:schemeClr val="tx2"/>
                </a:solidFill>
              </a:rPr>
              <a:t> </a:t>
            </a:r>
            <a:r>
              <a:rPr lang="de-DE" dirty="0" err="1">
                <a:solidFill>
                  <a:schemeClr val="tx2"/>
                </a:solidFill>
              </a:rPr>
              <a:t>of</a:t>
            </a:r>
            <a:r>
              <a:rPr lang="de-DE" dirty="0">
                <a:solidFill>
                  <a:schemeClr val="tx2"/>
                </a:solidFill>
              </a:rPr>
              <a:t> </a:t>
            </a:r>
            <a:r>
              <a:rPr lang="de-DE" dirty="0" err="1">
                <a:solidFill>
                  <a:schemeClr val="tx2"/>
                </a:solidFill>
              </a:rPr>
              <a:t>medical</a:t>
            </a:r>
            <a:r>
              <a:rPr lang="de-DE" dirty="0">
                <a:solidFill>
                  <a:schemeClr val="tx2"/>
                </a:solidFill>
              </a:rPr>
              <a:t> </a:t>
            </a:r>
            <a:r>
              <a:rPr lang="de-DE" dirty="0" err="1">
                <a:solidFill>
                  <a:schemeClr val="tx2"/>
                </a:solidFill>
              </a:rPr>
              <a:t>personel</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a:xfrm>
            <a:off x="395287" y="1190632"/>
            <a:ext cx="8353425" cy="3311624"/>
          </a:xfrm>
        </p:spPr>
        <p:txBody>
          <a:bodyPr>
            <a:normAutofit/>
          </a:bodyPr>
          <a:lstStyle/>
          <a:p>
            <a:pPr>
              <a:lnSpc>
                <a:spcPct val="115000"/>
              </a:lnSpc>
              <a:spcAft>
                <a:spcPts val="1000"/>
              </a:spcAft>
            </a:pPr>
            <a:r>
              <a:rPr lang="en-US" sz="1600" dirty="0" err="1">
                <a:effectLst/>
                <a:latin typeface="Cambria" panose="02040503050406030204" pitchFamily="18" charset="0"/>
                <a:ea typeface="Calibri" panose="020F0502020204030204" pitchFamily="34" charset="0"/>
                <a:cs typeface="Aptos" panose="020B0004020202020204" pitchFamily="34" charset="0"/>
              </a:rPr>
              <a:t>Ärztliches</a:t>
            </a:r>
            <a:r>
              <a:rPr lang="en-US" sz="1600" dirty="0">
                <a:effectLst/>
                <a:latin typeface="Cambria" panose="02040503050406030204" pitchFamily="18" charset="0"/>
                <a:ea typeface="Calibri" panose="020F0502020204030204" pitchFamily="34" charset="0"/>
                <a:cs typeface="Aptos" panose="020B0004020202020204" pitchFamily="34" charset="0"/>
              </a:rPr>
              <a:t> </a:t>
            </a:r>
            <a:r>
              <a:rPr lang="en-US" sz="1600" dirty="0" err="1">
                <a:effectLst/>
                <a:latin typeface="Cambria" panose="02040503050406030204" pitchFamily="18" charset="0"/>
                <a:ea typeface="Calibri" panose="020F0502020204030204" pitchFamily="34" charset="0"/>
                <a:cs typeface="Aptos" panose="020B0004020202020204" pitchFamily="34" charset="0"/>
              </a:rPr>
              <a:t>Personalbemessungsinstrument</a:t>
            </a:r>
            <a:r>
              <a:rPr lang="en-US" sz="1600" dirty="0">
                <a:effectLst/>
                <a:latin typeface="Cambria" panose="02040503050406030204" pitchFamily="18" charset="0"/>
                <a:ea typeface="Calibri" panose="020F0502020204030204" pitchFamily="34" charset="0"/>
                <a:cs typeface="Aptos" panose="020B0004020202020204" pitchFamily="34" charset="0"/>
              </a:rPr>
              <a:t> (ÄPS-BÄK) - Tool for evaluating medical staff - GMA</a:t>
            </a:r>
          </a:p>
          <a:p>
            <a:r>
              <a:rPr lang="en-US" sz="1600" b="0" dirty="0">
                <a:effectLst/>
                <a:latin typeface="Cambria" panose="02040503050406030204" pitchFamily="18" charset="0"/>
                <a:ea typeface="Calibri" panose="020F0502020204030204" pitchFamily="34" charset="0"/>
                <a:cs typeface="Aptos" panose="020B0004020202020204" pitchFamily="34" charset="0"/>
              </a:rPr>
              <a:t>ÄPS-BÄK (published by the GMA 2013) aims to:</a:t>
            </a:r>
          </a:p>
          <a:p>
            <a:pPr>
              <a:buFont typeface="Arial" panose="020B0604020202020204" pitchFamily="34" charset="0"/>
              <a:buChar char="•"/>
            </a:pPr>
            <a:r>
              <a:rPr lang="en-US" sz="1600" b="0" dirty="0">
                <a:latin typeface="Cambria" panose="02040503050406030204" pitchFamily="18" charset="0"/>
                <a:ea typeface="Calibri" panose="020F0502020204030204" pitchFamily="34" charset="0"/>
                <a:cs typeface="Aptos" panose="020B0004020202020204" pitchFamily="34" charset="0"/>
              </a:rPr>
              <a:t>D</a:t>
            </a:r>
            <a:r>
              <a:rPr lang="en-US" sz="1600" b="0" dirty="0">
                <a:effectLst/>
                <a:latin typeface="Cambria" panose="02040503050406030204" pitchFamily="18" charset="0"/>
                <a:ea typeface="Calibri" panose="020F0502020204030204" pitchFamily="34" charset="0"/>
                <a:cs typeface="Aptos" panose="020B0004020202020204" pitchFamily="34" charset="0"/>
              </a:rPr>
              <a:t>etermine a needs-based and task-appropriate level of physician staffing </a:t>
            </a:r>
          </a:p>
          <a:p>
            <a:pPr indent="0"/>
            <a:endParaRPr lang="en-US" sz="1600" b="0" dirty="0">
              <a:effectLst/>
              <a:latin typeface="Cambria" panose="02040503050406030204" pitchFamily="18" charset="0"/>
              <a:ea typeface="Calibri" panose="020F0502020204030204" pitchFamily="34" charset="0"/>
              <a:cs typeface="Aptos" panose="020B0004020202020204" pitchFamily="34" charset="0"/>
            </a:endParaRPr>
          </a:p>
          <a:p>
            <a:pPr indent="0"/>
            <a:r>
              <a:rPr lang="en-US" sz="1600" b="0" dirty="0">
                <a:effectLst/>
                <a:latin typeface="Cambria" panose="02040503050406030204" pitchFamily="18" charset="0"/>
                <a:ea typeface="Calibri" panose="020F0502020204030204" pitchFamily="34" charset="0"/>
                <a:cs typeface="Aptos" panose="020B0004020202020204" pitchFamily="34" charset="0"/>
              </a:rPr>
              <a:t>To achieve this, the </a:t>
            </a:r>
            <a:r>
              <a:rPr lang="en-US" sz="1600" dirty="0">
                <a:effectLst/>
                <a:latin typeface="Cambria" panose="02040503050406030204" pitchFamily="18" charset="0"/>
                <a:ea typeface="Calibri" panose="020F0502020204030204" pitchFamily="34" charset="0"/>
                <a:cs typeface="Aptos" panose="020B0004020202020204" pitchFamily="34" charset="0"/>
              </a:rPr>
              <a:t>system collects extensive data on</a:t>
            </a:r>
            <a:r>
              <a:rPr lang="en-US" sz="1600" b="0" dirty="0">
                <a:effectLst/>
                <a:latin typeface="Cambria" panose="02040503050406030204" pitchFamily="18" charset="0"/>
                <a:ea typeface="Calibri" panose="020F0502020204030204" pitchFamily="34" charset="0"/>
                <a:cs typeface="Aptos" panose="020B0004020202020204" pitchFamily="34" charset="0"/>
              </a:rPr>
              <a:t> both patient-related and non-patient-related </a:t>
            </a:r>
            <a:r>
              <a:rPr lang="en-US" sz="1600" dirty="0">
                <a:effectLst/>
                <a:latin typeface="Cambria" panose="02040503050406030204" pitchFamily="18" charset="0"/>
                <a:ea typeface="Calibri" panose="020F0502020204030204" pitchFamily="34" charset="0"/>
                <a:cs typeface="Aptos" panose="020B0004020202020204" pitchFamily="34" charset="0"/>
              </a:rPr>
              <a:t>medical activities</a:t>
            </a:r>
            <a:r>
              <a:rPr lang="en-US" sz="1600" b="0" dirty="0">
                <a:effectLst/>
                <a:latin typeface="Cambria" panose="02040503050406030204" pitchFamily="18" charset="0"/>
                <a:ea typeface="Calibri" panose="020F0502020204030204" pitchFamily="34" charset="0"/>
                <a:cs typeface="Aptos" panose="020B0004020202020204" pitchFamily="34" charset="0"/>
              </a:rPr>
              <a:t>. This assessment enables hospital departments to calculate the appropriate staffing level. </a:t>
            </a:r>
          </a:p>
          <a:p>
            <a:pPr indent="0"/>
            <a:endParaRPr lang="en-US" sz="1600" b="0" dirty="0">
              <a:latin typeface="Cambria" panose="02040503050406030204" pitchFamily="18" charset="0"/>
              <a:ea typeface="Calibri" panose="020F0502020204030204" pitchFamily="34" charset="0"/>
            </a:endParaRPr>
          </a:p>
          <a:p>
            <a:pPr indent="0"/>
            <a:r>
              <a:rPr lang="en-US" sz="1600" b="0" dirty="0">
                <a:latin typeface="Cambria" panose="02040503050406030204" pitchFamily="18" charset="0"/>
                <a:ea typeface="Calibri" panose="020F0502020204030204" pitchFamily="34" charset="0"/>
              </a:rPr>
              <a:t>While this tool does not currently utilize AI and only serves as a tool available to hospitals, its potential when coupled with AI is worth exploring. </a:t>
            </a:r>
            <a:endParaRPr lang="de-DE" sz="1600"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a:solidFill>
                  <a:srgbClr val="001789"/>
                </a:solidFill>
                <a:latin typeface="Cambria"/>
                <a:ea typeface="Cambria"/>
                <a:cs typeface="Cambria"/>
              </a:rPr>
              <a:t>|   Arbeitsgemeinschaft der deutschen Ärztekammern </a:t>
            </a:r>
            <a:endParaRPr lang="de-DE" dirty="0">
              <a:solidFill>
                <a:srgbClr val="001789"/>
              </a:solidFill>
              <a:latin typeface="Cambria"/>
              <a:ea typeface="Cambria"/>
              <a:cs typeface="Cambria"/>
            </a:endParaRP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21</a:t>
            </a:fld>
            <a:endParaRPr lang="de-DE" dirty="0"/>
          </a:p>
        </p:txBody>
      </p:sp>
    </p:spTree>
    <p:extLst>
      <p:ext uri="{BB962C8B-B14F-4D97-AF65-F5344CB8AC3E}">
        <p14:creationId xmlns:p14="http://schemas.microsoft.com/office/powerpoint/2010/main" val="697521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0A4BF3-B635-4A68-94E5-15C920575A4B}"/>
              </a:ext>
            </a:extLst>
          </p:cNvPr>
          <p:cNvSpPr>
            <a:spLocks noGrp="1"/>
          </p:cNvSpPr>
          <p:nvPr>
            <p:ph type="title"/>
          </p:nvPr>
        </p:nvSpPr>
        <p:spPr/>
        <p:txBody>
          <a:bodyPr/>
          <a:lstStyle/>
          <a:p>
            <a:r>
              <a:rPr lang="de-DE" dirty="0">
                <a:solidFill>
                  <a:schemeClr val="tx2"/>
                </a:solidFill>
              </a:rPr>
              <a:t>Recognition </a:t>
            </a:r>
            <a:r>
              <a:rPr lang="de-DE" dirty="0" err="1">
                <a:solidFill>
                  <a:schemeClr val="tx2"/>
                </a:solidFill>
              </a:rPr>
              <a:t>of</a:t>
            </a:r>
            <a:r>
              <a:rPr lang="de-DE" dirty="0">
                <a:solidFill>
                  <a:schemeClr val="tx2"/>
                </a:solidFill>
              </a:rPr>
              <a:t> </a:t>
            </a:r>
            <a:r>
              <a:rPr lang="de-DE" dirty="0" err="1">
                <a:solidFill>
                  <a:schemeClr val="tx2"/>
                </a:solidFill>
              </a:rPr>
              <a:t>Foreign</a:t>
            </a:r>
            <a:r>
              <a:rPr lang="de-DE" dirty="0">
                <a:solidFill>
                  <a:schemeClr val="tx2"/>
                </a:solidFill>
              </a:rPr>
              <a:t> </a:t>
            </a:r>
            <a:r>
              <a:rPr lang="de-DE" dirty="0" err="1">
                <a:solidFill>
                  <a:schemeClr val="tx2"/>
                </a:solidFill>
              </a:rPr>
              <a:t>Diplomas</a:t>
            </a:r>
            <a:br>
              <a:rPr lang="de-DE" dirty="0">
                <a:solidFill>
                  <a:schemeClr val="tx2"/>
                </a:solidFill>
              </a:rPr>
            </a:br>
            <a:r>
              <a:rPr lang="de-DE" dirty="0" err="1">
                <a:solidFill>
                  <a:schemeClr val="tx2"/>
                </a:solidFill>
              </a:rPr>
              <a:t>Responsible</a:t>
            </a:r>
            <a:r>
              <a:rPr lang="de-DE" dirty="0">
                <a:solidFill>
                  <a:schemeClr val="tx2"/>
                </a:solidFill>
              </a:rPr>
              <a:t> </a:t>
            </a:r>
            <a:r>
              <a:rPr lang="de-DE" dirty="0" err="1">
                <a:solidFill>
                  <a:schemeClr val="tx2"/>
                </a:solidFill>
              </a:rPr>
              <a:t>authority</a:t>
            </a:r>
            <a:endParaRPr lang="de-DE" dirty="0">
              <a:solidFill>
                <a:schemeClr val="tx2"/>
              </a:solidFill>
            </a:endParaRPr>
          </a:p>
        </p:txBody>
      </p:sp>
      <p:sp>
        <p:nvSpPr>
          <p:cNvPr id="3" name="Inhaltsplatzhalter 2">
            <a:extLst>
              <a:ext uri="{FF2B5EF4-FFF2-40B4-BE49-F238E27FC236}">
                <a16:creationId xmlns:a16="http://schemas.microsoft.com/office/drawing/2014/main" id="{CBFF663B-C333-433F-8A35-4979369FD46D}"/>
              </a:ext>
            </a:extLst>
          </p:cNvPr>
          <p:cNvSpPr>
            <a:spLocks noGrp="1"/>
          </p:cNvSpPr>
          <p:nvPr>
            <p:ph sz="quarter" idx="10"/>
          </p:nvPr>
        </p:nvSpPr>
        <p:spPr/>
        <p:txBody>
          <a:bodyPr>
            <a:normAutofit/>
          </a:bodyPr>
          <a:lstStyle/>
          <a:p>
            <a:pPr>
              <a:lnSpc>
                <a:spcPct val="115000"/>
              </a:lnSpc>
              <a:spcAft>
                <a:spcPts val="1000"/>
              </a:spcAft>
            </a:pPr>
            <a:endParaRPr lang="en-US" sz="1600" b="0" i="0" dirty="0">
              <a:effectLst/>
            </a:endParaRPr>
          </a:p>
          <a:p>
            <a:pPr>
              <a:lnSpc>
                <a:spcPct val="115000"/>
              </a:lnSpc>
              <a:spcAft>
                <a:spcPts val="1000"/>
              </a:spcAft>
            </a:pPr>
            <a:endParaRPr lang="de-DE" b="0" dirty="0"/>
          </a:p>
        </p:txBody>
      </p:sp>
      <p:sp>
        <p:nvSpPr>
          <p:cNvPr id="4" name="Fußzeilenplatzhalter 3">
            <a:extLst>
              <a:ext uri="{FF2B5EF4-FFF2-40B4-BE49-F238E27FC236}">
                <a16:creationId xmlns:a16="http://schemas.microsoft.com/office/drawing/2014/main" id="{7758A5A3-D5EC-43FD-9BC9-E87018430CA9}"/>
              </a:ext>
            </a:extLst>
          </p:cNvPr>
          <p:cNvSpPr>
            <a:spLocks noGrp="1"/>
          </p:cNvSpPr>
          <p:nvPr>
            <p:ph type="ftr" sz="quarter" idx="12"/>
          </p:nvPr>
        </p:nvSpPr>
        <p:spPr>
          <a:xfrm>
            <a:off x="2160000" y="4716000"/>
            <a:ext cx="3708144" cy="274637"/>
          </a:xfrm>
        </p:spPr>
        <p:txBody>
          <a:bodyPr/>
          <a:lstStyle/>
          <a:p>
            <a:pPr>
              <a:spcBef>
                <a:spcPts val="0"/>
              </a:spcBef>
              <a:buFont typeface="Arial" charset="0"/>
              <a:buNone/>
              <a:defRPr/>
            </a:pPr>
            <a:r>
              <a:rPr lang="de-DE" dirty="0">
                <a:solidFill>
                  <a:srgbClr val="001789"/>
                </a:solidFill>
                <a:latin typeface="Cambria"/>
                <a:ea typeface="Cambria"/>
                <a:cs typeface="Cambria"/>
              </a:rPr>
              <a:t>|   Arbeitsgemeinschaft der deutschen Ärztekammern </a:t>
            </a:r>
          </a:p>
        </p:txBody>
      </p:sp>
      <p:sp>
        <p:nvSpPr>
          <p:cNvPr id="5" name="Foliennummernplatzhalter 4">
            <a:extLst>
              <a:ext uri="{FF2B5EF4-FFF2-40B4-BE49-F238E27FC236}">
                <a16:creationId xmlns:a16="http://schemas.microsoft.com/office/drawing/2014/main" id="{98844BBE-3159-4046-B31D-42407E32703F}"/>
              </a:ext>
            </a:extLst>
          </p:cNvPr>
          <p:cNvSpPr>
            <a:spLocks noGrp="1"/>
          </p:cNvSpPr>
          <p:nvPr>
            <p:ph type="sldNum" sz="quarter" idx="13"/>
          </p:nvPr>
        </p:nvSpPr>
        <p:spPr>
          <a:xfrm>
            <a:off x="7596188" y="4716000"/>
            <a:ext cx="1152525" cy="273600"/>
          </a:xfrm>
        </p:spPr>
        <p:txBody>
          <a:bodyPr/>
          <a:lstStyle/>
          <a:p>
            <a:pPr>
              <a:defRPr/>
            </a:pPr>
            <a:r>
              <a:rPr lang="de-DE"/>
              <a:t>Folie </a:t>
            </a:r>
            <a:fld id="{0E6BEC03-0330-CD4B-98FA-54C68EC765E5}" type="slidenum">
              <a:rPr lang="de-DE" smtClean="0"/>
              <a:pPr>
                <a:defRPr/>
              </a:pPr>
              <a:t>22</a:t>
            </a:fld>
            <a:endParaRPr lang="de-DE" dirty="0"/>
          </a:p>
        </p:txBody>
      </p:sp>
      <p:sp>
        <p:nvSpPr>
          <p:cNvPr id="8" name="Textfeld 7">
            <a:extLst>
              <a:ext uri="{FF2B5EF4-FFF2-40B4-BE49-F238E27FC236}">
                <a16:creationId xmlns:a16="http://schemas.microsoft.com/office/drawing/2014/main" id="{A21ED89D-4C57-67A7-8DCF-8B999BF00914}"/>
              </a:ext>
            </a:extLst>
          </p:cNvPr>
          <p:cNvSpPr txBox="1"/>
          <p:nvPr/>
        </p:nvSpPr>
        <p:spPr>
          <a:xfrm>
            <a:off x="4551785" y="2255602"/>
            <a:ext cx="4227163" cy="738664"/>
          </a:xfrm>
          <a:prstGeom prst="rect">
            <a:avLst/>
          </a:prstGeom>
          <a:noFill/>
        </p:spPr>
        <p:txBody>
          <a:bodyPr wrap="square" lIns="0" tIns="0" rIns="0" bIns="0" rtlCol="0">
            <a:spAutoFit/>
          </a:bodyPr>
          <a:lstStyle/>
          <a:p>
            <a:r>
              <a:rPr lang="en-US" sz="1600" dirty="0">
                <a:solidFill>
                  <a:srgbClr val="001789"/>
                </a:solidFill>
                <a:latin typeface="Cambria"/>
              </a:rPr>
              <a:t>The State Chambers of Physicians are the responsible authority when it comes to assessing foreign diplomas. </a:t>
            </a:r>
            <a:endParaRPr lang="en-US" dirty="0">
              <a:solidFill>
                <a:srgbClr val="001789"/>
              </a:solidFill>
              <a:latin typeface="Cambria"/>
              <a:cs typeface="Cambria"/>
            </a:endParaRPr>
          </a:p>
        </p:txBody>
      </p:sp>
      <p:grpSp>
        <p:nvGrpSpPr>
          <p:cNvPr id="6" name="Gruppieren 5">
            <a:extLst>
              <a:ext uri="{FF2B5EF4-FFF2-40B4-BE49-F238E27FC236}">
                <a16:creationId xmlns:a16="http://schemas.microsoft.com/office/drawing/2014/main" id="{FEA98C22-8112-0E10-3C40-377CA0285074}"/>
              </a:ext>
            </a:extLst>
          </p:cNvPr>
          <p:cNvGrpSpPr/>
          <p:nvPr/>
        </p:nvGrpSpPr>
        <p:grpSpPr>
          <a:xfrm>
            <a:off x="400332" y="1151087"/>
            <a:ext cx="3623047" cy="3198623"/>
            <a:chOff x="1597025" y="1549400"/>
            <a:chExt cx="5311775" cy="5281613"/>
          </a:xfrm>
        </p:grpSpPr>
        <p:pic>
          <p:nvPicPr>
            <p:cNvPr id="7" name="Grafik 9">
              <a:extLst>
                <a:ext uri="{FF2B5EF4-FFF2-40B4-BE49-F238E27FC236}">
                  <a16:creationId xmlns:a16="http://schemas.microsoft.com/office/drawing/2014/main" id="{F31BF88E-6C71-86D6-DE84-6862A5B70AD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716" b="95208" l="9877" r="94444">
                          <a14:foregroundMark x1="37037" y1="8626" x2="55761" y2="32428"/>
                          <a14:foregroundMark x1="55761" y1="32428" x2="72840" y2="25719"/>
                          <a14:foregroundMark x1="72840" y1="25719" x2="87860" y2="38658"/>
                          <a14:foregroundMark x1="87860" y1="38658" x2="55761" y2="73482"/>
                          <a14:foregroundMark x1="69959" y1="9744" x2="70782" y2="11661"/>
                          <a14:foregroundMark x1="38683" y1="8786" x2="37860" y2="6709"/>
                          <a14:foregroundMark x1="73868" y1="22843" x2="78395" y2="11022"/>
                          <a14:foregroundMark x1="58848" y1="9744" x2="58025" y2="8626"/>
                          <a14:foregroundMark x1="23868" y1="19968" x2="13992" y2="20927"/>
                          <a14:foregroundMark x1="34362" y1="39776" x2="16255" y2="64856"/>
                          <a14:foregroundMark x1="16255" y1="64856" x2="26132" y2="74920"/>
                          <a14:foregroundMark x1="35802" y1="73962" x2="39506" y2="80831"/>
                          <a14:foregroundMark x1="59671" y1="83227" x2="62551" y2="87859"/>
                          <a14:foregroundMark x1="30453" y1="91054" x2="62963" y2="90415"/>
                          <a14:foregroundMark x1="55144" y1="92812" x2="53498" y2="95367"/>
                          <a14:foregroundMark x1="58642" y1="58307" x2="67078" y2="29553"/>
                          <a14:foregroundMark x1="37860" y1="61821" x2="46502" y2="39137"/>
                          <a14:foregroundMark x1="31481" y1="5911" x2="30247" y2="2875"/>
                          <a14:foregroundMark x1="94444" y1="46326" x2="93416" y2="50160"/>
                          <a14:foregroundMark x1="79630" y1="13099" x2="81687" y2="7188"/>
                          <a14:foregroundMark x1="21399" y1="69808" x2="16667" y2="73482"/>
                          <a14:foregroundMark x1="25103" y1="18690" x2="23045" y2="18850"/>
                          <a14:foregroundMark x1="13786" y1="20927" x2="13786" y2="20927"/>
                        </a14:backgroundRemoval>
                      </a14:imgEffect>
                    </a14:imgLayer>
                  </a14:imgProps>
                </a:ext>
                <a:ext uri="{28A0092B-C50C-407E-A947-70E740481C1C}">
                  <a14:useLocalDpi xmlns:a14="http://schemas.microsoft.com/office/drawing/2010/main" val="0"/>
                </a:ext>
              </a:extLst>
            </a:blip>
            <a:srcRect/>
            <a:stretch>
              <a:fillRect/>
            </a:stretch>
          </p:blipFill>
          <p:spPr bwMode="auto">
            <a:xfrm>
              <a:off x="2400300" y="1549400"/>
              <a:ext cx="4100513" cy="528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2">
              <a:extLst>
                <a:ext uri="{FF2B5EF4-FFF2-40B4-BE49-F238E27FC236}">
                  <a16:creationId xmlns:a16="http://schemas.microsoft.com/office/drawing/2014/main" id="{E630DD15-C86A-174E-6581-155F22AE238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00550" y="4295775"/>
              <a:ext cx="56515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1">
              <a:extLst>
                <a:ext uri="{FF2B5EF4-FFF2-40B4-BE49-F238E27FC236}">
                  <a16:creationId xmlns:a16="http://schemas.microsoft.com/office/drawing/2014/main" id="{15C964E9-6B33-F588-28B9-2701259BBC7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11375" y="5114925"/>
              <a:ext cx="523875"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3">
              <a:extLst>
                <a:ext uri="{FF2B5EF4-FFF2-40B4-BE49-F238E27FC236}">
                  <a16:creationId xmlns:a16="http://schemas.microsoft.com/office/drawing/2014/main" id="{3C43142F-4608-41D0-64D1-2B7634F5B60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16313" y="5849938"/>
              <a:ext cx="725487"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afik 4">
              <a:extLst>
                <a:ext uri="{FF2B5EF4-FFF2-40B4-BE49-F238E27FC236}">
                  <a16:creationId xmlns:a16="http://schemas.microsoft.com/office/drawing/2014/main" id="{64E8A5A5-50A7-71CD-6829-641AB2F452A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73375" y="3983038"/>
              <a:ext cx="5080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afik 5">
              <a:extLst>
                <a:ext uri="{FF2B5EF4-FFF2-40B4-BE49-F238E27FC236}">
                  <a16:creationId xmlns:a16="http://schemas.microsoft.com/office/drawing/2014/main" id="{119CC50D-616E-F65C-981A-E69EF585A45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02050" y="4437063"/>
              <a:ext cx="4603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afik 6">
              <a:extLst>
                <a:ext uri="{FF2B5EF4-FFF2-40B4-BE49-F238E27FC236}">
                  <a16:creationId xmlns:a16="http://schemas.microsoft.com/office/drawing/2014/main" id="{8ACBCD51-B48A-5C0C-B087-B702776B5743}"/>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016500" y="2273300"/>
              <a:ext cx="6604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7">
              <a:extLst>
                <a:ext uri="{FF2B5EF4-FFF2-40B4-BE49-F238E27FC236}">
                  <a16:creationId xmlns:a16="http://schemas.microsoft.com/office/drawing/2014/main" id="{185972B2-5C9A-D3E1-4122-60F7DC35785D}"/>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641975" y="3540125"/>
              <a:ext cx="525463"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8">
              <a:extLst>
                <a:ext uri="{FF2B5EF4-FFF2-40B4-BE49-F238E27FC236}">
                  <a16:creationId xmlns:a16="http://schemas.microsoft.com/office/drawing/2014/main" id="{D2308BEB-745A-270D-A32A-788B32C229FB}"/>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442075" y="3190875"/>
              <a:ext cx="4667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fik 10">
              <a:extLst>
                <a:ext uri="{FF2B5EF4-FFF2-40B4-BE49-F238E27FC236}">
                  <a16:creationId xmlns:a16="http://schemas.microsoft.com/office/drawing/2014/main" id="{CCA6F26C-2582-69C5-1E65-B3A4F015C6E8}"/>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792663" y="3595688"/>
              <a:ext cx="417512"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11">
              <a:extLst>
                <a:ext uri="{FF2B5EF4-FFF2-40B4-BE49-F238E27FC236}">
                  <a16:creationId xmlns:a16="http://schemas.microsoft.com/office/drawing/2014/main" id="{6B7A57E5-EBE3-5580-22C4-9EBF5675761E}"/>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030663" y="3225800"/>
              <a:ext cx="512762"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fik 12">
              <a:extLst>
                <a:ext uri="{FF2B5EF4-FFF2-40B4-BE49-F238E27FC236}">
                  <a16:creationId xmlns:a16="http://schemas.microsoft.com/office/drawing/2014/main" id="{D0DE260E-1F1C-E385-614C-6176D172B8EA}"/>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373313" y="2730500"/>
              <a:ext cx="52387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afik 13">
              <a:extLst>
                <a:ext uri="{FF2B5EF4-FFF2-40B4-BE49-F238E27FC236}">
                  <a16:creationId xmlns:a16="http://schemas.microsoft.com/office/drawing/2014/main" id="{A0BE0436-91C9-5C30-0F17-A9D0835DFA0E}"/>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449888" y="4189413"/>
              <a:ext cx="33496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afik 14">
              <a:extLst>
                <a:ext uri="{FF2B5EF4-FFF2-40B4-BE49-F238E27FC236}">
                  <a16:creationId xmlns:a16="http://schemas.microsoft.com/office/drawing/2014/main" id="{7DB6E5E2-E76C-D1ED-508F-AE916B05255C}"/>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897188" y="4810125"/>
              <a:ext cx="46196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15">
              <a:extLst>
                <a:ext uri="{FF2B5EF4-FFF2-40B4-BE49-F238E27FC236}">
                  <a16:creationId xmlns:a16="http://schemas.microsoft.com/office/drawing/2014/main" id="{8823CF58-3B02-3129-9B3B-DC5B7B784A07}"/>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3932238" y="2046288"/>
              <a:ext cx="52070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Grafik 16">
              <a:extLst>
                <a:ext uri="{FF2B5EF4-FFF2-40B4-BE49-F238E27FC236}">
                  <a16:creationId xmlns:a16="http://schemas.microsoft.com/office/drawing/2014/main" id="{68CC5A3D-12D7-0483-C5C1-D1D692777A9F}"/>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1597025" y="2446338"/>
              <a:ext cx="5143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Grafik 17">
              <a:extLst>
                <a:ext uri="{FF2B5EF4-FFF2-40B4-BE49-F238E27FC236}">
                  <a16:creationId xmlns:a16="http://schemas.microsoft.com/office/drawing/2014/main" id="{E6E612C4-C8CE-AFE8-2681-713A4FCEC0FE}"/>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4672013" y="5360988"/>
              <a:ext cx="56197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Gerade Verbindung 44">
              <a:extLst>
                <a:ext uri="{FF2B5EF4-FFF2-40B4-BE49-F238E27FC236}">
                  <a16:creationId xmlns:a16="http://schemas.microsoft.com/office/drawing/2014/main" id="{B7805220-0468-B428-944A-E1989CB451EC}"/>
                </a:ext>
              </a:extLst>
            </p:cNvPr>
            <p:cNvCxnSpPr>
              <a:cxnSpLocks noChangeShapeType="1"/>
            </p:cNvCxnSpPr>
            <p:nvPr/>
          </p:nvCxnSpPr>
          <p:spPr bwMode="auto">
            <a:xfrm>
              <a:off x="2930525" y="2981325"/>
              <a:ext cx="858838" cy="0"/>
            </a:xfrm>
            <a:prstGeom prst="line">
              <a:avLst/>
            </a:prstGeom>
            <a:ln>
              <a:solidFill>
                <a:schemeClr val="accent1"/>
              </a:solidFill>
              <a:headEnd/>
              <a:tailEnd/>
            </a:ln>
          </p:spPr>
          <p:style>
            <a:lnRef idx="1">
              <a:schemeClr val="dk1"/>
            </a:lnRef>
            <a:fillRef idx="0">
              <a:schemeClr val="dk1"/>
            </a:fillRef>
            <a:effectRef idx="0">
              <a:schemeClr val="dk1"/>
            </a:effectRef>
            <a:fontRef idx="minor">
              <a:schemeClr val="tx1"/>
            </a:fontRef>
          </p:style>
        </p:cxnSp>
        <p:cxnSp>
          <p:nvCxnSpPr>
            <p:cNvPr id="26" name="Gerade Verbindung 57">
              <a:extLst>
                <a:ext uri="{FF2B5EF4-FFF2-40B4-BE49-F238E27FC236}">
                  <a16:creationId xmlns:a16="http://schemas.microsoft.com/office/drawing/2014/main" id="{954FDD79-86F6-81E4-7E02-DE8084821C82}"/>
                </a:ext>
              </a:extLst>
            </p:cNvPr>
            <p:cNvCxnSpPr>
              <a:cxnSpLocks noChangeShapeType="1"/>
            </p:cNvCxnSpPr>
            <p:nvPr/>
          </p:nvCxnSpPr>
          <p:spPr bwMode="auto">
            <a:xfrm>
              <a:off x="2635250" y="5430838"/>
              <a:ext cx="428625" cy="0"/>
            </a:xfrm>
            <a:prstGeom prst="line">
              <a:avLst/>
            </a:prstGeom>
            <a:ln>
              <a:solidFill>
                <a:schemeClr val="accent1"/>
              </a:solidFill>
              <a:headEnd/>
              <a:tailEnd/>
            </a:ln>
          </p:spPr>
          <p:style>
            <a:lnRef idx="1">
              <a:schemeClr val="dk1"/>
            </a:lnRef>
            <a:fillRef idx="0">
              <a:schemeClr val="dk1"/>
            </a:fillRef>
            <a:effectRef idx="0">
              <a:schemeClr val="dk1"/>
            </a:effectRef>
            <a:fontRef idx="minor">
              <a:schemeClr val="tx1"/>
            </a:fontRef>
          </p:style>
        </p:cxnSp>
        <p:cxnSp>
          <p:nvCxnSpPr>
            <p:cNvPr id="27" name="Gerade Verbindung 58">
              <a:extLst>
                <a:ext uri="{FF2B5EF4-FFF2-40B4-BE49-F238E27FC236}">
                  <a16:creationId xmlns:a16="http://schemas.microsoft.com/office/drawing/2014/main" id="{FF748431-FFFB-A306-ECFF-861FBDFBA0E6}"/>
                </a:ext>
              </a:extLst>
            </p:cNvPr>
            <p:cNvCxnSpPr>
              <a:cxnSpLocks noChangeShapeType="1"/>
            </p:cNvCxnSpPr>
            <p:nvPr/>
          </p:nvCxnSpPr>
          <p:spPr bwMode="auto">
            <a:xfrm>
              <a:off x="5756275" y="3429000"/>
              <a:ext cx="658813" cy="0"/>
            </a:xfrm>
            <a:prstGeom prst="line">
              <a:avLst/>
            </a:prstGeom>
            <a:ln>
              <a:solidFill>
                <a:schemeClr val="accent1"/>
              </a:solidFill>
              <a:headEnd/>
              <a:tailEnd/>
            </a:ln>
          </p:spPr>
          <p:style>
            <a:lnRef idx="1">
              <a:schemeClr val="dk1"/>
            </a:lnRef>
            <a:fillRef idx="0">
              <a:schemeClr val="dk1"/>
            </a:fillRef>
            <a:effectRef idx="0">
              <a:schemeClr val="dk1"/>
            </a:effectRef>
            <a:fontRef idx="minor">
              <a:schemeClr val="tx1"/>
            </a:fontRef>
          </p:style>
        </p:cxnSp>
        <p:cxnSp>
          <p:nvCxnSpPr>
            <p:cNvPr id="28" name="Gerade Verbindung 60">
              <a:extLst>
                <a:ext uri="{FF2B5EF4-FFF2-40B4-BE49-F238E27FC236}">
                  <a16:creationId xmlns:a16="http://schemas.microsoft.com/office/drawing/2014/main" id="{B7F5AE58-3CED-DE10-75B4-FF7E1C7E5EEA}"/>
                </a:ext>
              </a:extLst>
            </p:cNvPr>
            <p:cNvCxnSpPr>
              <a:cxnSpLocks noChangeShapeType="1"/>
            </p:cNvCxnSpPr>
            <p:nvPr/>
          </p:nvCxnSpPr>
          <p:spPr bwMode="auto">
            <a:xfrm>
              <a:off x="2111375" y="2703513"/>
              <a:ext cx="2174875" cy="0"/>
            </a:xfrm>
            <a:prstGeom prst="line">
              <a:avLst/>
            </a:prstGeom>
            <a:ln>
              <a:solidFill>
                <a:schemeClr val="accent1"/>
              </a:solidFill>
              <a:headEnd/>
              <a:tailEnd/>
            </a:ln>
          </p:spPr>
          <p:style>
            <a:lnRef idx="1">
              <a:schemeClr val="dk1"/>
            </a:lnRef>
            <a:fillRef idx="0">
              <a:schemeClr val="dk1"/>
            </a:fillRef>
            <a:effectRef idx="0">
              <a:schemeClr val="dk1"/>
            </a:effectRef>
            <a:fontRef idx="minor">
              <a:schemeClr val="tx1"/>
            </a:fontRef>
          </p:style>
        </p:cxnSp>
        <p:pic>
          <p:nvPicPr>
            <p:cNvPr id="29" name="Grafik 62465">
              <a:extLst>
                <a:ext uri="{FF2B5EF4-FFF2-40B4-BE49-F238E27FC236}">
                  <a16:creationId xmlns:a16="http://schemas.microsoft.com/office/drawing/2014/main" id="{3D18EDEB-84EA-F938-45B7-68BF2C0F8746}"/>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2019300" y="3344863"/>
              <a:ext cx="395288"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0" name="Gerade Verbindung 67">
              <a:extLst>
                <a:ext uri="{FF2B5EF4-FFF2-40B4-BE49-F238E27FC236}">
                  <a16:creationId xmlns:a16="http://schemas.microsoft.com/office/drawing/2014/main" id="{380251BC-F767-FA04-1EA1-675ACB379933}"/>
                </a:ext>
              </a:extLst>
            </p:cNvPr>
            <p:cNvCxnSpPr>
              <a:cxnSpLocks noChangeShapeType="1"/>
            </p:cNvCxnSpPr>
            <p:nvPr/>
          </p:nvCxnSpPr>
          <p:spPr bwMode="auto">
            <a:xfrm>
              <a:off x="2444750" y="3667125"/>
              <a:ext cx="754063" cy="0"/>
            </a:xfrm>
            <a:prstGeom prst="line">
              <a:avLst/>
            </a:prstGeom>
            <a:ln>
              <a:solidFill>
                <a:schemeClr val="accent1"/>
              </a:solidFill>
              <a:headEnd/>
              <a:tailEnd/>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84585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reeform 161"/>
          <p:cNvSpPr>
            <a:spLocks noEditPoints="1"/>
          </p:cNvSpPr>
          <p:nvPr/>
        </p:nvSpPr>
        <p:spPr bwMode="auto">
          <a:xfrm>
            <a:off x="1759843" y="2037829"/>
            <a:ext cx="342900" cy="338138"/>
          </a:xfrm>
          <a:custGeom>
            <a:avLst/>
            <a:gdLst>
              <a:gd name="T0" fmla="*/ 0 w 484"/>
              <a:gd name="T1" fmla="*/ 2147483647 h 484"/>
              <a:gd name="T2" fmla="*/ 0 w 484"/>
              <a:gd name="T3" fmla="*/ 2147483647 h 484"/>
              <a:gd name="T4" fmla="*/ 2147483647 w 484"/>
              <a:gd name="T5" fmla="*/ 2147483647 h 484"/>
              <a:gd name="T6" fmla="*/ 2147483647 w 484"/>
              <a:gd name="T7" fmla="*/ 0 h 484"/>
              <a:gd name="T8" fmla="*/ 2147483647 w 484"/>
              <a:gd name="T9" fmla="*/ 0 h 484"/>
              <a:gd name="T10" fmla="*/ 2147483647 w 484"/>
              <a:gd name="T11" fmla="*/ 2147483647 h 484"/>
              <a:gd name="T12" fmla="*/ 2147483647 w 484"/>
              <a:gd name="T13" fmla="*/ 2147483647 h 484"/>
              <a:gd name="T14" fmla="*/ 2147483647 w 484"/>
              <a:gd name="T15" fmla="*/ 2147483647 h 484"/>
              <a:gd name="T16" fmla="*/ 2147483647 w 484"/>
              <a:gd name="T17" fmla="*/ 2147483647 h 484"/>
              <a:gd name="T18" fmla="*/ 2147483647 w 484"/>
              <a:gd name="T19" fmla="*/ 2147483647 h 484"/>
              <a:gd name="T20" fmla="*/ 2147483647 w 484"/>
              <a:gd name="T21" fmla="*/ 2147483647 h 484"/>
              <a:gd name="T22" fmla="*/ 2147483647 w 484"/>
              <a:gd name="T23" fmla="*/ 2147483647 h 484"/>
              <a:gd name="T24" fmla="*/ 0 w 484"/>
              <a:gd name="T25" fmla="*/ 2147483647 h 484"/>
              <a:gd name="T26" fmla="*/ 2147483647 w 484"/>
              <a:gd name="T27" fmla="*/ 2147483647 h 484"/>
              <a:gd name="T28" fmla="*/ 2147483647 w 484"/>
              <a:gd name="T29" fmla="*/ 2147483647 h 484"/>
              <a:gd name="T30" fmla="*/ 2147483647 w 484"/>
              <a:gd name="T31" fmla="*/ 2147483647 h 484"/>
              <a:gd name="T32" fmla="*/ 2147483647 w 484"/>
              <a:gd name="T33" fmla="*/ 2147483647 h 484"/>
              <a:gd name="T34" fmla="*/ 2147483647 w 484"/>
              <a:gd name="T35" fmla="*/ 2147483647 h 484"/>
              <a:gd name="T36" fmla="*/ 2147483647 w 484"/>
              <a:gd name="T37" fmla="*/ 2147483647 h 484"/>
              <a:gd name="T38" fmla="*/ 2147483647 w 484"/>
              <a:gd name="T39" fmla="*/ 2147483647 h 484"/>
              <a:gd name="T40" fmla="*/ 2147483647 w 484"/>
              <a:gd name="T41" fmla="*/ 2147483647 h 484"/>
              <a:gd name="T42" fmla="*/ 2147483647 w 484"/>
              <a:gd name="T43" fmla="*/ 2147483647 h 484"/>
              <a:gd name="T44" fmla="*/ 2147483647 w 484"/>
              <a:gd name="T45" fmla="*/ 2147483647 h 484"/>
              <a:gd name="T46" fmla="*/ 2147483647 w 484"/>
              <a:gd name="T47" fmla="*/ 2147483647 h 484"/>
              <a:gd name="T48" fmla="*/ 2147483647 w 484"/>
              <a:gd name="T49" fmla="*/ 2147483647 h 484"/>
              <a:gd name="T50" fmla="*/ 2147483647 w 484"/>
              <a:gd name="T51" fmla="*/ 2147483647 h 484"/>
              <a:gd name="T52" fmla="*/ 2147483647 w 484"/>
              <a:gd name="T53" fmla="*/ 2147483647 h 484"/>
              <a:gd name="T54" fmla="*/ 2147483647 w 484"/>
              <a:gd name="T55" fmla="*/ 2147483647 h 484"/>
              <a:gd name="T56" fmla="*/ 2147483647 w 484"/>
              <a:gd name="T57" fmla="*/ 2147483647 h 484"/>
              <a:gd name="T58" fmla="*/ 2147483647 w 484"/>
              <a:gd name="T59" fmla="*/ 2147483647 h 484"/>
              <a:gd name="T60" fmla="*/ 2147483647 w 484"/>
              <a:gd name="T61" fmla="*/ 2147483647 h 484"/>
              <a:gd name="T62" fmla="*/ 2147483647 w 484"/>
              <a:gd name="T63" fmla="*/ 2147483647 h 484"/>
              <a:gd name="T64" fmla="*/ 2147483647 w 484"/>
              <a:gd name="T65" fmla="*/ 2147483647 h 484"/>
              <a:gd name="T66" fmla="*/ 2147483647 w 484"/>
              <a:gd name="T67" fmla="*/ 2147483647 h 484"/>
              <a:gd name="T68" fmla="*/ 2147483647 w 484"/>
              <a:gd name="T69" fmla="*/ 2147483647 h 484"/>
              <a:gd name="T70" fmla="*/ 2147483647 w 484"/>
              <a:gd name="T71" fmla="*/ 2147483647 h 484"/>
              <a:gd name="T72" fmla="*/ 2147483647 w 484"/>
              <a:gd name="T73" fmla="*/ 2147483647 h 484"/>
              <a:gd name="T74" fmla="*/ 2147483647 w 484"/>
              <a:gd name="T75" fmla="*/ 2147483647 h 484"/>
              <a:gd name="T76" fmla="*/ 2147483647 w 484"/>
              <a:gd name="T77" fmla="*/ 2147483647 h 484"/>
              <a:gd name="T78" fmla="*/ 2147483647 w 484"/>
              <a:gd name="T79" fmla="*/ 2147483647 h 484"/>
              <a:gd name="T80" fmla="*/ 2147483647 w 484"/>
              <a:gd name="T81" fmla="*/ 2147483647 h 484"/>
              <a:gd name="T82" fmla="*/ 2147483647 w 484"/>
              <a:gd name="T83" fmla="*/ 2147483647 h 484"/>
              <a:gd name="T84" fmla="*/ 2147483647 w 484"/>
              <a:gd name="T85" fmla="*/ 2147483647 h 4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84" h="484">
                <a:moveTo>
                  <a:pt x="0" y="393"/>
                </a:moveTo>
                <a:lnTo>
                  <a:pt x="0" y="91"/>
                </a:lnTo>
                <a:cubicBezTo>
                  <a:pt x="0" y="66"/>
                  <a:pt x="9" y="44"/>
                  <a:pt x="27" y="27"/>
                </a:cubicBezTo>
                <a:cubicBezTo>
                  <a:pt x="45" y="9"/>
                  <a:pt x="66" y="0"/>
                  <a:pt x="91" y="0"/>
                </a:cubicBezTo>
                <a:lnTo>
                  <a:pt x="393" y="0"/>
                </a:lnTo>
                <a:cubicBezTo>
                  <a:pt x="418" y="0"/>
                  <a:pt x="440" y="9"/>
                  <a:pt x="458" y="27"/>
                </a:cubicBezTo>
                <a:cubicBezTo>
                  <a:pt x="475" y="44"/>
                  <a:pt x="484" y="66"/>
                  <a:pt x="484" y="91"/>
                </a:cubicBezTo>
                <a:lnTo>
                  <a:pt x="484" y="393"/>
                </a:lnTo>
                <a:cubicBezTo>
                  <a:pt x="484" y="418"/>
                  <a:pt x="475" y="440"/>
                  <a:pt x="458" y="457"/>
                </a:cubicBezTo>
                <a:cubicBezTo>
                  <a:pt x="440" y="475"/>
                  <a:pt x="418" y="484"/>
                  <a:pt x="393" y="484"/>
                </a:cubicBezTo>
                <a:lnTo>
                  <a:pt x="91" y="484"/>
                </a:lnTo>
                <a:cubicBezTo>
                  <a:pt x="66" y="484"/>
                  <a:pt x="45" y="475"/>
                  <a:pt x="27" y="457"/>
                </a:cubicBezTo>
                <a:cubicBezTo>
                  <a:pt x="9" y="440"/>
                  <a:pt x="0" y="418"/>
                  <a:pt x="0" y="393"/>
                </a:cubicBezTo>
                <a:close/>
                <a:moveTo>
                  <a:pt x="81" y="353"/>
                </a:moveTo>
                <a:cubicBezTo>
                  <a:pt x="112" y="373"/>
                  <a:pt x="146" y="383"/>
                  <a:pt x="182" y="383"/>
                </a:cubicBezTo>
                <a:cubicBezTo>
                  <a:pt x="206" y="383"/>
                  <a:pt x="228" y="379"/>
                  <a:pt x="249" y="372"/>
                </a:cubicBezTo>
                <a:cubicBezTo>
                  <a:pt x="269" y="364"/>
                  <a:pt x="287" y="354"/>
                  <a:pt x="301" y="342"/>
                </a:cubicBezTo>
                <a:cubicBezTo>
                  <a:pt x="316" y="329"/>
                  <a:pt x="329" y="315"/>
                  <a:pt x="339" y="299"/>
                </a:cubicBezTo>
                <a:cubicBezTo>
                  <a:pt x="350" y="283"/>
                  <a:pt x="358" y="266"/>
                  <a:pt x="363" y="248"/>
                </a:cubicBezTo>
                <a:cubicBezTo>
                  <a:pt x="368" y="230"/>
                  <a:pt x="371" y="212"/>
                  <a:pt x="371" y="195"/>
                </a:cubicBezTo>
                <a:cubicBezTo>
                  <a:pt x="371" y="191"/>
                  <a:pt x="371" y="188"/>
                  <a:pt x="370" y="186"/>
                </a:cubicBezTo>
                <a:cubicBezTo>
                  <a:pt x="384" y="177"/>
                  <a:pt x="395" y="165"/>
                  <a:pt x="403" y="152"/>
                </a:cubicBezTo>
                <a:cubicBezTo>
                  <a:pt x="392" y="157"/>
                  <a:pt x="379" y="161"/>
                  <a:pt x="365" y="163"/>
                </a:cubicBezTo>
                <a:cubicBezTo>
                  <a:pt x="380" y="154"/>
                  <a:pt x="389" y="142"/>
                  <a:pt x="395" y="126"/>
                </a:cubicBezTo>
                <a:cubicBezTo>
                  <a:pt x="381" y="134"/>
                  <a:pt x="367" y="139"/>
                  <a:pt x="352" y="142"/>
                </a:cubicBezTo>
                <a:cubicBezTo>
                  <a:pt x="340" y="128"/>
                  <a:pt x="324" y="121"/>
                  <a:pt x="304" y="121"/>
                </a:cubicBezTo>
                <a:cubicBezTo>
                  <a:pt x="286" y="121"/>
                  <a:pt x="270" y="127"/>
                  <a:pt x="257" y="140"/>
                </a:cubicBezTo>
                <a:cubicBezTo>
                  <a:pt x="245" y="153"/>
                  <a:pt x="238" y="169"/>
                  <a:pt x="238" y="187"/>
                </a:cubicBezTo>
                <a:cubicBezTo>
                  <a:pt x="238" y="193"/>
                  <a:pt x="239" y="198"/>
                  <a:pt x="240" y="202"/>
                </a:cubicBezTo>
                <a:cubicBezTo>
                  <a:pt x="213" y="201"/>
                  <a:pt x="187" y="194"/>
                  <a:pt x="163" y="182"/>
                </a:cubicBezTo>
                <a:cubicBezTo>
                  <a:pt x="140" y="170"/>
                  <a:pt x="120" y="153"/>
                  <a:pt x="103" y="133"/>
                </a:cubicBezTo>
                <a:cubicBezTo>
                  <a:pt x="97" y="144"/>
                  <a:pt x="94" y="155"/>
                  <a:pt x="94" y="166"/>
                </a:cubicBezTo>
                <a:cubicBezTo>
                  <a:pt x="94" y="190"/>
                  <a:pt x="103" y="209"/>
                  <a:pt x="123" y="222"/>
                </a:cubicBezTo>
                <a:cubicBezTo>
                  <a:pt x="113" y="221"/>
                  <a:pt x="102" y="219"/>
                  <a:pt x="91" y="213"/>
                </a:cubicBezTo>
                <a:lnTo>
                  <a:pt x="91" y="214"/>
                </a:lnTo>
                <a:cubicBezTo>
                  <a:pt x="91" y="230"/>
                  <a:pt x="96" y="244"/>
                  <a:pt x="107" y="256"/>
                </a:cubicBezTo>
                <a:cubicBezTo>
                  <a:pt x="117" y="268"/>
                  <a:pt x="130" y="276"/>
                  <a:pt x="146" y="279"/>
                </a:cubicBezTo>
                <a:cubicBezTo>
                  <a:pt x="139" y="281"/>
                  <a:pt x="134" y="281"/>
                  <a:pt x="129" y="281"/>
                </a:cubicBezTo>
                <a:cubicBezTo>
                  <a:pt x="127" y="281"/>
                  <a:pt x="123" y="281"/>
                  <a:pt x="117" y="280"/>
                </a:cubicBezTo>
                <a:cubicBezTo>
                  <a:pt x="122" y="293"/>
                  <a:pt x="129" y="304"/>
                  <a:pt x="141" y="313"/>
                </a:cubicBezTo>
                <a:cubicBezTo>
                  <a:pt x="152" y="321"/>
                  <a:pt x="165" y="326"/>
                  <a:pt x="179" y="326"/>
                </a:cubicBezTo>
                <a:cubicBezTo>
                  <a:pt x="155" y="345"/>
                  <a:pt x="127" y="354"/>
                  <a:pt x="97" y="354"/>
                </a:cubicBezTo>
                <a:cubicBezTo>
                  <a:pt x="91" y="354"/>
                  <a:pt x="86" y="354"/>
                  <a:pt x="81" y="353"/>
                </a:cubicBezTo>
                <a:close/>
              </a:path>
            </a:pathLst>
          </a:custGeom>
          <a:solidFill>
            <a:schemeClr val="tx2"/>
          </a:solidFill>
          <a:ln>
            <a:noFill/>
          </a:ln>
        </p:spPr>
        <p:txBody>
          <a:bodyPr lIns="68580" tIns="34290" rIns="68580" bIns="34290"/>
          <a:lstStyle/>
          <a:p>
            <a:endParaRPr lang="de-DE" dirty="0">
              <a:latin typeface="Cambria"/>
            </a:endParaRPr>
          </a:p>
        </p:txBody>
      </p:sp>
      <p:sp>
        <p:nvSpPr>
          <p:cNvPr id="5" name="Freeform 162"/>
          <p:cNvSpPr>
            <a:spLocks/>
          </p:cNvSpPr>
          <p:nvPr/>
        </p:nvSpPr>
        <p:spPr bwMode="auto">
          <a:xfrm>
            <a:off x="2736156" y="2037829"/>
            <a:ext cx="338137" cy="338138"/>
          </a:xfrm>
          <a:custGeom>
            <a:avLst/>
            <a:gdLst>
              <a:gd name="T0" fmla="*/ 0 w 484"/>
              <a:gd name="T1" fmla="*/ 2147483647 h 484"/>
              <a:gd name="T2" fmla="*/ 0 w 484"/>
              <a:gd name="T3" fmla="*/ 2147483647 h 484"/>
              <a:gd name="T4" fmla="*/ 2147483647 w 484"/>
              <a:gd name="T5" fmla="*/ 2147483647 h 484"/>
              <a:gd name="T6" fmla="*/ 2147483647 w 484"/>
              <a:gd name="T7" fmla="*/ 0 h 484"/>
              <a:gd name="T8" fmla="*/ 2147483647 w 484"/>
              <a:gd name="T9" fmla="*/ 0 h 484"/>
              <a:gd name="T10" fmla="*/ 2147483647 w 484"/>
              <a:gd name="T11" fmla="*/ 2147483647 h 484"/>
              <a:gd name="T12" fmla="*/ 2147483647 w 484"/>
              <a:gd name="T13" fmla="*/ 2147483647 h 484"/>
              <a:gd name="T14" fmla="*/ 2147483647 w 484"/>
              <a:gd name="T15" fmla="*/ 2147483647 h 484"/>
              <a:gd name="T16" fmla="*/ 2147483647 w 484"/>
              <a:gd name="T17" fmla="*/ 2147483647 h 484"/>
              <a:gd name="T18" fmla="*/ 2147483647 w 484"/>
              <a:gd name="T19" fmla="*/ 2147483647 h 484"/>
              <a:gd name="T20" fmla="*/ 2147483647 w 484"/>
              <a:gd name="T21" fmla="*/ 2147483647 h 484"/>
              <a:gd name="T22" fmla="*/ 2147483647 w 484"/>
              <a:gd name="T23" fmla="*/ 2147483647 h 484"/>
              <a:gd name="T24" fmla="*/ 2147483647 w 484"/>
              <a:gd name="T25" fmla="*/ 2147483647 h 484"/>
              <a:gd name="T26" fmla="*/ 2147483647 w 484"/>
              <a:gd name="T27" fmla="*/ 2147483647 h 484"/>
              <a:gd name="T28" fmla="*/ 2147483647 w 484"/>
              <a:gd name="T29" fmla="*/ 2147483647 h 484"/>
              <a:gd name="T30" fmla="*/ 2147483647 w 484"/>
              <a:gd name="T31" fmla="*/ 2147483647 h 484"/>
              <a:gd name="T32" fmla="*/ 2147483647 w 484"/>
              <a:gd name="T33" fmla="*/ 2147483647 h 484"/>
              <a:gd name="T34" fmla="*/ 2147483647 w 484"/>
              <a:gd name="T35" fmla="*/ 2147483647 h 484"/>
              <a:gd name="T36" fmla="*/ 2147483647 w 484"/>
              <a:gd name="T37" fmla="*/ 2147483647 h 484"/>
              <a:gd name="T38" fmla="*/ 2147483647 w 484"/>
              <a:gd name="T39" fmla="*/ 2147483647 h 484"/>
              <a:gd name="T40" fmla="*/ 2147483647 w 484"/>
              <a:gd name="T41" fmla="*/ 2147483647 h 484"/>
              <a:gd name="T42" fmla="*/ 2147483647 w 484"/>
              <a:gd name="T43" fmla="*/ 2147483647 h 484"/>
              <a:gd name="T44" fmla="*/ 2147483647 w 484"/>
              <a:gd name="T45" fmla="*/ 2147483647 h 484"/>
              <a:gd name="T46" fmla="*/ 2147483647 w 484"/>
              <a:gd name="T47" fmla="*/ 2147483647 h 484"/>
              <a:gd name="T48" fmla="*/ 2147483647 w 484"/>
              <a:gd name="T49" fmla="*/ 2147483647 h 484"/>
              <a:gd name="T50" fmla="*/ 2147483647 w 484"/>
              <a:gd name="T51" fmla="*/ 2147483647 h 484"/>
              <a:gd name="T52" fmla="*/ 2147483647 w 484"/>
              <a:gd name="T53" fmla="*/ 2147483647 h 484"/>
              <a:gd name="T54" fmla="*/ 2147483647 w 484"/>
              <a:gd name="T55" fmla="*/ 2147483647 h 484"/>
              <a:gd name="T56" fmla="*/ 2147483647 w 484"/>
              <a:gd name="T57" fmla="*/ 2147483647 h 484"/>
              <a:gd name="T58" fmla="*/ 2147483647 w 484"/>
              <a:gd name="T59" fmla="*/ 2147483647 h 484"/>
              <a:gd name="T60" fmla="*/ 0 w 484"/>
              <a:gd name="T61" fmla="*/ 2147483647 h 4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84" h="484">
                <a:moveTo>
                  <a:pt x="0" y="393"/>
                </a:moveTo>
                <a:lnTo>
                  <a:pt x="0" y="91"/>
                </a:lnTo>
                <a:cubicBezTo>
                  <a:pt x="0" y="66"/>
                  <a:pt x="9" y="44"/>
                  <a:pt x="27" y="27"/>
                </a:cubicBezTo>
                <a:cubicBezTo>
                  <a:pt x="45" y="9"/>
                  <a:pt x="66" y="0"/>
                  <a:pt x="91" y="0"/>
                </a:cubicBezTo>
                <a:lnTo>
                  <a:pt x="393" y="0"/>
                </a:lnTo>
                <a:cubicBezTo>
                  <a:pt x="418" y="0"/>
                  <a:pt x="440" y="9"/>
                  <a:pt x="457" y="27"/>
                </a:cubicBezTo>
                <a:cubicBezTo>
                  <a:pt x="475" y="44"/>
                  <a:pt x="484" y="66"/>
                  <a:pt x="484" y="91"/>
                </a:cubicBezTo>
                <a:lnTo>
                  <a:pt x="484" y="393"/>
                </a:lnTo>
                <a:cubicBezTo>
                  <a:pt x="484" y="418"/>
                  <a:pt x="475" y="440"/>
                  <a:pt x="457" y="457"/>
                </a:cubicBezTo>
                <a:cubicBezTo>
                  <a:pt x="440" y="475"/>
                  <a:pt x="418" y="484"/>
                  <a:pt x="393" y="484"/>
                </a:cubicBezTo>
                <a:lnTo>
                  <a:pt x="333" y="484"/>
                </a:lnTo>
                <a:lnTo>
                  <a:pt x="333" y="292"/>
                </a:lnTo>
                <a:lnTo>
                  <a:pt x="397" y="292"/>
                </a:lnTo>
                <a:lnTo>
                  <a:pt x="406" y="222"/>
                </a:lnTo>
                <a:lnTo>
                  <a:pt x="333" y="222"/>
                </a:lnTo>
                <a:lnTo>
                  <a:pt x="333" y="177"/>
                </a:lnTo>
                <a:cubicBezTo>
                  <a:pt x="333" y="165"/>
                  <a:pt x="336" y="157"/>
                  <a:pt x="342" y="151"/>
                </a:cubicBezTo>
                <a:cubicBezTo>
                  <a:pt x="348" y="145"/>
                  <a:pt x="358" y="142"/>
                  <a:pt x="372" y="142"/>
                </a:cubicBezTo>
                <a:lnTo>
                  <a:pt x="414" y="141"/>
                </a:lnTo>
                <a:lnTo>
                  <a:pt x="414" y="76"/>
                </a:lnTo>
                <a:cubicBezTo>
                  <a:pt x="393" y="74"/>
                  <a:pt x="374" y="73"/>
                  <a:pt x="357" y="73"/>
                </a:cubicBezTo>
                <a:cubicBezTo>
                  <a:pt x="328" y="73"/>
                  <a:pt x="305" y="82"/>
                  <a:pt x="288" y="99"/>
                </a:cubicBezTo>
                <a:cubicBezTo>
                  <a:pt x="271" y="115"/>
                  <a:pt x="262" y="139"/>
                  <a:pt x="262" y="170"/>
                </a:cubicBezTo>
                <a:lnTo>
                  <a:pt x="262" y="222"/>
                </a:lnTo>
                <a:lnTo>
                  <a:pt x="192" y="222"/>
                </a:lnTo>
                <a:lnTo>
                  <a:pt x="192" y="292"/>
                </a:lnTo>
                <a:lnTo>
                  <a:pt x="262" y="292"/>
                </a:lnTo>
                <a:lnTo>
                  <a:pt x="262" y="484"/>
                </a:lnTo>
                <a:lnTo>
                  <a:pt x="91" y="484"/>
                </a:lnTo>
                <a:cubicBezTo>
                  <a:pt x="66" y="484"/>
                  <a:pt x="45" y="475"/>
                  <a:pt x="27" y="457"/>
                </a:cubicBezTo>
                <a:cubicBezTo>
                  <a:pt x="9" y="440"/>
                  <a:pt x="0" y="418"/>
                  <a:pt x="0" y="393"/>
                </a:cubicBezTo>
                <a:close/>
              </a:path>
            </a:pathLst>
          </a:custGeom>
          <a:solidFill>
            <a:schemeClr val="tx2"/>
          </a:solidFill>
          <a:ln>
            <a:noFill/>
          </a:ln>
        </p:spPr>
        <p:txBody>
          <a:bodyPr lIns="68580" tIns="34290" rIns="68580" bIns="34290"/>
          <a:lstStyle/>
          <a:p>
            <a:endParaRPr lang="de-DE" dirty="0">
              <a:latin typeface="Cambria"/>
            </a:endParaRPr>
          </a:p>
        </p:txBody>
      </p:sp>
      <p:sp>
        <p:nvSpPr>
          <p:cNvPr id="6" name="Freeform 366"/>
          <p:cNvSpPr>
            <a:spLocks noEditPoints="1"/>
          </p:cNvSpPr>
          <p:nvPr/>
        </p:nvSpPr>
        <p:spPr bwMode="auto">
          <a:xfrm>
            <a:off x="2250381" y="2037829"/>
            <a:ext cx="338137" cy="338138"/>
          </a:xfrm>
          <a:custGeom>
            <a:avLst/>
            <a:gdLst>
              <a:gd name="T0" fmla="*/ 0 w 484"/>
              <a:gd name="T1" fmla="*/ 2147483647 h 484"/>
              <a:gd name="T2" fmla="*/ 0 w 484"/>
              <a:gd name="T3" fmla="*/ 2147483647 h 484"/>
              <a:gd name="T4" fmla="*/ 2147483647 w 484"/>
              <a:gd name="T5" fmla="*/ 2147483647 h 484"/>
              <a:gd name="T6" fmla="*/ 2147483647 w 484"/>
              <a:gd name="T7" fmla="*/ 0 h 484"/>
              <a:gd name="T8" fmla="*/ 2147483647 w 484"/>
              <a:gd name="T9" fmla="*/ 0 h 484"/>
              <a:gd name="T10" fmla="*/ 2147483647 w 484"/>
              <a:gd name="T11" fmla="*/ 2147483647 h 484"/>
              <a:gd name="T12" fmla="*/ 2147483647 w 484"/>
              <a:gd name="T13" fmla="*/ 2147483647 h 484"/>
              <a:gd name="T14" fmla="*/ 2147483647 w 484"/>
              <a:gd name="T15" fmla="*/ 2147483647 h 484"/>
              <a:gd name="T16" fmla="*/ 2147483647 w 484"/>
              <a:gd name="T17" fmla="*/ 2147483647 h 484"/>
              <a:gd name="T18" fmla="*/ 2147483647 w 484"/>
              <a:gd name="T19" fmla="*/ 2147483647 h 484"/>
              <a:gd name="T20" fmla="*/ 2147483647 w 484"/>
              <a:gd name="T21" fmla="*/ 2147483647 h 484"/>
              <a:gd name="T22" fmla="*/ 2147483647 w 484"/>
              <a:gd name="T23" fmla="*/ 2147483647 h 484"/>
              <a:gd name="T24" fmla="*/ 0 w 484"/>
              <a:gd name="T25" fmla="*/ 2147483647 h 484"/>
              <a:gd name="T26" fmla="*/ 2147483647 w 484"/>
              <a:gd name="T27" fmla="*/ 2147483647 h 484"/>
              <a:gd name="T28" fmla="*/ 2147483647 w 484"/>
              <a:gd name="T29" fmla="*/ 2147483647 h 484"/>
              <a:gd name="T30" fmla="*/ 2147483647 w 484"/>
              <a:gd name="T31" fmla="*/ 2147483647 h 484"/>
              <a:gd name="T32" fmla="*/ 2147483647 w 484"/>
              <a:gd name="T33" fmla="*/ 2147483647 h 484"/>
              <a:gd name="T34" fmla="*/ 2147483647 w 484"/>
              <a:gd name="T35" fmla="*/ 2147483647 h 484"/>
              <a:gd name="T36" fmla="*/ 2147483647 w 484"/>
              <a:gd name="T37" fmla="*/ 2147483647 h 484"/>
              <a:gd name="T38" fmla="*/ 2147483647 w 484"/>
              <a:gd name="T39" fmla="*/ 2147483647 h 484"/>
              <a:gd name="T40" fmla="*/ 2147483647 w 484"/>
              <a:gd name="T41" fmla="*/ 2147483647 h 484"/>
              <a:gd name="T42" fmla="*/ 2147483647 w 484"/>
              <a:gd name="T43" fmla="*/ 2147483647 h 484"/>
              <a:gd name="T44" fmla="*/ 2147483647 w 484"/>
              <a:gd name="T45" fmla="*/ 2147483647 h 484"/>
              <a:gd name="T46" fmla="*/ 2147483647 w 484"/>
              <a:gd name="T47" fmla="*/ 2147483647 h 484"/>
              <a:gd name="T48" fmla="*/ 2147483647 w 484"/>
              <a:gd name="T49" fmla="*/ 2147483647 h 484"/>
              <a:gd name="T50" fmla="*/ 2147483647 w 484"/>
              <a:gd name="T51" fmla="*/ 2147483647 h 484"/>
              <a:gd name="T52" fmla="*/ 2147483647 w 484"/>
              <a:gd name="T53" fmla="*/ 2147483647 h 484"/>
              <a:gd name="T54" fmla="*/ 2147483647 w 484"/>
              <a:gd name="T55" fmla="*/ 2147483647 h 484"/>
              <a:gd name="T56" fmla="*/ 2147483647 w 484"/>
              <a:gd name="T57" fmla="*/ 2147483647 h 484"/>
              <a:gd name="T58" fmla="*/ 2147483647 w 484"/>
              <a:gd name="T59" fmla="*/ 2147483647 h 484"/>
              <a:gd name="T60" fmla="*/ 2147483647 w 484"/>
              <a:gd name="T61" fmla="*/ 2147483647 h 484"/>
              <a:gd name="T62" fmla="*/ 2147483647 w 484"/>
              <a:gd name="T63" fmla="*/ 2147483647 h 484"/>
              <a:gd name="T64" fmla="*/ 2147483647 w 484"/>
              <a:gd name="T65" fmla="*/ 2147483647 h 484"/>
              <a:gd name="T66" fmla="*/ 2147483647 w 484"/>
              <a:gd name="T67" fmla="*/ 2147483647 h 484"/>
              <a:gd name="T68" fmla="*/ 2147483647 w 484"/>
              <a:gd name="T69" fmla="*/ 2147483647 h 484"/>
              <a:gd name="T70" fmla="*/ 2147483647 w 484"/>
              <a:gd name="T71" fmla="*/ 2147483647 h 484"/>
              <a:gd name="T72" fmla="*/ 2147483647 w 484"/>
              <a:gd name="T73" fmla="*/ 2147483647 h 484"/>
              <a:gd name="T74" fmla="*/ 2147483647 w 484"/>
              <a:gd name="T75" fmla="*/ 2147483647 h 484"/>
              <a:gd name="T76" fmla="*/ 2147483647 w 484"/>
              <a:gd name="T77" fmla="*/ 2147483647 h 484"/>
              <a:gd name="T78" fmla="*/ 2147483647 w 484"/>
              <a:gd name="T79" fmla="*/ 2147483647 h 484"/>
              <a:gd name="T80" fmla="*/ 2147483647 w 484"/>
              <a:gd name="T81" fmla="*/ 2147483647 h 48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84" h="484">
                <a:moveTo>
                  <a:pt x="0" y="393"/>
                </a:moveTo>
                <a:lnTo>
                  <a:pt x="0" y="91"/>
                </a:lnTo>
                <a:cubicBezTo>
                  <a:pt x="0" y="66"/>
                  <a:pt x="9" y="44"/>
                  <a:pt x="26" y="26"/>
                </a:cubicBezTo>
                <a:cubicBezTo>
                  <a:pt x="44" y="9"/>
                  <a:pt x="66" y="0"/>
                  <a:pt x="91" y="0"/>
                </a:cubicBezTo>
                <a:lnTo>
                  <a:pt x="393" y="0"/>
                </a:lnTo>
                <a:cubicBezTo>
                  <a:pt x="418" y="0"/>
                  <a:pt x="439" y="9"/>
                  <a:pt x="457" y="26"/>
                </a:cubicBezTo>
                <a:cubicBezTo>
                  <a:pt x="475" y="44"/>
                  <a:pt x="484" y="66"/>
                  <a:pt x="484" y="91"/>
                </a:cubicBezTo>
                <a:lnTo>
                  <a:pt x="484" y="393"/>
                </a:lnTo>
                <a:cubicBezTo>
                  <a:pt x="484" y="418"/>
                  <a:pt x="475" y="439"/>
                  <a:pt x="457" y="457"/>
                </a:cubicBezTo>
                <a:cubicBezTo>
                  <a:pt x="439" y="475"/>
                  <a:pt x="418" y="484"/>
                  <a:pt x="393" y="484"/>
                </a:cubicBezTo>
                <a:lnTo>
                  <a:pt x="91" y="484"/>
                </a:lnTo>
                <a:cubicBezTo>
                  <a:pt x="66" y="484"/>
                  <a:pt x="44" y="475"/>
                  <a:pt x="26" y="457"/>
                </a:cubicBezTo>
                <a:cubicBezTo>
                  <a:pt x="9" y="439"/>
                  <a:pt x="0" y="418"/>
                  <a:pt x="0" y="393"/>
                </a:cubicBezTo>
                <a:close/>
                <a:moveTo>
                  <a:pt x="71" y="319"/>
                </a:moveTo>
                <a:cubicBezTo>
                  <a:pt x="73" y="321"/>
                  <a:pt x="76" y="323"/>
                  <a:pt x="79" y="323"/>
                </a:cubicBezTo>
                <a:lnTo>
                  <a:pt x="137" y="323"/>
                </a:lnTo>
                <a:cubicBezTo>
                  <a:pt x="144" y="323"/>
                  <a:pt x="149" y="319"/>
                  <a:pt x="153" y="311"/>
                </a:cubicBezTo>
                <a:lnTo>
                  <a:pt x="216" y="201"/>
                </a:lnTo>
                <a:cubicBezTo>
                  <a:pt x="216" y="200"/>
                  <a:pt x="202" y="177"/>
                  <a:pt x="176" y="131"/>
                </a:cubicBezTo>
                <a:cubicBezTo>
                  <a:pt x="171" y="123"/>
                  <a:pt x="166" y="120"/>
                  <a:pt x="160" y="120"/>
                </a:cubicBezTo>
                <a:lnTo>
                  <a:pt x="102" y="120"/>
                </a:lnTo>
                <a:cubicBezTo>
                  <a:pt x="98" y="120"/>
                  <a:pt x="95" y="121"/>
                  <a:pt x="93" y="123"/>
                </a:cubicBezTo>
                <a:cubicBezTo>
                  <a:pt x="92" y="126"/>
                  <a:pt x="92" y="129"/>
                  <a:pt x="94" y="132"/>
                </a:cubicBezTo>
                <a:lnTo>
                  <a:pt x="133" y="201"/>
                </a:lnTo>
                <a:lnTo>
                  <a:pt x="71" y="310"/>
                </a:lnTo>
                <a:cubicBezTo>
                  <a:pt x="69" y="313"/>
                  <a:pt x="69" y="316"/>
                  <a:pt x="71" y="319"/>
                </a:cubicBezTo>
                <a:close/>
                <a:moveTo>
                  <a:pt x="201" y="281"/>
                </a:moveTo>
                <a:cubicBezTo>
                  <a:pt x="201" y="281"/>
                  <a:pt x="228" y="332"/>
                  <a:pt x="283" y="432"/>
                </a:cubicBezTo>
                <a:cubicBezTo>
                  <a:pt x="287" y="440"/>
                  <a:pt x="293" y="443"/>
                  <a:pt x="300" y="443"/>
                </a:cubicBezTo>
                <a:lnTo>
                  <a:pt x="358" y="443"/>
                </a:lnTo>
                <a:cubicBezTo>
                  <a:pt x="361" y="443"/>
                  <a:pt x="364" y="442"/>
                  <a:pt x="366" y="440"/>
                </a:cubicBezTo>
                <a:cubicBezTo>
                  <a:pt x="367" y="437"/>
                  <a:pt x="367" y="434"/>
                  <a:pt x="365" y="431"/>
                </a:cubicBezTo>
                <a:lnTo>
                  <a:pt x="283" y="281"/>
                </a:lnTo>
                <a:lnTo>
                  <a:pt x="283" y="280"/>
                </a:lnTo>
                <a:lnTo>
                  <a:pt x="412" y="53"/>
                </a:lnTo>
                <a:cubicBezTo>
                  <a:pt x="414" y="49"/>
                  <a:pt x="414" y="46"/>
                  <a:pt x="412" y="44"/>
                </a:cubicBezTo>
                <a:cubicBezTo>
                  <a:pt x="411" y="41"/>
                  <a:pt x="408" y="40"/>
                  <a:pt x="405" y="40"/>
                </a:cubicBezTo>
                <a:lnTo>
                  <a:pt x="346" y="40"/>
                </a:lnTo>
                <a:cubicBezTo>
                  <a:pt x="339" y="40"/>
                  <a:pt x="334" y="44"/>
                  <a:pt x="330" y="51"/>
                </a:cubicBezTo>
                <a:lnTo>
                  <a:pt x="201" y="281"/>
                </a:lnTo>
                <a:close/>
              </a:path>
            </a:pathLst>
          </a:custGeom>
          <a:solidFill>
            <a:schemeClr val="tx2"/>
          </a:solidFill>
          <a:ln>
            <a:noFill/>
          </a:ln>
        </p:spPr>
        <p:txBody>
          <a:bodyPr lIns="68580" tIns="34290" rIns="68580" bIns="34290"/>
          <a:lstStyle/>
          <a:p>
            <a:endParaRPr lang="de-DE" dirty="0">
              <a:latin typeface="Cambria"/>
            </a:endParaRPr>
          </a:p>
        </p:txBody>
      </p:sp>
      <p:grpSp>
        <p:nvGrpSpPr>
          <p:cNvPr id="7" name="Gruppieren 462"/>
          <p:cNvGrpSpPr>
            <a:grpSpLocks noChangeAspect="1"/>
          </p:cNvGrpSpPr>
          <p:nvPr>
            <p:custDataLst>
              <p:tags r:id="rId1"/>
            </p:custDataLst>
          </p:nvPr>
        </p:nvGrpSpPr>
        <p:grpSpPr bwMode="auto">
          <a:xfrm>
            <a:off x="3866456" y="1977504"/>
            <a:ext cx="114300" cy="457200"/>
            <a:chOff x="6019800" y="3352800"/>
            <a:chExt cx="152400" cy="609600"/>
          </a:xfrm>
        </p:grpSpPr>
        <p:sp>
          <p:nvSpPr>
            <p:cNvPr id="8" name="background" hidden="1"/>
            <p:cNvSpPr/>
            <p:nvPr/>
          </p:nvSpPr>
          <p:spPr>
            <a:xfrm>
              <a:off x="6019800" y="3352800"/>
              <a:ext cx="0" cy="0"/>
            </a:xfrm>
            <a:prstGeom prst="roundRect">
              <a:avLst>
                <a:gd name="adj" fmla="val 5000"/>
              </a:avLst>
            </a:prstGeom>
            <a:solidFill>
              <a:srgbClr val="FFFFFF">
                <a:lumMod val="100000"/>
              </a:srgbClr>
            </a:solidFill>
            <a:ln w="9525">
              <a:solidFill>
                <a:srgbClr val="999999">
                  <a:lumMod val="10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9" name="single" hidden="1"/>
            <p:cNvSpPr/>
            <p:nvPr/>
          </p:nvSpPr>
          <p:spPr>
            <a:xfrm>
              <a:off x="6019800" y="3352800"/>
              <a:ext cx="152400" cy="152400"/>
            </a:xfrm>
            <a:prstGeom prst="ellipse">
              <a:avLst/>
            </a:prstGeom>
            <a:solidFill>
              <a:srgbClr val="CC0000">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10" name="red"/>
            <p:cNvSpPr/>
            <p:nvPr/>
          </p:nvSpPr>
          <p:spPr>
            <a:xfrm>
              <a:off x="6019800" y="3352800"/>
              <a:ext cx="152400" cy="152400"/>
            </a:xfrm>
            <a:prstGeom prst="ellipse">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11" name="amber"/>
            <p:cNvSpPr/>
            <p:nvPr/>
          </p:nvSpPr>
          <p:spPr>
            <a:xfrm>
              <a:off x="6019800" y="3581400"/>
              <a:ext cx="152400" cy="152400"/>
            </a:xfrm>
            <a:prstGeom prst="ellipse">
              <a:avLst/>
            </a:prstGeom>
            <a:solidFill>
              <a:srgbClr val="DDDDDD">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12" name="green"/>
            <p:cNvSpPr/>
            <p:nvPr/>
          </p:nvSpPr>
          <p:spPr>
            <a:xfrm>
              <a:off x="6019800" y="3810000"/>
              <a:ext cx="152400" cy="152400"/>
            </a:xfrm>
            <a:prstGeom prst="ellipse">
              <a:avLst/>
            </a:prstGeom>
            <a:solidFill>
              <a:srgbClr val="DDDDDD">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grpSp>
      <p:grpSp>
        <p:nvGrpSpPr>
          <p:cNvPr id="13" name="Gruppieren 486"/>
          <p:cNvGrpSpPr>
            <a:grpSpLocks/>
          </p:cNvGrpSpPr>
          <p:nvPr>
            <p:custDataLst>
              <p:tags r:id="rId2"/>
            </p:custDataLst>
          </p:nvPr>
        </p:nvGrpSpPr>
        <p:grpSpPr bwMode="auto">
          <a:xfrm>
            <a:off x="4204593" y="2009254"/>
            <a:ext cx="2371725" cy="395288"/>
            <a:chOff x="6019800" y="3352800"/>
            <a:chExt cx="914400" cy="152400"/>
          </a:xfrm>
        </p:grpSpPr>
        <p:sp>
          <p:nvSpPr>
            <p:cNvPr id="14" name="background" hidden="1"/>
            <p:cNvSpPr/>
            <p:nvPr/>
          </p:nvSpPr>
          <p:spPr>
            <a:xfrm>
              <a:off x="6019800" y="3352800"/>
              <a:ext cx="0" cy="0"/>
            </a:xfrm>
            <a:prstGeom prst="roundRect">
              <a:avLst>
                <a:gd name="adj" fmla="val 5000"/>
              </a:avLst>
            </a:prstGeom>
            <a:solidFill>
              <a:srgbClr val="FFFFFF">
                <a:lumMod val="100000"/>
              </a:srgbClr>
            </a:solidFill>
            <a:ln w="9525">
              <a:solidFill>
                <a:srgbClr val="999999">
                  <a:lumMod val="10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15" name="on" hidden="1"/>
            <p:cNvSpPr/>
            <p:nvPr/>
          </p:nvSpPr>
          <p:spPr>
            <a:xfrm>
              <a:off x="6019800" y="3352800"/>
              <a:ext cx="0" cy="0"/>
            </a:xfrm>
            <a:prstGeom prst="roundRect">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16" name="off" hidden="1"/>
            <p:cNvSpPr/>
            <p:nvPr/>
          </p:nvSpPr>
          <p:spPr>
            <a:xfrm>
              <a:off x="6019800" y="3352800"/>
              <a:ext cx="0" cy="0"/>
            </a:xfrm>
            <a:prstGeom prst="roundRect">
              <a:avLst/>
            </a:prstGeom>
            <a:solidFill>
              <a:srgbClr val="DDDDDD">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17" name="1"/>
            <p:cNvSpPr/>
            <p:nvPr/>
          </p:nvSpPr>
          <p:spPr>
            <a:xfrm>
              <a:off x="6019800" y="3352800"/>
              <a:ext cx="152400" cy="152400"/>
            </a:xfrm>
            <a:prstGeom prst="star5">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18" name="2"/>
            <p:cNvSpPr/>
            <p:nvPr/>
          </p:nvSpPr>
          <p:spPr>
            <a:xfrm>
              <a:off x="6210147" y="3352800"/>
              <a:ext cx="152400" cy="152400"/>
            </a:xfrm>
            <a:prstGeom prst="star5">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19" name="3"/>
            <p:cNvSpPr/>
            <p:nvPr/>
          </p:nvSpPr>
          <p:spPr>
            <a:xfrm>
              <a:off x="6401106" y="3352800"/>
              <a:ext cx="152400" cy="152400"/>
            </a:xfrm>
            <a:prstGeom prst="star5">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20" name="4"/>
            <p:cNvSpPr/>
            <p:nvPr/>
          </p:nvSpPr>
          <p:spPr>
            <a:xfrm>
              <a:off x="6591453" y="3352800"/>
              <a:ext cx="152400" cy="152400"/>
            </a:xfrm>
            <a:prstGeom prst="star5">
              <a:avLst/>
            </a:prstGeom>
            <a:solidFill>
              <a:srgbClr val="DDDDDD">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21" name="5"/>
            <p:cNvSpPr/>
            <p:nvPr/>
          </p:nvSpPr>
          <p:spPr>
            <a:xfrm>
              <a:off x="6781800" y="3352800"/>
              <a:ext cx="152400" cy="152400"/>
            </a:xfrm>
            <a:prstGeom prst="star5">
              <a:avLst/>
            </a:prstGeom>
            <a:solidFill>
              <a:srgbClr val="DDDDDD">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22" name="6" hidden="1"/>
            <p:cNvSpPr/>
            <p:nvPr/>
          </p:nvSpPr>
          <p:spPr>
            <a:xfrm>
              <a:off x="6019800" y="3352800"/>
              <a:ext cx="0" cy="0"/>
            </a:xfrm>
            <a:prstGeom prst="star5">
              <a:avLst/>
            </a:prstGeom>
            <a:solidFill>
              <a:srgbClr val="DDDDDD">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23" name="7" hidden="1"/>
            <p:cNvSpPr/>
            <p:nvPr/>
          </p:nvSpPr>
          <p:spPr>
            <a:xfrm>
              <a:off x="6019800" y="3352800"/>
              <a:ext cx="0" cy="0"/>
            </a:xfrm>
            <a:prstGeom prst="star5">
              <a:avLst/>
            </a:prstGeom>
            <a:solidFill>
              <a:srgbClr val="DDDDDD">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24" name="8" hidden="1"/>
            <p:cNvSpPr/>
            <p:nvPr/>
          </p:nvSpPr>
          <p:spPr>
            <a:xfrm>
              <a:off x="6019800" y="3352800"/>
              <a:ext cx="0" cy="0"/>
            </a:xfrm>
            <a:prstGeom prst="star5">
              <a:avLst/>
            </a:prstGeom>
            <a:solidFill>
              <a:srgbClr val="DDDDDD">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25" name="9" hidden="1"/>
            <p:cNvSpPr/>
            <p:nvPr/>
          </p:nvSpPr>
          <p:spPr>
            <a:xfrm>
              <a:off x="6019800" y="3352800"/>
              <a:ext cx="0" cy="0"/>
            </a:xfrm>
            <a:prstGeom prst="star5">
              <a:avLst/>
            </a:prstGeom>
            <a:solidFill>
              <a:srgbClr val="DDDDDD">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sp>
          <p:nvSpPr>
            <p:cNvPr id="26" name="10" hidden="1"/>
            <p:cNvSpPr/>
            <p:nvPr/>
          </p:nvSpPr>
          <p:spPr>
            <a:xfrm>
              <a:off x="6019800" y="3352800"/>
              <a:ext cx="0" cy="0"/>
            </a:xfrm>
            <a:prstGeom prst="star5">
              <a:avLst/>
            </a:prstGeom>
            <a:solidFill>
              <a:srgbClr val="DDDDDD">
                <a:lumMod val="100000"/>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dirty="0"/>
            </a:p>
          </p:txBody>
        </p:sp>
      </p:grpSp>
      <p:grpSp>
        <p:nvGrpSpPr>
          <p:cNvPr id="27" name="Gruppieren 450"/>
          <p:cNvGrpSpPr/>
          <p:nvPr/>
        </p:nvGrpSpPr>
        <p:grpSpPr>
          <a:xfrm>
            <a:off x="453891" y="2783942"/>
            <a:ext cx="283141" cy="723716"/>
            <a:chOff x="-1633013" y="3054784"/>
            <a:chExt cx="983127" cy="2512904"/>
          </a:xfrm>
          <a:solidFill>
            <a:schemeClr val="tx2"/>
          </a:solidFill>
        </p:grpSpPr>
        <p:sp>
          <p:nvSpPr>
            <p:cNvPr id="28" name="Abgerundetes Rechteck 27"/>
            <p:cNvSpPr/>
            <p:nvPr/>
          </p:nvSpPr>
          <p:spPr>
            <a:xfrm>
              <a:off x="-1430207" y="3643051"/>
              <a:ext cx="577517" cy="1056186"/>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sp>
          <p:nvSpPr>
            <p:cNvPr id="29" name="Ellipse 19"/>
            <p:cNvSpPr/>
            <p:nvPr/>
          </p:nvSpPr>
          <p:spPr>
            <a:xfrm>
              <a:off x="-1398123" y="3054784"/>
              <a:ext cx="513348" cy="5133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grpSp>
          <p:nvGrpSpPr>
            <p:cNvPr id="30" name="Gruppieren 23"/>
            <p:cNvGrpSpPr/>
            <p:nvPr/>
          </p:nvGrpSpPr>
          <p:grpSpPr>
            <a:xfrm>
              <a:off x="-1430207" y="4528164"/>
              <a:ext cx="577517" cy="1039524"/>
              <a:chOff x="-1430207" y="4528159"/>
              <a:chExt cx="577516" cy="1039523"/>
            </a:xfrm>
            <a:grpFill/>
          </p:grpSpPr>
          <p:sp>
            <p:nvSpPr>
              <p:cNvPr id="35" name="Abgerundetes Rechteck 34"/>
              <p:cNvSpPr/>
              <p:nvPr/>
            </p:nvSpPr>
            <p:spPr>
              <a:xfrm>
                <a:off x="-1098688" y="4528159"/>
                <a:ext cx="245997" cy="1039523"/>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sp>
            <p:nvSpPr>
              <p:cNvPr id="36" name="Abgerundetes Rechteck 35"/>
              <p:cNvSpPr/>
              <p:nvPr/>
            </p:nvSpPr>
            <p:spPr>
              <a:xfrm>
                <a:off x="-1430207" y="4528159"/>
                <a:ext cx="245997" cy="1039523"/>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grpSp>
        <p:grpSp>
          <p:nvGrpSpPr>
            <p:cNvPr id="31" name="Gruppieren 20"/>
            <p:cNvGrpSpPr/>
            <p:nvPr/>
          </p:nvGrpSpPr>
          <p:grpSpPr>
            <a:xfrm>
              <a:off x="-1633013" y="3642926"/>
              <a:ext cx="983127" cy="945876"/>
              <a:chOff x="-3363100" y="739329"/>
              <a:chExt cx="983127" cy="945875"/>
            </a:xfrm>
            <a:grpFill/>
          </p:grpSpPr>
          <p:sp>
            <p:nvSpPr>
              <p:cNvPr id="33" name="Abgerundetes Rechteck 32"/>
              <p:cNvSpPr/>
              <p:nvPr/>
            </p:nvSpPr>
            <p:spPr>
              <a:xfrm rot="951069">
                <a:off x="-3363100" y="739329"/>
                <a:ext cx="223836" cy="945875"/>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sp>
            <p:nvSpPr>
              <p:cNvPr id="34" name="Abgerundetes Rechteck 33"/>
              <p:cNvSpPr/>
              <p:nvPr/>
            </p:nvSpPr>
            <p:spPr>
              <a:xfrm rot="20648931" flipH="1">
                <a:off x="-2603809" y="739329"/>
                <a:ext cx="223836" cy="945875"/>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grpSp>
        <p:sp>
          <p:nvSpPr>
            <p:cNvPr id="32" name="Trapezoid 21"/>
            <p:cNvSpPr/>
            <p:nvPr/>
          </p:nvSpPr>
          <p:spPr>
            <a:xfrm flipV="1">
              <a:off x="-1463384" y="3643045"/>
              <a:ext cx="652229" cy="487067"/>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grpSp>
      <p:grpSp>
        <p:nvGrpSpPr>
          <p:cNvPr id="37" name="Gruppieren 449"/>
          <p:cNvGrpSpPr/>
          <p:nvPr/>
        </p:nvGrpSpPr>
        <p:grpSpPr>
          <a:xfrm>
            <a:off x="859302" y="2783942"/>
            <a:ext cx="263755" cy="723716"/>
            <a:chOff x="-1566179" y="-9907"/>
            <a:chExt cx="915814" cy="2512901"/>
          </a:xfrm>
          <a:solidFill>
            <a:schemeClr val="tx2"/>
          </a:solidFill>
        </p:grpSpPr>
        <p:sp>
          <p:nvSpPr>
            <p:cNvPr id="38" name="Ellipse 67"/>
            <p:cNvSpPr/>
            <p:nvPr/>
          </p:nvSpPr>
          <p:spPr>
            <a:xfrm>
              <a:off x="-1364946" y="-9907"/>
              <a:ext cx="513348" cy="51334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grpSp>
          <p:nvGrpSpPr>
            <p:cNvPr id="39" name="Gruppieren 22"/>
            <p:cNvGrpSpPr/>
            <p:nvPr/>
          </p:nvGrpSpPr>
          <p:grpSpPr>
            <a:xfrm>
              <a:off x="-1397029" y="1463472"/>
              <a:ext cx="577516" cy="1039522"/>
              <a:chOff x="-1397030" y="1463472"/>
              <a:chExt cx="577516" cy="1039523"/>
            </a:xfrm>
            <a:grpFill/>
          </p:grpSpPr>
          <p:sp>
            <p:nvSpPr>
              <p:cNvPr id="45" name="Abgerundetes Rechteck 44"/>
              <p:cNvSpPr/>
              <p:nvPr/>
            </p:nvSpPr>
            <p:spPr>
              <a:xfrm>
                <a:off x="-1065511" y="1463472"/>
                <a:ext cx="245997" cy="1039523"/>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sp>
            <p:nvSpPr>
              <p:cNvPr id="46" name="Abgerundetes Rechteck 45"/>
              <p:cNvSpPr/>
              <p:nvPr/>
            </p:nvSpPr>
            <p:spPr>
              <a:xfrm>
                <a:off x="-1397030" y="1463472"/>
                <a:ext cx="245997" cy="1039523"/>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grpSp>
        <p:sp>
          <p:nvSpPr>
            <p:cNvPr id="40" name="Trapezoid 73"/>
            <p:cNvSpPr/>
            <p:nvPr/>
          </p:nvSpPr>
          <p:spPr>
            <a:xfrm flipV="1">
              <a:off x="-1400965" y="578353"/>
              <a:ext cx="585383" cy="562383"/>
            </a:xfrm>
            <a:prstGeom prst="trapezoid">
              <a:avLst>
                <a:gd name="adj" fmla="val 1806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sp>
          <p:nvSpPr>
            <p:cNvPr id="41" name="Trapezoid 25"/>
            <p:cNvSpPr/>
            <p:nvPr/>
          </p:nvSpPr>
          <p:spPr>
            <a:xfrm>
              <a:off x="-1543394" y="990120"/>
              <a:ext cx="870243" cy="780835"/>
            </a:xfrm>
            <a:prstGeom prst="trapezoid">
              <a:avLst>
                <a:gd name="adj" fmla="val 29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grpSp>
          <p:nvGrpSpPr>
            <p:cNvPr id="42" name="Gruppieren 28"/>
            <p:cNvGrpSpPr/>
            <p:nvPr/>
          </p:nvGrpSpPr>
          <p:grpSpPr>
            <a:xfrm>
              <a:off x="-1566179" y="572993"/>
              <a:ext cx="915814" cy="945875"/>
              <a:chOff x="-1580404" y="572993"/>
              <a:chExt cx="915814" cy="945875"/>
            </a:xfrm>
            <a:grpFill/>
          </p:grpSpPr>
          <p:sp>
            <p:nvSpPr>
              <p:cNvPr id="43" name="Abgerundetes Rechteck 42"/>
              <p:cNvSpPr/>
              <p:nvPr/>
            </p:nvSpPr>
            <p:spPr>
              <a:xfrm rot="951069">
                <a:off x="-1580404" y="572993"/>
                <a:ext cx="185448" cy="945875"/>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sp>
            <p:nvSpPr>
              <p:cNvPr id="44" name="Abgerundetes Rechteck 43"/>
              <p:cNvSpPr/>
              <p:nvPr/>
            </p:nvSpPr>
            <p:spPr>
              <a:xfrm rot="20648931" flipH="1">
                <a:off x="-850038" y="572993"/>
                <a:ext cx="185448" cy="945875"/>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5113" tIns="17557" rIns="35113" bIns="17557" anchor="ctr"/>
              <a:lstStyle/>
              <a:p>
                <a:pPr algn="ctr">
                  <a:defRPr/>
                </a:pPr>
                <a:endParaRPr lang="de-DE" dirty="0"/>
              </a:p>
            </p:txBody>
          </p:sp>
        </p:grpSp>
      </p:grpSp>
      <p:grpSp>
        <p:nvGrpSpPr>
          <p:cNvPr id="47" name="Gruppieren 448"/>
          <p:cNvGrpSpPr/>
          <p:nvPr/>
        </p:nvGrpSpPr>
        <p:grpSpPr>
          <a:xfrm>
            <a:off x="1245326" y="3028371"/>
            <a:ext cx="168803" cy="479288"/>
            <a:chOff x="1800017" y="4347505"/>
            <a:chExt cx="586121" cy="1664191"/>
          </a:xfrm>
          <a:solidFill>
            <a:schemeClr val="tx2"/>
          </a:solidFill>
        </p:grpSpPr>
        <p:sp>
          <p:nvSpPr>
            <p:cNvPr id="48" name="Ellipse 85"/>
            <p:cNvSpPr/>
            <p:nvPr/>
          </p:nvSpPr>
          <p:spPr>
            <a:xfrm>
              <a:off x="1899740" y="4347505"/>
              <a:ext cx="382500" cy="3824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2472" tIns="11237" rIns="22472" bIns="11237" anchor="ctr"/>
            <a:lstStyle/>
            <a:p>
              <a:pPr algn="ctr">
                <a:defRPr/>
              </a:pPr>
              <a:endParaRPr lang="de-DE" dirty="0"/>
            </a:p>
          </p:txBody>
        </p:sp>
        <p:grpSp>
          <p:nvGrpSpPr>
            <p:cNvPr id="49" name="Gruppieren 86"/>
            <p:cNvGrpSpPr/>
            <p:nvPr/>
          </p:nvGrpSpPr>
          <p:grpSpPr>
            <a:xfrm>
              <a:off x="1908271" y="5346401"/>
              <a:ext cx="369611" cy="665295"/>
              <a:chOff x="-1397030" y="1463472"/>
              <a:chExt cx="577516" cy="1039523"/>
            </a:xfrm>
            <a:grpFill/>
          </p:grpSpPr>
          <p:sp>
            <p:nvSpPr>
              <p:cNvPr id="55" name="Abgerundetes Rechteck 54"/>
              <p:cNvSpPr/>
              <p:nvPr/>
            </p:nvSpPr>
            <p:spPr>
              <a:xfrm>
                <a:off x="-1065511" y="1463472"/>
                <a:ext cx="245997" cy="1039523"/>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2472" tIns="11237" rIns="22472" bIns="11237" anchor="ctr"/>
              <a:lstStyle/>
              <a:p>
                <a:pPr algn="ctr">
                  <a:defRPr/>
                </a:pPr>
                <a:endParaRPr lang="de-DE" dirty="0"/>
              </a:p>
            </p:txBody>
          </p:sp>
          <p:sp>
            <p:nvSpPr>
              <p:cNvPr id="56" name="Abgerundetes Rechteck 55"/>
              <p:cNvSpPr/>
              <p:nvPr/>
            </p:nvSpPr>
            <p:spPr>
              <a:xfrm>
                <a:off x="-1397030" y="1463472"/>
                <a:ext cx="245997" cy="1039523"/>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2472" tIns="11237" rIns="22472" bIns="11237" anchor="ctr"/>
              <a:lstStyle/>
              <a:p>
                <a:pPr algn="ctr">
                  <a:defRPr/>
                </a:pPr>
                <a:endParaRPr lang="de-DE" dirty="0"/>
              </a:p>
            </p:txBody>
          </p:sp>
        </p:grpSp>
        <p:sp>
          <p:nvSpPr>
            <p:cNvPr id="50" name="Trapezoid 89"/>
            <p:cNvSpPr/>
            <p:nvPr/>
          </p:nvSpPr>
          <p:spPr>
            <a:xfrm flipV="1">
              <a:off x="1898109" y="4776783"/>
              <a:ext cx="385763" cy="363068"/>
            </a:xfrm>
            <a:prstGeom prst="trapezoid">
              <a:avLst>
                <a:gd name="adj" fmla="val 1806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2472" tIns="11237" rIns="22472" bIns="11237" anchor="ctr"/>
            <a:lstStyle/>
            <a:p>
              <a:pPr algn="ctr">
                <a:defRPr/>
              </a:pPr>
              <a:endParaRPr lang="de-DE" dirty="0"/>
            </a:p>
          </p:txBody>
        </p:sp>
        <p:sp>
          <p:nvSpPr>
            <p:cNvPr id="51" name="Trapezoid 90"/>
            <p:cNvSpPr/>
            <p:nvPr/>
          </p:nvSpPr>
          <p:spPr>
            <a:xfrm>
              <a:off x="1814598" y="5043460"/>
              <a:ext cx="556956" cy="499735"/>
            </a:xfrm>
            <a:prstGeom prst="trapezoid">
              <a:avLst>
                <a:gd name="adj" fmla="val 293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2472" tIns="11237" rIns="22472" bIns="11237" anchor="ctr"/>
            <a:lstStyle/>
            <a:p>
              <a:pPr algn="ctr">
                <a:defRPr/>
              </a:pPr>
              <a:endParaRPr lang="de-DE" dirty="0"/>
            </a:p>
          </p:txBody>
        </p:sp>
        <p:grpSp>
          <p:nvGrpSpPr>
            <p:cNvPr id="52" name="Gruppieren 91"/>
            <p:cNvGrpSpPr/>
            <p:nvPr/>
          </p:nvGrpSpPr>
          <p:grpSpPr>
            <a:xfrm>
              <a:off x="1800017" y="4776498"/>
              <a:ext cx="586121" cy="605360"/>
              <a:chOff x="-1580404" y="572993"/>
              <a:chExt cx="915814" cy="945875"/>
            </a:xfrm>
            <a:grpFill/>
          </p:grpSpPr>
          <p:sp>
            <p:nvSpPr>
              <p:cNvPr id="53" name="Abgerundetes Rechteck 52"/>
              <p:cNvSpPr/>
              <p:nvPr/>
            </p:nvSpPr>
            <p:spPr>
              <a:xfrm rot="951069">
                <a:off x="-1580404" y="572993"/>
                <a:ext cx="185448" cy="945875"/>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2472" tIns="11237" rIns="22472" bIns="11237" anchor="ctr"/>
              <a:lstStyle/>
              <a:p>
                <a:pPr algn="ctr">
                  <a:defRPr/>
                </a:pPr>
                <a:endParaRPr lang="de-DE" dirty="0"/>
              </a:p>
            </p:txBody>
          </p:sp>
          <p:sp>
            <p:nvSpPr>
              <p:cNvPr id="54" name="Abgerundetes Rechteck 53"/>
              <p:cNvSpPr/>
              <p:nvPr/>
            </p:nvSpPr>
            <p:spPr>
              <a:xfrm rot="20648931" flipH="1">
                <a:off x="-850038" y="572993"/>
                <a:ext cx="185448" cy="945875"/>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2472" tIns="11237" rIns="22472" bIns="11237" anchor="ctr"/>
              <a:lstStyle/>
              <a:p>
                <a:pPr algn="ctr">
                  <a:defRPr/>
                </a:pPr>
                <a:endParaRPr lang="de-DE" dirty="0"/>
              </a:p>
            </p:txBody>
          </p:sp>
        </p:grpSp>
      </p:grpSp>
      <p:grpSp>
        <p:nvGrpSpPr>
          <p:cNvPr id="57" name="Gruppieren 447"/>
          <p:cNvGrpSpPr/>
          <p:nvPr/>
        </p:nvGrpSpPr>
        <p:grpSpPr>
          <a:xfrm>
            <a:off x="1536400" y="3028371"/>
            <a:ext cx="177528" cy="479287"/>
            <a:chOff x="2865340" y="4347504"/>
            <a:chExt cx="616415" cy="1664186"/>
          </a:xfrm>
          <a:solidFill>
            <a:schemeClr val="tx2"/>
          </a:solidFill>
        </p:grpSpPr>
        <p:sp>
          <p:nvSpPr>
            <p:cNvPr id="58" name="Abgerundetes Rechteck 57"/>
            <p:cNvSpPr/>
            <p:nvPr/>
          </p:nvSpPr>
          <p:spPr>
            <a:xfrm>
              <a:off x="2992496" y="4799826"/>
              <a:ext cx="362099" cy="662221"/>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1067" tIns="10534" rIns="21067" bIns="10534" anchor="ctr"/>
            <a:lstStyle/>
            <a:p>
              <a:pPr algn="ctr">
                <a:defRPr/>
              </a:pPr>
              <a:endParaRPr lang="de-DE" dirty="0"/>
            </a:p>
          </p:txBody>
        </p:sp>
        <p:sp>
          <p:nvSpPr>
            <p:cNvPr id="59" name="Ellipse 96"/>
            <p:cNvSpPr/>
            <p:nvPr/>
          </p:nvSpPr>
          <p:spPr>
            <a:xfrm>
              <a:off x="2982296" y="4347504"/>
              <a:ext cx="382499" cy="3824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1067" tIns="10534" rIns="21067" bIns="10534" anchor="ctr"/>
            <a:lstStyle/>
            <a:p>
              <a:pPr algn="ctr">
                <a:defRPr/>
              </a:pPr>
              <a:endParaRPr lang="de-DE" dirty="0"/>
            </a:p>
          </p:txBody>
        </p:sp>
        <p:grpSp>
          <p:nvGrpSpPr>
            <p:cNvPr id="60" name="Gruppieren 97"/>
            <p:cNvGrpSpPr/>
            <p:nvPr/>
          </p:nvGrpSpPr>
          <p:grpSpPr>
            <a:xfrm>
              <a:off x="2992496" y="5359914"/>
              <a:ext cx="362099" cy="651776"/>
              <a:chOff x="-1430207" y="4528159"/>
              <a:chExt cx="577516" cy="1039523"/>
            </a:xfrm>
            <a:grpFill/>
          </p:grpSpPr>
          <p:sp>
            <p:nvSpPr>
              <p:cNvPr id="65" name="Abgerundetes Rechteck 64"/>
              <p:cNvSpPr/>
              <p:nvPr/>
            </p:nvSpPr>
            <p:spPr>
              <a:xfrm>
                <a:off x="-1098688" y="4528159"/>
                <a:ext cx="245997" cy="1039523"/>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1067" tIns="10534" rIns="21067" bIns="10534" anchor="ctr"/>
              <a:lstStyle/>
              <a:p>
                <a:pPr algn="ctr">
                  <a:defRPr/>
                </a:pPr>
                <a:endParaRPr lang="de-DE" dirty="0"/>
              </a:p>
            </p:txBody>
          </p:sp>
          <p:sp>
            <p:nvSpPr>
              <p:cNvPr id="66" name="Abgerundetes Rechteck 65"/>
              <p:cNvSpPr/>
              <p:nvPr/>
            </p:nvSpPr>
            <p:spPr>
              <a:xfrm>
                <a:off x="-1430207" y="4528159"/>
                <a:ext cx="245997" cy="1039523"/>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1067" tIns="10534" rIns="21067" bIns="10534" anchor="ctr"/>
              <a:lstStyle/>
              <a:p>
                <a:pPr algn="ctr">
                  <a:defRPr/>
                </a:pPr>
                <a:endParaRPr lang="de-DE" dirty="0"/>
              </a:p>
            </p:txBody>
          </p:sp>
        </p:grpSp>
        <p:grpSp>
          <p:nvGrpSpPr>
            <p:cNvPr id="61" name="Gruppieren 100"/>
            <p:cNvGrpSpPr/>
            <p:nvPr/>
          </p:nvGrpSpPr>
          <p:grpSpPr>
            <a:xfrm>
              <a:off x="2865340" y="4776780"/>
              <a:ext cx="616415" cy="593057"/>
              <a:chOff x="-3363100" y="739329"/>
              <a:chExt cx="983127" cy="945875"/>
            </a:xfrm>
            <a:grpFill/>
          </p:grpSpPr>
          <p:sp>
            <p:nvSpPr>
              <p:cNvPr id="63" name="Abgerundetes Rechteck 62"/>
              <p:cNvSpPr/>
              <p:nvPr/>
            </p:nvSpPr>
            <p:spPr>
              <a:xfrm rot="951069">
                <a:off x="-3363100" y="739329"/>
                <a:ext cx="223836" cy="945875"/>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1067" tIns="10534" rIns="21067" bIns="10534" anchor="ctr"/>
              <a:lstStyle/>
              <a:p>
                <a:pPr algn="ctr">
                  <a:defRPr/>
                </a:pPr>
                <a:endParaRPr lang="de-DE" dirty="0"/>
              </a:p>
            </p:txBody>
          </p:sp>
          <p:sp>
            <p:nvSpPr>
              <p:cNvPr id="64" name="Abgerundetes Rechteck 63"/>
              <p:cNvSpPr/>
              <p:nvPr/>
            </p:nvSpPr>
            <p:spPr>
              <a:xfrm rot="20648931" flipH="1">
                <a:off x="-2603809" y="739329"/>
                <a:ext cx="223836" cy="945875"/>
              </a:xfrm>
              <a:prstGeom prst="roundRect">
                <a:avLst>
                  <a:gd name="adj" fmla="val 22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1067" tIns="10534" rIns="21067" bIns="10534" anchor="ctr"/>
              <a:lstStyle/>
              <a:p>
                <a:pPr algn="ctr">
                  <a:defRPr/>
                </a:pPr>
                <a:endParaRPr lang="de-DE" dirty="0"/>
              </a:p>
            </p:txBody>
          </p:sp>
        </p:grpSp>
        <p:sp>
          <p:nvSpPr>
            <p:cNvPr id="62" name="Trapezoid 103"/>
            <p:cNvSpPr/>
            <p:nvPr/>
          </p:nvSpPr>
          <p:spPr>
            <a:xfrm flipV="1">
              <a:off x="2971698" y="4776788"/>
              <a:ext cx="408945" cy="305389"/>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1067" tIns="10534" rIns="21067" bIns="10534" anchor="ctr"/>
            <a:lstStyle/>
            <a:p>
              <a:pPr algn="ctr">
                <a:defRPr/>
              </a:pPr>
              <a:endParaRPr lang="de-DE" dirty="0"/>
            </a:p>
          </p:txBody>
        </p:sp>
      </p:grpSp>
      <p:sp>
        <p:nvSpPr>
          <p:cNvPr id="67" name="Freihandform 66"/>
          <p:cNvSpPr/>
          <p:nvPr/>
        </p:nvSpPr>
        <p:spPr>
          <a:xfrm>
            <a:off x="3221931" y="2037829"/>
            <a:ext cx="338137" cy="338138"/>
          </a:xfrm>
          <a:custGeom>
            <a:avLst/>
            <a:gdLst/>
            <a:ahLst/>
            <a:cxnLst/>
            <a:rect l="l" t="t" r="r" b="b"/>
            <a:pathLst>
              <a:path w="450674" h="450674">
                <a:moveTo>
                  <a:pt x="169105" y="188130"/>
                </a:moveTo>
                <a:lnTo>
                  <a:pt x="169105" y="229616"/>
                </a:lnTo>
                <a:lnTo>
                  <a:pt x="196452" y="229616"/>
                </a:lnTo>
                <a:lnTo>
                  <a:pt x="196452" y="326726"/>
                </a:lnTo>
                <a:lnTo>
                  <a:pt x="169105" y="326726"/>
                </a:lnTo>
                <a:lnTo>
                  <a:pt x="169105" y="368212"/>
                </a:lnTo>
                <a:lnTo>
                  <a:pt x="280726" y="368212"/>
                </a:lnTo>
                <a:lnTo>
                  <a:pt x="280726" y="326726"/>
                </a:lnTo>
                <a:lnTo>
                  <a:pt x="253937" y="326726"/>
                </a:lnTo>
                <a:lnTo>
                  <a:pt x="253937" y="188130"/>
                </a:lnTo>
                <a:close/>
                <a:moveTo>
                  <a:pt x="225845" y="104972"/>
                </a:moveTo>
                <a:cubicBezTo>
                  <a:pt x="217164" y="104972"/>
                  <a:pt x="209753" y="108064"/>
                  <a:pt x="203614" y="114247"/>
                </a:cubicBezTo>
                <a:cubicBezTo>
                  <a:pt x="197475" y="120429"/>
                  <a:pt x="194405" y="127849"/>
                  <a:pt x="194405" y="136505"/>
                </a:cubicBezTo>
                <a:cubicBezTo>
                  <a:pt x="194405" y="145038"/>
                  <a:pt x="197506" y="152395"/>
                  <a:pt x="203707" y="158578"/>
                </a:cubicBezTo>
                <a:cubicBezTo>
                  <a:pt x="209908" y="164761"/>
                  <a:pt x="217288" y="167852"/>
                  <a:pt x="225845" y="167852"/>
                </a:cubicBezTo>
                <a:cubicBezTo>
                  <a:pt x="234527" y="167852"/>
                  <a:pt x="241937" y="164792"/>
                  <a:pt x="248077" y="158671"/>
                </a:cubicBezTo>
                <a:cubicBezTo>
                  <a:pt x="254216" y="152551"/>
                  <a:pt x="257285" y="145162"/>
                  <a:pt x="257285" y="136505"/>
                </a:cubicBezTo>
                <a:cubicBezTo>
                  <a:pt x="257285" y="127849"/>
                  <a:pt x="254247" y="120429"/>
                  <a:pt x="248170" y="114247"/>
                </a:cubicBezTo>
                <a:cubicBezTo>
                  <a:pt x="242092" y="108064"/>
                  <a:pt x="234651" y="104972"/>
                  <a:pt x="225845" y="104972"/>
                </a:cubicBezTo>
                <a:close/>
                <a:moveTo>
                  <a:pt x="75114" y="0"/>
                </a:moveTo>
                <a:lnTo>
                  <a:pt x="375560" y="0"/>
                </a:lnTo>
                <a:cubicBezTo>
                  <a:pt x="417044" y="0"/>
                  <a:pt x="450674" y="33630"/>
                  <a:pt x="450674" y="75114"/>
                </a:cubicBezTo>
                <a:lnTo>
                  <a:pt x="450674" y="375560"/>
                </a:lnTo>
                <a:cubicBezTo>
                  <a:pt x="450674" y="417044"/>
                  <a:pt x="417044" y="450674"/>
                  <a:pt x="375560" y="450674"/>
                </a:cubicBezTo>
                <a:lnTo>
                  <a:pt x="75114" y="450674"/>
                </a:lnTo>
                <a:cubicBezTo>
                  <a:pt x="33630" y="450674"/>
                  <a:pt x="0" y="417044"/>
                  <a:pt x="0" y="375560"/>
                </a:cubicBezTo>
                <a:lnTo>
                  <a:pt x="0" y="75114"/>
                </a:lnTo>
                <a:cubicBezTo>
                  <a:pt x="0" y="33630"/>
                  <a:pt x="33630" y="0"/>
                  <a:pt x="75114"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de-DE" dirty="0"/>
          </a:p>
        </p:txBody>
      </p:sp>
      <p:sp>
        <p:nvSpPr>
          <p:cNvPr id="68" name="Freihandform 67"/>
          <p:cNvSpPr>
            <a:spLocks/>
          </p:cNvSpPr>
          <p:nvPr/>
        </p:nvSpPr>
        <p:spPr>
          <a:xfrm>
            <a:off x="2834928" y="3257029"/>
            <a:ext cx="350838" cy="250825"/>
          </a:xfrm>
          <a:custGeom>
            <a:avLst/>
            <a:gdLst>
              <a:gd name="connsiteX0" fmla="*/ 520996 w 1041991"/>
              <a:gd name="connsiteY0" fmla="*/ 0 h 745646"/>
              <a:gd name="connsiteX1" fmla="*/ 1041991 w 1041991"/>
              <a:gd name="connsiteY1" fmla="*/ 405809 h 745646"/>
              <a:gd name="connsiteX2" fmla="*/ 898398 w 1041991"/>
              <a:gd name="connsiteY2" fmla="*/ 405809 h 745646"/>
              <a:gd name="connsiteX3" fmla="*/ 898398 w 1041991"/>
              <a:gd name="connsiteY3" fmla="*/ 745646 h 745646"/>
              <a:gd name="connsiteX4" fmla="*/ 143592 w 1041991"/>
              <a:gd name="connsiteY4" fmla="*/ 745646 h 745646"/>
              <a:gd name="connsiteX5" fmla="*/ 143592 w 1041991"/>
              <a:gd name="connsiteY5" fmla="*/ 405809 h 745646"/>
              <a:gd name="connsiteX6" fmla="*/ 0 w 1041991"/>
              <a:gd name="connsiteY6" fmla="*/ 405809 h 745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991" h="745646">
                <a:moveTo>
                  <a:pt x="520996" y="0"/>
                </a:moveTo>
                <a:lnTo>
                  <a:pt x="1041991" y="405809"/>
                </a:lnTo>
                <a:lnTo>
                  <a:pt x="898398" y="405809"/>
                </a:lnTo>
                <a:lnTo>
                  <a:pt x="898398" y="745646"/>
                </a:lnTo>
                <a:lnTo>
                  <a:pt x="143592" y="745646"/>
                </a:lnTo>
                <a:lnTo>
                  <a:pt x="143592" y="405809"/>
                </a:lnTo>
                <a:lnTo>
                  <a:pt x="0" y="40580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0724" tIns="15362" rIns="30724" bIns="15362" anchor="ctr"/>
          <a:lstStyle/>
          <a:p>
            <a:pPr algn="ctr">
              <a:defRPr/>
            </a:pPr>
            <a:endParaRPr lang="de-DE" dirty="0"/>
          </a:p>
        </p:txBody>
      </p:sp>
      <p:sp>
        <p:nvSpPr>
          <p:cNvPr id="69" name="Freihandform 68"/>
          <p:cNvSpPr>
            <a:spLocks/>
          </p:cNvSpPr>
          <p:nvPr/>
        </p:nvSpPr>
        <p:spPr>
          <a:xfrm flipH="1">
            <a:off x="2123728" y="3023667"/>
            <a:ext cx="557213" cy="484187"/>
          </a:xfrm>
          <a:custGeom>
            <a:avLst/>
            <a:gdLst>
              <a:gd name="connsiteX0" fmla="*/ 638168 w 1063066"/>
              <a:gd name="connsiteY0" fmla="*/ 729775 h 923398"/>
              <a:gd name="connsiteX1" fmla="*/ 638168 w 1063066"/>
              <a:gd name="connsiteY1" fmla="*/ 777578 h 923398"/>
              <a:gd name="connsiteX2" fmla="*/ 401731 w 1063066"/>
              <a:gd name="connsiteY2" fmla="*/ 777578 h 923398"/>
              <a:gd name="connsiteX3" fmla="*/ 401731 w 1063066"/>
              <a:gd name="connsiteY3" fmla="*/ 729775 h 923398"/>
              <a:gd name="connsiteX4" fmla="*/ 964010 w 1063066"/>
              <a:gd name="connsiteY4" fmla="*/ 729775 h 923398"/>
              <a:gd name="connsiteX5" fmla="*/ 964010 w 1063066"/>
              <a:gd name="connsiteY5" fmla="*/ 777578 h 923398"/>
              <a:gd name="connsiteX6" fmla="*/ 727573 w 1063066"/>
              <a:gd name="connsiteY6" fmla="*/ 777578 h 923398"/>
              <a:gd name="connsiteX7" fmla="*/ 727573 w 1063066"/>
              <a:gd name="connsiteY7" fmla="*/ 729775 h 923398"/>
              <a:gd name="connsiteX8" fmla="*/ 144755 w 1063066"/>
              <a:gd name="connsiteY8" fmla="*/ 205972 h 923398"/>
              <a:gd name="connsiteX9" fmla="*/ 83113 w 1063066"/>
              <a:gd name="connsiteY9" fmla="*/ 205972 h 923398"/>
              <a:gd name="connsiteX10" fmla="*/ 57210 w 1063066"/>
              <a:gd name="connsiteY10" fmla="*/ 629994 h 923398"/>
              <a:gd name="connsiteX11" fmla="*/ 0 w 1063066"/>
              <a:gd name="connsiteY11" fmla="*/ 629994 h 923398"/>
              <a:gd name="connsiteX12" fmla="*/ 0 w 1063066"/>
              <a:gd name="connsiteY12" fmla="*/ 923398 h 923398"/>
              <a:gd name="connsiteX13" fmla="*/ 1063066 w 1063066"/>
              <a:gd name="connsiteY13" fmla="*/ 923398 h 923398"/>
              <a:gd name="connsiteX14" fmla="*/ 1063066 w 1063066"/>
              <a:gd name="connsiteY14" fmla="*/ 629994 h 923398"/>
              <a:gd name="connsiteX15" fmla="*/ 1063065 w 1063066"/>
              <a:gd name="connsiteY15" fmla="*/ 629994 h 923398"/>
              <a:gd name="connsiteX16" fmla="*/ 852510 w 1063066"/>
              <a:gd name="connsiteY16" fmla="*/ 518603 h 923398"/>
              <a:gd name="connsiteX17" fmla="*/ 852510 w 1063066"/>
              <a:gd name="connsiteY17" fmla="*/ 629994 h 923398"/>
              <a:gd name="connsiteX18" fmla="*/ 852509 w 1063066"/>
              <a:gd name="connsiteY18" fmla="*/ 629994 h 923398"/>
              <a:gd name="connsiteX19" fmla="*/ 641955 w 1063066"/>
              <a:gd name="connsiteY19" fmla="*/ 518603 h 923398"/>
              <a:gd name="connsiteX20" fmla="*/ 641955 w 1063066"/>
              <a:gd name="connsiteY20" fmla="*/ 629994 h 923398"/>
              <a:gd name="connsiteX21" fmla="*/ 431400 w 1063066"/>
              <a:gd name="connsiteY21" fmla="*/ 518603 h 923398"/>
              <a:gd name="connsiteX22" fmla="*/ 431400 w 1063066"/>
              <a:gd name="connsiteY22" fmla="*/ 629994 h 923398"/>
              <a:gd name="connsiteX23" fmla="*/ 351098 w 1063066"/>
              <a:gd name="connsiteY23" fmla="*/ 629994 h 923398"/>
              <a:gd name="connsiteX24" fmla="*/ 331440 w 1063066"/>
              <a:gd name="connsiteY24" fmla="*/ 308187 h 923398"/>
              <a:gd name="connsiteX25" fmla="*/ 257310 w 1063066"/>
              <a:gd name="connsiteY25" fmla="*/ 308187 h 923398"/>
              <a:gd name="connsiteX26" fmla="*/ 237651 w 1063066"/>
              <a:gd name="connsiteY26" fmla="*/ 629994 h 923398"/>
              <a:gd name="connsiteX27" fmla="*/ 170657 w 1063066"/>
              <a:gd name="connsiteY27" fmla="*/ 629994 h 923398"/>
              <a:gd name="connsiteX28" fmla="*/ 688129 w 1063066"/>
              <a:gd name="connsiteY28" fmla="*/ 148437 h 923398"/>
              <a:gd name="connsiteX29" fmla="*/ 318699 w 1063066"/>
              <a:gd name="connsiteY29" fmla="*/ 213358 h 923398"/>
              <a:gd name="connsiteX30" fmla="*/ 290927 w 1063066"/>
              <a:gd name="connsiteY30" fmla="*/ 262530 h 923398"/>
              <a:gd name="connsiteX31" fmla="*/ 632587 w 1063066"/>
              <a:gd name="connsiteY31" fmla="*/ 209783 h 923398"/>
              <a:gd name="connsiteX32" fmla="*/ 688129 w 1063066"/>
              <a:gd name="connsiteY32" fmla="*/ 148437 h 923398"/>
              <a:gd name="connsiteX33" fmla="*/ 579083 w 1063066"/>
              <a:gd name="connsiteY33" fmla="*/ 0 h 923398"/>
              <a:gd name="connsiteX34" fmla="*/ 131517 w 1063066"/>
              <a:gd name="connsiteY34" fmla="*/ 78651 h 923398"/>
              <a:gd name="connsiteX35" fmla="*/ 97871 w 1063066"/>
              <a:gd name="connsiteY35" fmla="*/ 138224 h 923398"/>
              <a:gd name="connsiteX36" fmla="*/ 511794 w 1063066"/>
              <a:gd name="connsiteY36" fmla="*/ 74320 h 923398"/>
              <a:gd name="connsiteX37" fmla="*/ 579083 w 1063066"/>
              <a:gd name="connsiteY37" fmla="*/ 0 h 92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63066" h="923398">
                <a:moveTo>
                  <a:pt x="638168" y="729775"/>
                </a:moveTo>
                <a:lnTo>
                  <a:pt x="638168" y="777578"/>
                </a:lnTo>
                <a:lnTo>
                  <a:pt x="401731" y="777578"/>
                </a:lnTo>
                <a:lnTo>
                  <a:pt x="401731" y="729775"/>
                </a:lnTo>
                <a:close/>
                <a:moveTo>
                  <a:pt x="964010" y="729775"/>
                </a:moveTo>
                <a:lnTo>
                  <a:pt x="964010" y="777578"/>
                </a:lnTo>
                <a:lnTo>
                  <a:pt x="727573" y="777578"/>
                </a:lnTo>
                <a:lnTo>
                  <a:pt x="727573" y="729775"/>
                </a:lnTo>
                <a:close/>
                <a:moveTo>
                  <a:pt x="144755" y="205972"/>
                </a:moveTo>
                <a:lnTo>
                  <a:pt x="83113" y="205972"/>
                </a:lnTo>
                <a:lnTo>
                  <a:pt x="57210" y="629994"/>
                </a:lnTo>
                <a:lnTo>
                  <a:pt x="0" y="629994"/>
                </a:lnTo>
                <a:lnTo>
                  <a:pt x="0" y="923398"/>
                </a:lnTo>
                <a:lnTo>
                  <a:pt x="1063066" y="923398"/>
                </a:lnTo>
                <a:lnTo>
                  <a:pt x="1063066" y="629994"/>
                </a:lnTo>
                <a:lnTo>
                  <a:pt x="1063065" y="629994"/>
                </a:lnTo>
                <a:lnTo>
                  <a:pt x="852510" y="518603"/>
                </a:lnTo>
                <a:lnTo>
                  <a:pt x="852510" y="629994"/>
                </a:lnTo>
                <a:lnTo>
                  <a:pt x="852509" y="629994"/>
                </a:lnTo>
                <a:lnTo>
                  <a:pt x="641955" y="518603"/>
                </a:lnTo>
                <a:lnTo>
                  <a:pt x="641955" y="629994"/>
                </a:lnTo>
                <a:lnTo>
                  <a:pt x="431400" y="518603"/>
                </a:lnTo>
                <a:lnTo>
                  <a:pt x="431400" y="629994"/>
                </a:lnTo>
                <a:lnTo>
                  <a:pt x="351098" y="629994"/>
                </a:lnTo>
                <a:lnTo>
                  <a:pt x="331440" y="308187"/>
                </a:lnTo>
                <a:lnTo>
                  <a:pt x="257310" y="308187"/>
                </a:lnTo>
                <a:lnTo>
                  <a:pt x="237651" y="629994"/>
                </a:lnTo>
                <a:lnTo>
                  <a:pt x="170657" y="629994"/>
                </a:lnTo>
                <a:close/>
                <a:moveTo>
                  <a:pt x="688129" y="148437"/>
                </a:moveTo>
                <a:cubicBezTo>
                  <a:pt x="522908" y="221515"/>
                  <a:pt x="377884" y="107819"/>
                  <a:pt x="318699" y="213358"/>
                </a:cubicBezTo>
                <a:lnTo>
                  <a:pt x="290927" y="262530"/>
                </a:lnTo>
                <a:cubicBezTo>
                  <a:pt x="413229" y="197567"/>
                  <a:pt x="510285" y="307205"/>
                  <a:pt x="632587" y="209783"/>
                </a:cubicBezTo>
                <a:cubicBezTo>
                  <a:pt x="662561" y="186330"/>
                  <a:pt x="669615" y="168886"/>
                  <a:pt x="688129" y="148437"/>
                </a:cubicBezTo>
                <a:close/>
                <a:moveTo>
                  <a:pt x="579083" y="0"/>
                </a:moveTo>
                <a:cubicBezTo>
                  <a:pt x="378917" y="88534"/>
                  <a:pt x="203220" y="-49209"/>
                  <a:pt x="131517" y="78651"/>
                </a:cubicBezTo>
                <a:lnTo>
                  <a:pt x="97871" y="138224"/>
                </a:lnTo>
                <a:cubicBezTo>
                  <a:pt x="246040" y="59521"/>
                  <a:pt x="363625" y="192348"/>
                  <a:pt x="511794" y="74320"/>
                </a:cubicBezTo>
                <a:cubicBezTo>
                  <a:pt x="548107" y="45907"/>
                  <a:pt x="556653" y="24774"/>
                  <a:pt x="57908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8006" tIns="24003" rIns="48006" bIns="24003" anchor="ctr"/>
          <a:lstStyle/>
          <a:p>
            <a:pPr algn="ctr">
              <a:defRPr/>
            </a:pPr>
            <a:endParaRPr lang="de-DE" dirty="0"/>
          </a:p>
        </p:txBody>
      </p:sp>
      <p:grpSp>
        <p:nvGrpSpPr>
          <p:cNvPr id="72" name="Gruppieren 53"/>
          <p:cNvGrpSpPr>
            <a:grpSpLocks/>
          </p:cNvGrpSpPr>
          <p:nvPr/>
        </p:nvGrpSpPr>
        <p:grpSpPr bwMode="auto">
          <a:xfrm>
            <a:off x="462856" y="1833042"/>
            <a:ext cx="446087" cy="636587"/>
            <a:chOff x="6406092" y="4149975"/>
            <a:chExt cx="595355" cy="848438"/>
          </a:xfrm>
        </p:grpSpPr>
        <p:sp>
          <p:nvSpPr>
            <p:cNvPr id="73" name="Freeform 10"/>
            <p:cNvSpPr>
              <a:spLocks noEditPoints="1"/>
            </p:cNvSpPr>
            <p:nvPr/>
          </p:nvSpPr>
          <p:spPr bwMode="auto">
            <a:xfrm>
              <a:off x="6406092" y="4149975"/>
              <a:ext cx="595355" cy="848438"/>
            </a:xfrm>
            <a:custGeom>
              <a:avLst/>
              <a:gdLst>
                <a:gd name="T0" fmla="*/ 283 w 567"/>
                <a:gd name="T1" fmla="*/ 0 h 806"/>
                <a:gd name="T2" fmla="*/ 0 w 567"/>
                <a:gd name="T3" fmla="*/ 284 h 806"/>
                <a:gd name="T4" fmla="*/ 24 w 567"/>
                <a:gd name="T5" fmla="*/ 398 h 806"/>
                <a:gd name="T6" fmla="*/ 281 w 567"/>
                <a:gd name="T7" fmla="*/ 806 h 806"/>
                <a:gd name="T8" fmla="*/ 547 w 567"/>
                <a:gd name="T9" fmla="*/ 388 h 806"/>
                <a:gd name="T10" fmla="*/ 567 w 567"/>
                <a:gd name="T11" fmla="*/ 284 h 806"/>
                <a:gd name="T12" fmla="*/ 283 w 567"/>
                <a:gd name="T13" fmla="*/ 0 h 806"/>
                <a:gd name="T14" fmla="*/ 283 w 567"/>
                <a:gd name="T15" fmla="*/ 511 h 806"/>
                <a:gd name="T16" fmla="*/ 56 w 567"/>
                <a:gd name="T17" fmla="*/ 283 h 806"/>
                <a:gd name="T18" fmla="*/ 283 w 567"/>
                <a:gd name="T19" fmla="*/ 56 h 806"/>
                <a:gd name="T20" fmla="*/ 511 w 567"/>
                <a:gd name="T21" fmla="*/ 283 h 806"/>
                <a:gd name="T22" fmla="*/ 283 w 567"/>
                <a:gd name="T23" fmla="*/ 511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7" h="806">
                  <a:moveTo>
                    <a:pt x="283" y="0"/>
                  </a:moveTo>
                  <a:cubicBezTo>
                    <a:pt x="127" y="0"/>
                    <a:pt x="0" y="127"/>
                    <a:pt x="0" y="284"/>
                  </a:cubicBezTo>
                  <a:cubicBezTo>
                    <a:pt x="0" y="324"/>
                    <a:pt x="8" y="363"/>
                    <a:pt x="24" y="398"/>
                  </a:cubicBezTo>
                  <a:cubicBezTo>
                    <a:pt x="90" y="574"/>
                    <a:pt x="281" y="806"/>
                    <a:pt x="281" y="806"/>
                  </a:cubicBezTo>
                  <a:cubicBezTo>
                    <a:pt x="281" y="806"/>
                    <a:pt x="484" y="564"/>
                    <a:pt x="547" y="388"/>
                  </a:cubicBezTo>
                  <a:cubicBezTo>
                    <a:pt x="560" y="356"/>
                    <a:pt x="567" y="320"/>
                    <a:pt x="567" y="284"/>
                  </a:cubicBezTo>
                  <a:cubicBezTo>
                    <a:pt x="567" y="127"/>
                    <a:pt x="440" y="0"/>
                    <a:pt x="283" y="0"/>
                  </a:cubicBezTo>
                  <a:close/>
                  <a:moveTo>
                    <a:pt x="283" y="511"/>
                  </a:moveTo>
                  <a:cubicBezTo>
                    <a:pt x="158" y="511"/>
                    <a:pt x="56" y="409"/>
                    <a:pt x="56" y="283"/>
                  </a:cubicBezTo>
                  <a:cubicBezTo>
                    <a:pt x="56" y="158"/>
                    <a:pt x="158" y="56"/>
                    <a:pt x="283" y="56"/>
                  </a:cubicBezTo>
                  <a:cubicBezTo>
                    <a:pt x="409" y="56"/>
                    <a:pt x="511" y="158"/>
                    <a:pt x="511" y="283"/>
                  </a:cubicBezTo>
                  <a:cubicBezTo>
                    <a:pt x="511" y="409"/>
                    <a:pt x="409" y="511"/>
                    <a:pt x="283" y="511"/>
                  </a:cubicBezTo>
                  <a:close/>
                </a:path>
              </a:pathLst>
            </a:custGeom>
            <a:gradFill>
              <a:gsLst>
                <a:gs pos="0">
                  <a:schemeClr val="accent3">
                    <a:lumMod val="71000"/>
                    <a:lumOff val="29000"/>
                    <a:alpha val="83000"/>
                  </a:schemeClr>
                </a:gs>
                <a:gs pos="52000">
                  <a:schemeClr val="accent3">
                    <a:alpha val="75000"/>
                  </a:schemeClr>
                </a:gs>
                <a:gs pos="100000">
                  <a:schemeClr val="accent3">
                    <a:lumMod val="100000"/>
                    <a:alpha val="83000"/>
                  </a:schemeClr>
                </a:gs>
              </a:gsLst>
              <a:lin ang="5400000" scaled="1"/>
            </a:gradFill>
            <a:ln>
              <a:noFill/>
            </a:ln>
            <a:effectLst/>
          </p:spPr>
          <p:txBody>
            <a:bodyPr/>
            <a:lstStyle/>
            <a:p>
              <a:pPr>
                <a:defRPr/>
              </a:pPr>
              <a:endParaRPr lang="de-DE" dirty="0">
                <a:latin typeface="Cambria"/>
              </a:endParaRPr>
            </a:p>
          </p:txBody>
        </p:sp>
        <p:sp>
          <p:nvSpPr>
            <p:cNvPr id="74" name="Textfeld 78"/>
            <p:cNvSpPr txBox="1">
              <a:spLocks noChangeArrowheads="1"/>
            </p:cNvSpPr>
            <p:nvPr/>
          </p:nvSpPr>
          <p:spPr bwMode="auto">
            <a:xfrm>
              <a:off x="6461173" y="4287911"/>
              <a:ext cx="485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de-DE" sz="1400" dirty="0">
                  <a:solidFill>
                    <a:schemeClr val="tx2"/>
                  </a:solidFill>
                  <a:latin typeface="Cambria"/>
                </a:rPr>
                <a:t>123</a:t>
              </a:r>
            </a:p>
          </p:txBody>
        </p:sp>
      </p:grpSp>
      <p:sp>
        <p:nvSpPr>
          <p:cNvPr id="75" name="Freeform 10"/>
          <p:cNvSpPr>
            <a:spLocks noEditPoints="1"/>
          </p:cNvSpPr>
          <p:nvPr/>
        </p:nvSpPr>
        <p:spPr bwMode="auto">
          <a:xfrm>
            <a:off x="1101031" y="1833042"/>
            <a:ext cx="446087" cy="636587"/>
          </a:xfrm>
          <a:custGeom>
            <a:avLst/>
            <a:gdLst>
              <a:gd name="T0" fmla="*/ 2147483647 w 567"/>
              <a:gd name="T1" fmla="*/ 0 h 806"/>
              <a:gd name="T2" fmla="*/ 0 w 567"/>
              <a:gd name="T3" fmla="*/ 2147483647 h 806"/>
              <a:gd name="T4" fmla="*/ 2147483647 w 567"/>
              <a:gd name="T5" fmla="*/ 2147483647 h 806"/>
              <a:gd name="T6" fmla="*/ 2147483647 w 567"/>
              <a:gd name="T7" fmla="*/ 2147483647 h 806"/>
              <a:gd name="T8" fmla="*/ 2147483647 w 567"/>
              <a:gd name="T9" fmla="*/ 2147483647 h 806"/>
              <a:gd name="T10" fmla="*/ 2147483647 w 567"/>
              <a:gd name="T11" fmla="*/ 2147483647 h 806"/>
              <a:gd name="T12" fmla="*/ 2147483647 w 567"/>
              <a:gd name="T13" fmla="*/ 0 h 806"/>
              <a:gd name="T14" fmla="*/ 2147483647 w 567"/>
              <a:gd name="T15" fmla="*/ 2147483647 h 806"/>
              <a:gd name="T16" fmla="*/ 2147483647 w 567"/>
              <a:gd name="T17" fmla="*/ 2147483647 h 806"/>
              <a:gd name="T18" fmla="*/ 2147483647 w 567"/>
              <a:gd name="T19" fmla="*/ 2147483647 h 806"/>
              <a:gd name="T20" fmla="*/ 2147483647 w 567"/>
              <a:gd name="T21" fmla="*/ 2147483647 h 806"/>
              <a:gd name="T22" fmla="*/ 2147483647 w 567"/>
              <a:gd name="T23" fmla="*/ 2147483647 h 80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67" h="806">
                <a:moveTo>
                  <a:pt x="283" y="0"/>
                </a:moveTo>
                <a:cubicBezTo>
                  <a:pt x="127" y="0"/>
                  <a:pt x="0" y="127"/>
                  <a:pt x="0" y="284"/>
                </a:cubicBezTo>
                <a:cubicBezTo>
                  <a:pt x="0" y="324"/>
                  <a:pt x="8" y="363"/>
                  <a:pt x="24" y="398"/>
                </a:cubicBezTo>
                <a:cubicBezTo>
                  <a:pt x="90" y="574"/>
                  <a:pt x="281" y="806"/>
                  <a:pt x="281" y="806"/>
                </a:cubicBezTo>
                <a:cubicBezTo>
                  <a:pt x="281" y="806"/>
                  <a:pt x="484" y="564"/>
                  <a:pt x="547" y="388"/>
                </a:cubicBezTo>
                <a:cubicBezTo>
                  <a:pt x="560" y="356"/>
                  <a:pt x="567" y="320"/>
                  <a:pt x="567" y="284"/>
                </a:cubicBezTo>
                <a:cubicBezTo>
                  <a:pt x="567" y="127"/>
                  <a:pt x="440" y="0"/>
                  <a:pt x="283" y="0"/>
                </a:cubicBezTo>
                <a:close/>
                <a:moveTo>
                  <a:pt x="283" y="511"/>
                </a:moveTo>
                <a:cubicBezTo>
                  <a:pt x="158" y="511"/>
                  <a:pt x="56" y="409"/>
                  <a:pt x="56" y="283"/>
                </a:cubicBezTo>
                <a:cubicBezTo>
                  <a:pt x="56" y="158"/>
                  <a:pt x="158" y="56"/>
                  <a:pt x="283" y="56"/>
                </a:cubicBezTo>
                <a:cubicBezTo>
                  <a:pt x="409" y="56"/>
                  <a:pt x="511" y="158"/>
                  <a:pt x="511" y="283"/>
                </a:cubicBezTo>
                <a:cubicBezTo>
                  <a:pt x="511" y="409"/>
                  <a:pt x="409" y="511"/>
                  <a:pt x="283" y="511"/>
                </a:cubicBezTo>
                <a:close/>
              </a:path>
            </a:pathLst>
          </a:custGeom>
          <a:solidFill>
            <a:schemeClr val="tx2"/>
          </a:solidFill>
          <a:ln>
            <a:noFill/>
          </a:ln>
        </p:spPr>
        <p:txBody>
          <a:bodyPr lIns="68580" tIns="34290" rIns="68580" bIns="34290"/>
          <a:lstStyle/>
          <a:p>
            <a:endParaRPr lang="de-DE" dirty="0">
              <a:latin typeface="Cambria"/>
            </a:endParaRPr>
          </a:p>
        </p:txBody>
      </p:sp>
      <p:sp>
        <p:nvSpPr>
          <p:cNvPr id="90" name="Eingekerbter Richtungspfeil 14"/>
          <p:cNvSpPr/>
          <p:nvPr/>
        </p:nvSpPr>
        <p:spPr>
          <a:xfrm>
            <a:off x="7236296" y="1779662"/>
            <a:ext cx="1224136" cy="192189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endParaRPr>
          </a:p>
        </p:txBody>
      </p:sp>
      <p:pic>
        <p:nvPicPr>
          <p:cNvPr id="2" name="Bild 1" descr="Logo_BAEK_blau_Druckerei_rgb.em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4128" y="2571750"/>
            <a:ext cx="1367790" cy="1165860"/>
          </a:xfrm>
          <a:prstGeom prst="rect">
            <a:avLst/>
          </a:prstGeom>
          <a:noFill/>
        </p:spPr>
      </p:pic>
      <p:pic>
        <p:nvPicPr>
          <p:cNvPr id="70" name="Bild 69" descr="Logo_BAEK_blau_Druckerei_rgb.em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9992" y="2802622"/>
            <a:ext cx="911860" cy="777240"/>
          </a:xfrm>
          <a:prstGeom prst="rect">
            <a:avLst/>
          </a:prstGeom>
          <a:noFill/>
        </p:spPr>
      </p:pic>
      <p:pic>
        <p:nvPicPr>
          <p:cNvPr id="71" name="Bild 70" descr="Logo_BAEK_blau_Druckerei_rgb.em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7904" y="3075806"/>
            <a:ext cx="455930" cy="388620"/>
          </a:xfrm>
          <a:prstGeom prst="rect">
            <a:avLst/>
          </a:prstGeom>
          <a:noFill/>
        </p:spPr>
      </p:pic>
      <p:sp>
        <p:nvSpPr>
          <p:cNvPr id="91" name="Titel 90">
            <a:extLst>
              <a:ext uri="{FF2B5EF4-FFF2-40B4-BE49-F238E27FC236}">
                <a16:creationId xmlns:a16="http://schemas.microsoft.com/office/drawing/2014/main" id="{D94F5A8E-70D7-4E01-958F-FEDB624FE61B}"/>
              </a:ext>
            </a:extLst>
          </p:cNvPr>
          <p:cNvSpPr>
            <a:spLocks noGrp="1"/>
          </p:cNvSpPr>
          <p:nvPr>
            <p:ph type="title"/>
          </p:nvPr>
        </p:nvSpPr>
        <p:spPr>
          <a:xfrm>
            <a:off x="395287" y="260582"/>
            <a:ext cx="8353425" cy="720725"/>
          </a:xfrm>
        </p:spPr>
        <p:txBody>
          <a:bodyPr/>
          <a:lstStyle/>
          <a:p>
            <a:r>
              <a:rPr lang="de-DE" dirty="0"/>
              <a:t>Symbole zum Kopieren</a:t>
            </a:r>
          </a:p>
        </p:txBody>
      </p:sp>
    </p:spTree>
    <p:extLst>
      <p:ext uri="{BB962C8B-B14F-4D97-AF65-F5344CB8AC3E}">
        <p14:creationId xmlns:p14="http://schemas.microsoft.com/office/powerpoint/2010/main" val="2416905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1" name="Titel 90">
            <a:extLst>
              <a:ext uri="{FF2B5EF4-FFF2-40B4-BE49-F238E27FC236}">
                <a16:creationId xmlns:a16="http://schemas.microsoft.com/office/drawing/2014/main" id="{D94F5A8E-70D7-4E01-958F-FEDB624FE61B}"/>
              </a:ext>
            </a:extLst>
          </p:cNvPr>
          <p:cNvSpPr>
            <a:spLocks noGrp="1"/>
          </p:cNvSpPr>
          <p:nvPr>
            <p:ph type="title"/>
          </p:nvPr>
        </p:nvSpPr>
        <p:spPr>
          <a:xfrm>
            <a:off x="395287" y="260582"/>
            <a:ext cx="8353425" cy="720725"/>
          </a:xfrm>
        </p:spPr>
        <p:txBody>
          <a:bodyPr/>
          <a:lstStyle/>
          <a:p>
            <a:r>
              <a:rPr lang="de-DE" dirty="0"/>
              <a:t>Definierte Designfarben der Bundesärztekammer</a:t>
            </a:r>
          </a:p>
        </p:txBody>
      </p:sp>
      <p:grpSp>
        <p:nvGrpSpPr>
          <p:cNvPr id="77" name="Gruppieren 76">
            <a:extLst>
              <a:ext uri="{FF2B5EF4-FFF2-40B4-BE49-F238E27FC236}">
                <a16:creationId xmlns:a16="http://schemas.microsoft.com/office/drawing/2014/main" id="{66B57AC5-3A2C-4715-BCB0-85A1E320E5FE}"/>
              </a:ext>
            </a:extLst>
          </p:cNvPr>
          <p:cNvGrpSpPr/>
          <p:nvPr/>
        </p:nvGrpSpPr>
        <p:grpSpPr>
          <a:xfrm>
            <a:off x="539552" y="1590466"/>
            <a:ext cx="8209160" cy="1093301"/>
            <a:chOff x="440764" y="3805196"/>
            <a:chExt cx="8163683" cy="981666"/>
          </a:xfrm>
        </p:grpSpPr>
        <p:sp>
          <p:nvSpPr>
            <p:cNvPr id="78" name="Rechteck 77">
              <a:extLst>
                <a:ext uri="{FF2B5EF4-FFF2-40B4-BE49-F238E27FC236}">
                  <a16:creationId xmlns:a16="http://schemas.microsoft.com/office/drawing/2014/main" id="{B3D1222E-DB5A-468E-810B-B9D09352885B}"/>
                </a:ext>
              </a:extLst>
            </p:cNvPr>
            <p:cNvSpPr/>
            <p:nvPr/>
          </p:nvSpPr>
          <p:spPr>
            <a:xfrm>
              <a:off x="1496960" y="3808259"/>
              <a:ext cx="795699" cy="6417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de-DE" dirty="0"/>
            </a:p>
          </p:txBody>
        </p:sp>
        <p:sp>
          <p:nvSpPr>
            <p:cNvPr id="79" name="Rechteck 78">
              <a:extLst>
                <a:ext uri="{FF2B5EF4-FFF2-40B4-BE49-F238E27FC236}">
                  <a16:creationId xmlns:a16="http://schemas.microsoft.com/office/drawing/2014/main" id="{0235AC40-A112-4BF2-9DF2-5487BD791B58}"/>
                </a:ext>
              </a:extLst>
            </p:cNvPr>
            <p:cNvSpPr/>
            <p:nvPr/>
          </p:nvSpPr>
          <p:spPr>
            <a:xfrm>
              <a:off x="2553155" y="3808259"/>
              <a:ext cx="795699" cy="64178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de-DE" dirty="0"/>
            </a:p>
          </p:txBody>
        </p:sp>
        <p:sp>
          <p:nvSpPr>
            <p:cNvPr id="80" name="Rechteck 79">
              <a:extLst>
                <a:ext uri="{FF2B5EF4-FFF2-40B4-BE49-F238E27FC236}">
                  <a16:creationId xmlns:a16="http://schemas.microsoft.com/office/drawing/2014/main" id="{D3450A6A-AA7E-4DE3-94C3-2F5A40948C7E}"/>
                </a:ext>
              </a:extLst>
            </p:cNvPr>
            <p:cNvSpPr/>
            <p:nvPr/>
          </p:nvSpPr>
          <p:spPr>
            <a:xfrm>
              <a:off x="3609351" y="3808259"/>
              <a:ext cx="795699" cy="6417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de-DE" dirty="0"/>
            </a:p>
          </p:txBody>
        </p:sp>
        <p:sp>
          <p:nvSpPr>
            <p:cNvPr id="81" name="Rechteck 80">
              <a:extLst>
                <a:ext uri="{FF2B5EF4-FFF2-40B4-BE49-F238E27FC236}">
                  <a16:creationId xmlns:a16="http://schemas.microsoft.com/office/drawing/2014/main" id="{BB816578-4AAA-44C3-A031-901B74E07FD3}"/>
                </a:ext>
              </a:extLst>
            </p:cNvPr>
            <p:cNvSpPr/>
            <p:nvPr/>
          </p:nvSpPr>
          <p:spPr>
            <a:xfrm>
              <a:off x="4665546" y="3805196"/>
              <a:ext cx="795699" cy="6417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de-DE" dirty="0"/>
            </a:p>
          </p:txBody>
        </p:sp>
        <p:sp>
          <p:nvSpPr>
            <p:cNvPr id="82" name="Rechteck 81">
              <a:extLst>
                <a:ext uri="{FF2B5EF4-FFF2-40B4-BE49-F238E27FC236}">
                  <a16:creationId xmlns:a16="http://schemas.microsoft.com/office/drawing/2014/main" id="{1A2CBFF2-4928-4956-87B5-A7C695219E28}"/>
                </a:ext>
              </a:extLst>
            </p:cNvPr>
            <p:cNvSpPr/>
            <p:nvPr/>
          </p:nvSpPr>
          <p:spPr>
            <a:xfrm>
              <a:off x="440764" y="3805196"/>
              <a:ext cx="795699" cy="6417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de-DE" dirty="0"/>
            </a:p>
          </p:txBody>
        </p:sp>
        <p:sp>
          <p:nvSpPr>
            <p:cNvPr id="83" name="Rechteck 82">
              <a:extLst>
                <a:ext uri="{FF2B5EF4-FFF2-40B4-BE49-F238E27FC236}">
                  <a16:creationId xmlns:a16="http://schemas.microsoft.com/office/drawing/2014/main" id="{DDB6355E-0577-40AC-A2C0-8FD44ADE43FC}"/>
                </a:ext>
              </a:extLst>
            </p:cNvPr>
            <p:cNvSpPr/>
            <p:nvPr/>
          </p:nvSpPr>
          <p:spPr>
            <a:xfrm>
              <a:off x="5721742" y="3808259"/>
              <a:ext cx="795699" cy="641785"/>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de-DE" dirty="0"/>
            </a:p>
          </p:txBody>
        </p:sp>
        <p:sp>
          <p:nvSpPr>
            <p:cNvPr id="84" name="Rechteck 83">
              <a:extLst>
                <a:ext uri="{FF2B5EF4-FFF2-40B4-BE49-F238E27FC236}">
                  <a16:creationId xmlns:a16="http://schemas.microsoft.com/office/drawing/2014/main" id="{EDBF8683-744E-4AC3-864D-562F3B44E87B}"/>
                </a:ext>
              </a:extLst>
            </p:cNvPr>
            <p:cNvSpPr/>
            <p:nvPr/>
          </p:nvSpPr>
          <p:spPr>
            <a:xfrm>
              <a:off x="6777937" y="3805196"/>
              <a:ext cx="795699" cy="641785"/>
            </a:xfrm>
            <a:prstGeom prst="rect">
              <a:avLst/>
            </a:prstGeom>
            <a:solidFill>
              <a:srgbClr val="D2D2D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de-DE" dirty="0"/>
            </a:p>
          </p:txBody>
        </p:sp>
        <p:sp>
          <p:nvSpPr>
            <p:cNvPr id="85" name="Textfeld 95">
              <a:extLst>
                <a:ext uri="{FF2B5EF4-FFF2-40B4-BE49-F238E27FC236}">
                  <a16:creationId xmlns:a16="http://schemas.microsoft.com/office/drawing/2014/main" id="{26121163-5D22-4867-B297-0A465EC1AA57}"/>
                </a:ext>
              </a:extLst>
            </p:cNvPr>
            <p:cNvSpPr txBox="1">
              <a:spLocks noChangeArrowheads="1"/>
            </p:cNvSpPr>
            <p:nvPr/>
          </p:nvSpPr>
          <p:spPr bwMode="auto">
            <a:xfrm>
              <a:off x="440764" y="4520503"/>
              <a:ext cx="787805" cy="265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eaLnBrk="0" hangingPunct="0">
                <a:defRPr sz="2400">
                  <a:solidFill>
                    <a:schemeClr val="tx1"/>
                  </a:solidFill>
                  <a:latin typeface="Arial" charset="0"/>
                  <a:ea typeface="ＭＳ Ｐゴシック" charset="0"/>
                  <a:cs typeface="ＭＳ Ｐゴシック" charset="0"/>
                </a:defRPr>
              </a:lvl1pPr>
              <a:lvl2pPr marL="742950" indent="-285750" defTabSz="801688" eaLnBrk="0" hangingPunct="0">
                <a:defRPr sz="2400">
                  <a:solidFill>
                    <a:schemeClr val="tx1"/>
                  </a:solidFill>
                  <a:latin typeface="Arial" charset="0"/>
                  <a:ea typeface="ＭＳ Ｐゴシック" charset="0"/>
                </a:defRPr>
              </a:lvl2pPr>
              <a:lvl3pPr marL="1143000" indent="-228600" defTabSz="801688" eaLnBrk="0" hangingPunct="0">
                <a:defRPr sz="2400">
                  <a:solidFill>
                    <a:schemeClr val="tx1"/>
                  </a:solidFill>
                  <a:latin typeface="Arial" charset="0"/>
                  <a:ea typeface="ＭＳ Ｐゴシック" charset="0"/>
                </a:defRPr>
              </a:lvl3pPr>
              <a:lvl4pPr marL="1600200" indent="-228600" defTabSz="801688" eaLnBrk="0" hangingPunct="0">
                <a:defRPr sz="2400">
                  <a:solidFill>
                    <a:schemeClr val="tx1"/>
                  </a:solidFill>
                  <a:latin typeface="Arial" charset="0"/>
                  <a:ea typeface="ＭＳ Ｐゴシック" charset="0"/>
                </a:defRPr>
              </a:lvl4pPr>
              <a:lvl5pPr marL="2057400" indent="-228600" defTabSz="801688" eaLnBrk="0" hangingPunct="0">
                <a:defRPr sz="2400">
                  <a:solidFill>
                    <a:schemeClr val="tx1"/>
                  </a:solidFill>
                  <a:latin typeface="Arial" charset="0"/>
                  <a:ea typeface="ＭＳ Ｐゴシック" charset="0"/>
                </a:defRPr>
              </a:lvl5pPr>
              <a:lvl6pPr marL="2514600" indent="-228600" defTabSz="80168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80168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80168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801688"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1200"/>
                </a:lnSpc>
                <a:spcAft>
                  <a:spcPts val="1000"/>
                </a:spcAft>
              </a:pPr>
              <a:r>
                <a:rPr lang="de-DE" sz="900" dirty="0">
                  <a:solidFill>
                    <a:schemeClr val="tx2"/>
                  </a:solidFill>
                  <a:latin typeface="Cambria" charset="0"/>
                  <a:cs typeface="Cambria" charset="0"/>
                </a:rPr>
                <a:t>62 | 185 | 255</a:t>
              </a:r>
              <a:br>
                <a:rPr lang="de-DE" sz="900" dirty="0">
                  <a:solidFill>
                    <a:schemeClr val="tx2"/>
                  </a:solidFill>
                  <a:latin typeface="Cambria" charset="0"/>
                  <a:cs typeface="Cambria" charset="0"/>
                </a:rPr>
              </a:br>
              <a:r>
                <a:rPr lang="de-DE" sz="900" dirty="0">
                  <a:solidFill>
                    <a:schemeClr val="tx2"/>
                  </a:solidFill>
                  <a:latin typeface="Cambria" charset="0"/>
                  <a:cs typeface="Cambria" charset="0"/>
                </a:rPr>
                <a:t>#3EB9FF</a:t>
              </a:r>
            </a:p>
          </p:txBody>
        </p:sp>
        <p:sp>
          <p:nvSpPr>
            <p:cNvPr id="86" name="Textfeld 96">
              <a:extLst>
                <a:ext uri="{FF2B5EF4-FFF2-40B4-BE49-F238E27FC236}">
                  <a16:creationId xmlns:a16="http://schemas.microsoft.com/office/drawing/2014/main" id="{FA15511F-C1D9-466E-9B45-15F9F0C2F839}"/>
                </a:ext>
              </a:extLst>
            </p:cNvPr>
            <p:cNvSpPr txBox="1">
              <a:spLocks noChangeArrowheads="1"/>
            </p:cNvSpPr>
            <p:nvPr/>
          </p:nvSpPr>
          <p:spPr bwMode="auto">
            <a:xfrm>
              <a:off x="2589467" y="4520503"/>
              <a:ext cx="787804" cy="265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eaLnBrk="0" hangingPunct="0">
                <a:defRPr sz="2400">
                  <a:solidFill>
                    <a:schemeClr val="tx1"/>
                  </a:solidFill>
                  <a:latin typeface="Arial" charset="0"/>
                  <a:ea typeface="ＭＳ Ｐゴシック" charset="0"/>
                  <a:cs typeface="ＭＳ Ｐゴシック" charset="0"/>
                </a:defRPr>
              </a:lvl1pPr>
              <a:lvl2pPr marL="742950" indent="-285750" defTabSz="801688" eaLnBrk="0" hangingPunct="0">
                <a:defRPr sz="2400">
                  <a:solidFill>
                    <a:schemeClr val="tx1"/>
                  </a:solidFill>
                  <a:latin typeface="Arial" charset="0"/>
                  <a:ea typeface="ＭＳ Ｐゴシック" charset="0"/>
                </a:defRPr>
              </a:lvl2pPr>
              <a:lvl3pPr marL="1143000" indent="-228600" defTabSz="801688" eaLnBrk="0" hangingPunct="0">
                <a:defRPr sz="2400">
                  <a:solidFill>
                    <a:schemeClr val="tx1"/>
                  </a:solidFill>
                  <a:latin typeface="Arial" charset="0"/>
                  <a:ea typeface="ＭＳ Ｐゴシック" charset="0"/>
                </a:defRPr>
              </a:lvl3pPr>
              <a:lvl4pPr marL="1600200" indent="-228600" defTabSz="801688" eaLnBrk="0" hangingPunct="0">
                <a:defRPr sz="2400">
                  <a:solidFill>
                    <a:schemeClr val="tx1"/>
                  </a:solidFill>
                  <a:latin typeface="Arial" charset="0"/>
                  <a:ea typeface="ＭＳ Ｐゴシック" charset="0"/>
                </a:defRPr>
              </a:lvl4pPr>
              <a:lvl5pPr marL="2057400" indent="-228600" defTabSz="801688" eaLnBrk="0" hangingPunct="0">
                <a:defRPr sz="2400">
                  <a:solidFill>
                    <a:schemeClr val="tx1"/>
                  </a:solidFill>
                  <a:latin typeface="Arial" charset="0"/>
                  <a:ea typeface="ＭＳ Ｐゴシック" charset="0"/>
                </a:defRPr>
              </a:lvl5pPr>
              <a:lvl6pPr marL="2514600" indent="-228600" defTabSz="80168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80168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80168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801688"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1200"/>
                </a:lnSpc>
                <a:spcAft>
                  <a:spcPts val="1000"/>
                </a:spcAft>
              </a:pPr>
              <a:r>
                <a:rPr lang="de-DE" sz="900" dirty="0">
                  <a:solidFill>
                    <a:schemeClr val="tx2"/>
                  </a:solidFill>
                  <a:latin typeface="Cambria" charset="0"/>
                  <a:cs typeface="Cambria" charset="0"/>
                </a:rPr>
                <a:t>217 | 192 | 156</a:t>
              </a:r>
              <a:br>
                <a:rPr lang="de-DE" sz="900" dirty="0">
                  <a:solidFill>
                    <a:schemeClr val="tx2"/>
                  </a:solidFill>
                  <a:latin typeface="Cambria" charset="0"/>
                  <a:cs typeface="Cambria" charset="0"/>
                </a:rPr>
              </a:br>
              <a:r>
                <a:rPr lang="de-DE" sz="900" dirty="0">
                  <a:solidFill>
                    <a:schemeClr val="tx2"/>
                  </a:solidFill>
                  <a:latin typeface="Cambria" charset="0"/>
                  <a:cs typeface="Cambria" charset="0"/>
                </a:rPr>
                <a:t>#D9C09C</a:t>
              </a:r>
            </a:p>
          </p:txBody>
        </p:sp>
        <p:sp>
          <p:nvSpPr>
            <p:cNvPr id="87" name="Textfeld 97">
              <a:extLst>
                <a:ext uri="{FF2B5EF4-FFF2-40B4-BE49-F238E27FC236}">
                  <a16:creationId xmlns:a16="http://schemas.microsoft.com/office/drawing/2014/main" id="{48B32C4B-58B9-476E-B534-935E7A4EC8D8}"/>
                </a:ext>
              </a:extLst>
            </p:cNvPr>
            <p:cNvSpPr txBox="1">
              <a:spLocks noChangeArrowheads="1"/>
            </p:cNvSpPr>
            <p:nvPr/>
          </p:nvSpPr>
          <p:spPr bwMode="auto">
            <a:xfrm>
              <a:off x="1514326" y="4520503"/>
              <a:ext cx="787805" cy="265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eaLnBrk="0" hangingPunct="0">
                <a:defRPr sz="2400">
                  <a:solidFill>
                    <a:schemeClr val="tx1"/>
                  </a:solidFill>
                  <a:latin typeface="Arial" charset="0"/>
                  <a:ea typeface="ＭＳ Ｐゴシック" charset="0"/>
                  <a:cs typeface="ＭＳ Ｐゴシック" charset="0"/>
                </a:defRPr>
              </a:lvl1pPr>
              <a:lvl2pPr marL="742950" indent="-285750" defTabSz="801688" eaLnBrk="0" hangingPunct="0">
                <a:defRPr sz="2400">
                  <a:solidFill>
                    <a:schemeClr val="tx1"/>
                  </a:solidFill>
                  <a:latin typeface="Arial" charset="0"/>
                  <a:ea typeface="ＭＳ Ｐゴシック" charset="0"/>
                </a:defRPr>
              </a:lvl2pPr>
              <a:lvl3pPr marL="1143000" indent="-228600" defTabSz="801688" eaLnBrk="0" hangingPunct="0">
                <a:defRPr sz="2400">
                  <a:solidFill>
                    <a:schemeClr val="tx1"/>
                  </a:solidFill>
                  <a:latin typeface="Arial" charset="0"/>
                  <a:ea typeface="ＭＳ Ｐゴシック" charset="0"/>
                </a:defRPr>
              </a:lvl3pPr>
              <a:lvl4pPr marL="1600200" indent="-228600" defTabSz="801688" eaLnBrk="0" hangingPunct="0">
                <a:defRPr sz="2400">
                  <a:solidFill>
                    <a:schemeClr val="tx1"/>
                  </a:solidFill>
                  <a:latin typeface="Arial" charset="0"/>
                  <a:ea typeface="ＭＳ Ｐゴシック" charset="0"/>
                </a:defRPr>
              </a:lvl4pPr>
              <a:lvl5pPr marL="2057400" indent="-228600" defTabSz="801688" eaLnBrk="0" hangingPunct="0">
                <a:defRPr sz="2400">
                  <a:solidFill>
                    <a:schemeClr val="tx1"/>
                  </a:solidFill>
                  <a:latin typeface="Arial" charset="0"/>
                  <a:ea typeface="ＭＳ Ｐゴシック" charset="0"/>
                </a:defRPr>
              </a:lvl5pPr>
              <a:lvl6pPr marL="2514600" indent="-228600" defTabSz="80168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80168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80168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801688"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1200"/>
                </a:lnSpc>
                <a:spcAft>
                  <a:spcPts val="1000"/>
                </a:spcAft>
              </a:pPr>
              <a:r>
                <a:rPr lang="de-DE" sz="900" dirty="0">
                  <a:solidFill>
                    <a:schemeClr val="tx2"/>
                  </a:solidFill>
                  <a:latin typeface="Cambria" charset="0"/>
                  <a:cs typeface="Cambria" charset="0"/>
                </a:rPr>
                <a:t>181 | 73 | 51</a:t>
              </a:r>
              <a:br>
                <a:rPr lang="de-DE" sz="900" dirty="0">
                  <a:solidFill>
                    <a:schemeClr val="tx2"/>
                  </a:solidFill>
                  <a:latin typeface="Cambria" charset="0"/>
                  <a:cs typeface="Cambria" charset="0"/>
                </a:rPr>
              </a:br>
              <a:r>
                <a:rPr lang="de-DE" sz="900" dirty="0">
                  <a:solidFill>
                    <a:schemeClr val="tx2"/>
                  </a:solidFill>
                  <a:latin typeface="Cambria" charset="0"/>
                  <a:cs typeface="Cambria" charset="0"/>
                </a:rPr>
                <a:t>#B54933</a:t>
              </a:r>
            </a:p>
          </p:txBody>
        </p:sp>
        <p:sp>
          <p:nvSpPr>
            <p:cNvPr id="88" name="Textfeld 98">
              <a:extLst>
                <a:ext uri="{FF2B5EF4-FFF2-40B4-BE49-F238E27FC236}">
                  <a16:creationId xmlns:a16="http://schemas.microsoft.com/office/drawing/2014/main" id="{A52167D0-C747-442C-B691-B0E45D701186}"/>
                </a:ext>
              </a:extLst>
            </p:cNvPr>
            <p:cNvSpPr txBox="1">
              <a:spLocks noChangeArrowheads="1"/>
            </p:cNvSpPr>
            <p:nvPr/>
          </p:nvSpPr>
          <p:spPr bwMode="auto">
            <a:xfrm>
              <a:off x="3591984" y="4520503"/>
              <a:ext cx="787805" cy="265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eaLnBrk="0" hangingPunct="0">
                <a:defRPr sz="2400">
                  <a:solidFill>
                    <a:schemeClr val="tx1"/>
                  </a:solidFill>
                  <a:latin typeface="Arial" charset="0"/>
                  <a:ea typeface="ＭＳ Ｐゴシック" charset="0"/>
                  <a:cs typeface="ＭＳ Ｐゴシック" charset="0"/>
                </a:defRPr>
              </a:lvl1pPr>
              <a:lvl2pPr marL="742950" indent="-285750" defTabSz="801688" eaLnBrk="0" hangingPunct="0">
                <a:defRPr sz="2400">
                  <a:solidFill>
                    <a:schemeClr val="tx1"/>
                  </a:solidFill>
                  <a:latin typeface="Arial" charset="0"/>
                  <a:ea typeface="ＭＳ Ｐゴシック" charset="0"/>
                </a:defRPr>
              </a:lvl2pPr>
              <a:lvl3pPr marL="1143000" indent="-228600" defTabSz="801688" eaLnBrk="0" hangingPunct="0">
                <a:defRPr sz="2400">
                  <a:solidFill>
                    <a:schemeClr val="tx1"/>
                  </a:solidFill>
                  <a:latin typeface="Arial" charset="0"/>
                  <a:ea typeface="ＭＳ Ｐゴシック" charset="0"/>
                </a:defRPr>
              </a:lvl3pPr>
              <a:lvl4pPr marL="1600200" indent="-228600" defTabSz="801688" eaLnBrk="0" hangingPunct="0">
                <a:defRPr sz="2400">
                  <a:solidFill>
                    <a:schemeClr val="tx1"/>
                  </a:solidFill>
                  <a:latin typeface="Arial" charset="0"/>
                  <a:ea typeface="ＭＳ Ｐゴシック" charset="0"/>
                </a:defRPr>
              </a:lvl4pPr>
              <a:lvl5pPr marL="2057400" indent="-228600" defTabSz="801688" eaLnBrk="0" hangingPunct="0">
                <a:defRPr sz="2400">
                  <a:solidFill>
                    <a:schemeClr val="tx1"/>
                  </a:solidFill>
                  <a:latin typeface="Arial" charset="0"/>
                  <a:ea typeface="ＭＳ Ｐゴシック" charset="0"/>
                </a:defRPr>
              </a:lvl5pPr>
              <a:lvl6pPr marL="2514600" indent="-228600" defTabSz="80168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80168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80168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801688"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1200"/>
                </a:lnSpc>
                <a:spcAft>
                  <a:spcPts val="1000"/>
                </a:spcAft>
              </a:pPr>
              <a:r>
                <a:rPr lang="de-DE" sz="900" dirty="0">
                  <a:solidFill>
                    <a:schemeClr val="tx2"/>
                  </a:solidFill>
                  <a:latin typeface="Cambria" charset="0"/>
                  <a:cs typeface="Cambria" charset="0"/>
                </a:rPr>
                <a:t>52 | 148 | 186</a:t>
              </a:r>
              <a:br>
                <a:rPr lang="de-DE" sz="900" dirty="0">
                  <a:solidFill>
                    <a:schemeClr val="tx2"/>
                  </a:solidFill>
                  <a:latin typeface="Cambria" charset="0"/>
                  <a:cs typeface="Cambria" charset="0"/>
                </a:rPr>
              </a:br>
              <a:r>
                <a:rPr lang="de-DE" sz="900" dirty="0">
                  <a:solidFill>
                    <a:schemeClr val="tx2"/>
                  </a:solidFill>
                  <a:latin typeface="Cambria" charset="0"/>
                  <a:cs typeface="Cambria" charset="0"/>
                </a:rPr>
                <a:t>#3494BA</a:t>
              </a:r>
            </a:p>
          </p:txBody>
        </p:sp>
        <p:sp>
          <p:nvSpPr>
            <p:cNvPr id="89" name="Textfeld 99">
              <a:extLst>
                <a:ext uri="{FF2B5EF4-FFF2-40B4-BE49-F238E27FC236}">
                  <a16:creationId xmlns:a16="http://schemas.microsoft.com/office/drawing/2014/main" id="{2CE8030F-A354-43B5-887A-4873B2447117}"/>
                </a:ext>
              </a:extLst>
            </p:cNvPr>
            <p:cNvSpPr txBox="1">
              <a:spLocks noChangeArrowheads="1"/>
            </p:cNvSpPr>
            <p:nvPr/>
          </p:nvSpPr>
          <p:spPr bwMode="auto">
            <a:xfrm>
              <a:off x="4665546" y="4520503"/>
              <a:ext cx="787805" cy="265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eaLnBrk="0" hangingPunct="0">
                <a:defRPr sz="2400">
                  <a:solidFill>
                    <a:schemeClr val="tx1"/>
                  </a:solidFill>
                  <a:latin typeface="Arial" charset="0"/>
                  <a:ea typeface="ＭＳ Ｐゴシック" charset="0"/>
                  <a:cs typeface="ＭＳ Ｐゴシック" charset="0"/>
                </a:defRPr>
              </a:lvl1pPr>
              <a:lvl2pPr marL="742950" indent="-285750" defTabSz="801688" eaLnBrk="0" hangingPunct="0">
                <a:defRPr sz="2400">
                  <a:solidFill>
                    <a:schemeClr val="tx1"/>
                  </a:solidFill>
                  <a:latin typeface="Arial" charset="0"/>
                  <a:ea typeface="ＭＳ Ｐゴシック" charset="0"/>
                </a:defRPr>
              </a:lvl2pPr>
              <a:lvl3pPr marL="1143000" indent="-228600" defTabSz="801688" eaLnBrk="0" hangingPunct="0">
                <a:defRPr sz="2400">
                  <a:solidFill>
                    <a:schemeClr val="tx1"/>
                  </a:solidFill>
                  <a:latin typeface="Arial" charset="0"/>
                  <a:ea typeface="ＭＳ Ｐゴシック" charset="0"/>
                </a:defRPr>
              </a:lvl3pPr>
              <a:lvl4pPr marL="1600200" indent="-228600" defTabSz="801688" eaLnBrk="0" hangingPunct="0">
                <a:defRPr sz="2400">
                  <a:solidFill>
                    <a:schemeClr val="tx1"/>
                  </a:solidFill>
                  <a:latin typeface="Arial" charset="0"/>
                  <a:ea typeface="ＭＳ Ｐゴシック" charset="0"/>
                </a:defRPr>
              </a:lvl4pPr>
              <a:lvl5pPr marL="2057400" indent="-228600" defTabSz="801688" eaLnBrk="0" hangingPunct="0">
                <a:defRPr sz="2400">
                  <a:solidFill>
                    <a:schemeClr val="tx1"/>
                  </a:solidFill>
                  <a:latin typeface="Arial" charset="0"/>
                  <a:ea typeface="ＭＳ Ｐゴシック" charset="0"/>
                </a:defRPr>
              </a:lvl5pPr>
              <a:lvl6pPr marL="2514600" indent="-228600" defTabSz="80168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80168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80168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801688"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1200"/>
                </a:lnSpc>
                <a:spcAft>
                  <a:spcPts val="1000"/>
                </a:spcAft>
              </a:pPr>
              <a:r>
                <a:rPr lang="de-DE" sz="900" dirty="0">
                  <a:solidFill>
                    <a:schemeClr val="tx2"/>
                  </a:solidFill>
                  <a:latin typeface="Cambria" charset="0"/>
                  <a:cs typeface="Cambria" charset="0"/>
                </a:rPr>
                <a:t>62 | 91 | 122</a:t>
              </a:r>
              <a:br>
                <a:rPr lang="de-DE" sz="900" dirty="0">
                  <a:solidFill>
                    <a:schemeClr val="tx2"/>
                  </a:solidFill>
                  <a:latin typeface="Cambria" charset="0"/>
                  <a:cs typeface="Cambria" charset="0"/>
                </a:rPr>
              </a:br>
              <a:r>
                <a:rPr lang="de-DE" sz="900" dirty="0">
                  <a:solidFill>
                    <a:schemeClr val="tx2"/>
                  </a:solidFill>
                  <a:latin typeface="Cambria" charset="0"/>
                  <a:cs typeface="Cambria" charset="0"/>
                </a:rPr>
                <a:t>#3E5B7A</a:t>
              </a:r>
            </a:p>
          </p:txBody>
        </p:sp>
        <p:sp>
          <p:nvSpPr>
            <p:cNvPr id="92" name="Textfeld 100">
              <a:extLst>
                <a:ext uri="{FF2B5EF4-FFF2-40B4-BE49-F238E27FC236}">
                  <a16:creationId xmlns:a16="http://schemas.microsoft.com/office/drawing/2014/main" id="{C612EF21-7F79-48A7-87DB-9252489EC9A2}"/>
                </a:ext>
              </a:extLst>
            </p:cNvPr>
            <p:cNvSpPr txBox="1">
              <a:spLocks noChangeArrowheads="1"/>
            </p:cNvSpPr>
            <p:nvPr/>
          </p:nvSpPr>
          <p:spPr bwMode="auto">
            <a:xfrm>
              <a:off x="5740687" y="4520503"/>
              <a:ext cx="786226" cy="265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eaLnBrk="0" hangingPunct="0">
                <a:defRPr sz="2400">
                  <a:solidFill>
                    <a:schemeClr val="tx1"/>
                  </a:solidFill>
                  <a:latin typeface="Arial" charset="0"/>
                  <a:ea typeface="ＭＳ Ｐゴシック" charset="0"/>
                  <a:cs typeface="ＭＳ Ｐゴシック" charset="0"/>
                </a:defRPr>
              </a:lvl1pPr>
              <a:lvl2pPr marL="742950" indent="-285750" defTabSz="801688" eaLnBrk="0" hangingPunct="0">
                <a:defRPr sz="2400">
                  <a:solidFill>
                    <a:schemeClr val="tx1"/>
                  </a:solidFill>
                  <a:latin typeface="Arial" charset="0"/>
                  <a:ea typeface="ＭＳ Ｐゴシック" charset="0"/>
                </a:defRPr>
              </a:lvl2pPr>
              <a:lvl3pPr marL="1143000" indent="-228600" defTabSz="801688" eaLnBrk="0" hangingPunct="0">
                <a:defRPr sz="2400">
                  <a:solidFill>
                    <a:schemeClr val="tx1"/>
                  </a:solidFill>
                  <a:latin typeface="Arial" charset="0"/>
                  <a:ea typeface="ＭＳ Ｐゴシック" charset="0"/>
                </a:defRPr>
              </a:lvl3pPr>
              <a:lvl4pPr marL="1600200" indent="-228600" defTabSz="801688" eaLnBrk="0" hangingPunct="0">
                <a:defRPr sz="2400">
                  <a:solidFill>
                    <a:schemeClr val="tx1"/>
                  </a:solidFill>
                  <a:latin typeface="Arial" charset="0"/>
                  <a:ea typeface="ＭＳ Ｐゴシック" charset="0"/>
                </a:defRPr>
              </a:lvl4pPr>
              <a:lvl5pPr marL="2057400" indent="-228600" defTabSz="801688" eaLnBrk="0" hangingPunct="0">
                <a:defRPr sz="2400">
                  <a:solidFill>
                    <a:schemeClr val="tx1"/>
                  </a:solidFill>
                  <a:latin typeface="Arial" charset="0"/>
                  <a:ea typeface="ＭＳ Ｐゴシック" charset="0"/>
                </a:defRPr>
              </a:lvl5pPr>
              <a:lvl6pPr marL="2514600" indent="-228600" defTabSz="80168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80168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80168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801688"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1200"/>
                </a:lnSpc>
                <a:spcAft>
                  <a:spcPts val="1000"/>
                </a:spcAft>
              </a:pPr>
              <a:r>
                <a:rPr lang="de-DE" sz="900" dirty="0">
                  <a:solidFill>
                    <a:schemeClr val="tx2"/>
                  </a:solidFill>
                  <a:latin typeface="Cambria" charset="0"/>
                  <a:cs typeface="Cambria" charset="0"/>
                </a:rPr>
                <a:t>250| 250 | 250</a:t>
              </a:r>
              <a:br>
                <a:rPr lang="de-DE" sz="900" dirty="0">
                  <a:solidFill>
                    <a:schemeClr val="tx2"/>
                  </a:solidFill>
                  <a:latin typeface="Cambria" charset="0"/>
                  <a:cs typeface="Cambria" charset="0"/>
                </a:rPr>
              </a:br>
              <a:r>
                <a:rPr lang="de-DE" sz="900" dirty="0">
                  <a:solidFill>
                    <a:schemeClr val="tx2"/>
                  </a:solidFill>
                  <a:latin typeface="Cambria" charset="0"/>
                  <a:cs typeface="Cambria" charset="0"/>
                </a:rPr>
                <a:t>#FAFAFA</a:t>
              </a:r>
            </a:p>
          </p:txBody>
        </p:sp>
        <p:sp>
          <p:nvSpPr>
            <p:cNvPr id="93" name="Textfeld 101">
              <a:extLst>
                <a:ext uri="{FF2B5EF4-FFF2-40B4-BE49-F238E27FC236}">
                  <a16:creationId xmlns:a16="http://schemas.microsoft.com/office/drawing/2014/main" id="{E5C03D80-AC06-42EE-9684-F1B3FBE0B9BA}"/>
                </a:ext>
              </a:extLst>
            </p:cNvPr>
            <p:cNvSpPr txBox="1">
              <a:spLocks noChangeArrowheads="1"/>
            </p:cNvSpPr>
            <p:nvPr/>
          </p:nvSpPr>
          <p:spPr bwMode="auto">
            <a:xfrm>
              <a:off x="6743204" y="4520503"/>
              <a:ext cx="787805" cy="265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eaLnBrk="0" hangingPunct="0">
                <a:defRPr sz="2400">
                  <a:solidFill>
                    <a:schemeClr val="tx1"/>
                  </a:solidFill>
                  <a:latin typeface="Arial" charset="0"/>
                  <a:ea typeface="ＭＳ Ｐゴシック" charset="0"/>
                  <a:cs typeface="ＭＳ Ｐゴシック" charset="0"/>
                </a:defRPr>
              </a:lvl1pPr>
              <a:lvl2pPr marL="742950" indent="-285750" defTabSz="801688" eaLnBrk="0" hangingPunct="0">
                <a:defRPr sz="2400">
                  <a:solidFill>
                    <a:schemeClr val="tx1"/>
                  </a:solidFill>
                  <a:latin typeface="Arial" charset="0"/>
                  <a:ea typeface="ＭＳ Ｐゴシック" charset="0"/>
                </a:defRPr>
              </a:lvl2pPr>
              <a:lvl3pPr marL="1143000" indent="-228600" defTabSz="801688" eaLnBrk="0" hangingPunct="0">
                <a:defRPr sz="2400">
                  <a:solidFill>
                    <a:schemeClr val="tx1"/>
                  </a:solidFill>
                  <a:latin typeface="Arial" charset="0"/>
                  <a:ea typeface="ＭＳ Ｐゴシック" charset="0"/>
                </a:defRPr>
              </a:lvl3pPr>
              <a:lvl4pPr marL="1600200" indent="-228600" defTabSz="801688" eaLnBrk="0" hangingPunct="0">
                <a:defRPr sz="2400">
                  <a:solidFill>
                    <a:schemeClr val="tx1"/>
                  </a:solidFill>
                  <a:latin typeface="Arial" charset="0"/>
                  <a:ea typeface="ＭＳ Ｐゴシック" charset="0"/>
                </a:defRPr>
              </a:lvl4pPr>
              <a:lvl5pPr marL="2057400" indent="-228600" defTabSz="801688" eaLnBrk="0" hangingPunct="0">
                <a:defRPr sz="2400">
                  <a:solidFill>
                    <a:schemeClr val="tx1"/>
                  </a:solidFill>
                  <a:latin typeface="Arial" charset="0"/>
                  <a:ea typeface="ＭＳ Ｐゴシック" charset="0"/>
                </a:defRPr>
              </a:lvl5pPr>
              <a:lvl6pPr marL="2514600" indent="-228600" defTabSz="80168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80168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80168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801688"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1200"/>
                </a:lnSpc>
                <a:spcAft>
                  <a:spcPts val="1000"/>
                </a:spcAft>
              </a:pPr>
              <a:r>
                <a:rPr lang="de-DE" sz="900" dirty="0">
                  <a:solidFill>
                    <a:schemeClr val="tx2"/>
                  </a:solidFill>
                  <a:latin typeface="Cambria" charset="0"/>
                  <a:cs typeface="Cambria" charset="0"/>
                </a:rPr>
                <a:t>210 | 210 | 210</a:t>
              </a:r>
              <a:br>
                <a:rPr lang="de-DE" sz="900" dirty="0">
                  <a:solidFill>
                    <a:schemeClr val="tx2"/>
                  </a:solidFill>
                  <a:latin typeface="Cambria" charset="0"/>
                  <a:cs typeface="Cambria" charset="0"/>
                </a:rPr>
              </a:br>
              <a:r>
                <a:rPr lang="de-DE" sz="900" dirty="0">
                  <a:solidFill>
                    <a:schemeClr val="tx2"/>
                  </a:solidFill>
                  <a:latin typeface="Cambria" charset="0"/>
                  <a:cs typeface="Cambria" charset="0"/>
                </a:rPr>
                <a:t>#D2D2D2</a:t>
              </a:r>
            </a:p>
          </p:txBody>
        </p:sp>
        <p:sp>
          <p:nvSpPr>
            <p:cNvPr id="94" name="Rechteck 93">
              <a:extLst>
                <a:ext uri="{FF2B5EF4-FFF2-40B4-BE49-F238E27FC236}">
                  <a16:creationId xmlns:a16="http://schemas.microsoft.com/office/drawing/2014/main" id="{F680CBB6-255D-4C76-9A88-2481EAFCA9AA}"/>
                </a:ext>
              </a:extLst>
            </p:cNvPr>
            <p:cNvSpPr/>
            <p:nvPr/>
          </p:nvSpPr>
          <p:spPr>
            <a:xfrm>
              <a:off x="7808748" y="3806201"/>
              <a:ext cx="795699" cy="6417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de-DE" dirty="0"/>
            </a:p>
          </p:txBody>
        </p:sp>
        <p:sp>
          <p:nvSpPr>
            <p:cNvPr id="95" name="Textfeld 101">
              <a:extLst>
                <a:ext uri="{FF2B5EF4-FFF2-40B4-BE49-F238E27FC236}">
                  <a16:creationId xmlns:a16="http://schemas.microsoft.com/office/drawing/2014/main" id="{7B953F4D-CED5-4C5C-BB01-38FE25F0B9FF}"/>
                </a:ext>
              </a:extLst>
            </p:cNvPr>
            <p:cNvSpPr txBox="1">
              <a:spLocks noChangeArrowheads="1"/>
            </p:cNvSpPr>
            <p:nvPr/>
          </p:nvSpPr>
          <p:spPr bwMode="auto">
            <a:xfrm>
              <a:off x="7774015" y="4521508"/>
              <a:ext cx="787805" cy="265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688" eaLnBrk="0" hangingPunct="0">
                <a:defRPr sz="2400">
                  <a:solidFill>
                    <a:schemeClr val="tx1"/>
                  </a:solidFill>
                  <a:latin typeface="Arial" charset="0"/>
                  <a:ea typeface="ＭＳ Ｐゴシック" charset="0"/>
                  <a:cs typeface="ＭＳ Ｐゴシック" charset="0"/>
                </a:defRPr>
              </a:lvl1pPr>
              <a:lvl2pPr marL="742950" indent="-285750" defTabSz="801688" eaLnBrk="0" hangingPunct="0">
                <a:defRPr sz="2400">
                  <a:solidFill>
                    <a:schemeClr val="tx1"/>
                  </a:solidFill>
                  <a:latin typeface="Arial" charset="0"/>
                  <a:ea typeface="ＭＳ Ｐゴシック" charset="0"/>
                </a:defRPr>
              </a:lvl2pPr>
              <a:lvl3pPr marL="1143000" indent="-228600" defTabSz="801688" eaLnBrk="0" hangingPunct="0">
                <a:defRPr sz="2400">
                  <a:solidFill>
                    <a:schemeClr val="tx1"/>
                  </a:solidFill>
                  <a:latin typeface="Arial" charset="0"/>
                  <a:ea typeface="ＭＳ Ｐゴシック" charset="0"/>
                </a:defRPr>
              </a:lvl3pPr>
              <a:lvl4pPr marL="1600200" indent="-228600" defTabSz="801688" eaLnBrk="0" hangingPunct="0">
                <a:defRPr sz="2400">
                  <a:solidFill>
                    <a:schemeClr val="tx1"/>
                  </a:solidFill>
                  <a:latin typeface="Arial" charset="0"/>
                  <a:ea typeface="ＭＳ Ｐゴシック" charset="0"/>
                </a:defRPr>
              </a:lvl4pPr>
              <a:lvl5pPr marL="2057400" indent="-228600" defTabSz="801688" eaLnBrk="0" hangingPunct="0">
                <a:defRPr sz="2400">
                  <a:solidFill>
                    <a:schemeClr val="tx1"/>
                  </a:solidFill>
                  <a:latin typeface="Arial" charset="0"/>
                  <a:ea typeface="ＭＳ Ｐゴシック" charset="0"/>
                </a:defRPr>
              </a:lvl5pPr>
              <a:lvl6pPr marL="2514600" indent="-228600" defTabSz="80168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80168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80168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801688"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1200"/>
                </a:lnSpc>
                <a:spcAft>
                  <a:spcPts val="1000"/>
                </a:spcAft>
              </a:pPr>
              <a:r>
                <a:rPr lang="de-DE" sz="900" dirty="0">
                  <a:solidFill>
                    <a:schemeClr val="tx2"/>
                  </a:solidFill>
                  <a:latin typeface="Cambria" charset="0"/>
                  <a:cs typeface="Cambria" charset="0"/>
                </a:rPr>
                <a:t>0 | 23 | 137</a:t>
              </a:r>
              <a:br>
                <a:rPr lang="de-DE" sz="900" dirty="0">
                  <a:solidFill>
                    <a:schemeClr val="tx2"/>
                  </a:solidFill>
                  <a:latin typeface="Cambria" charset="0"/>
                  <a:cs typeface="Cambria" charset="0"/>
                </a:rPr>
              </a:br>
              <a:r>
                <a:rPr lang="de-DE" sz="900" dirty="0">
                  <a:solidFill>
                    <a:schemeClr val="tx2"/>
                  </a:solidFill>
                  <a:latin typeface="Cambria" charset="0"/>
                  <a:cs typeface="Cambria" charset="0"/>
                </a:rPr>
                <a:t>#001789</a:t>
              </a:r>
            </a:p>
          </p:txBody>
        </p:sp>
      </p:grpSp>
    </p:spTree>
    <p:extLst>
      <p:ext uri="{BB962C8B-B14F-4D97-AF65-F5344CB8AC3E}">
        <p14:creationId xmlns:p14="http://schemas.microsoft.com/office/powerpoint/2010/main" val="33974535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9245cb48-36f6-4855-a0c3-19564cc8b6bc"/>
  <p:tag name="EE4P_STYLE_NAME" val="Line-Style"/>
  <p:tag name="EE4P_SMART_ELEMENT" val="TrafficLight"/>
  <p:tag name="EE4P_SMART_ELEMENT_XML" val="&lt;smartelement id=&quot;TrafficLight&quot; spacing=&quot;0.5&quot; padding=&quot;0.5&quot; type=&quot;Vertical&quot; background=&quot;0&quot;&gt;&lt;elements&gt;&lt;element name=&quot;background&quot; autoShapeType=&quot;5&quot; adjustment=&quot;0.05&quot;&gt;&lt;fill visible=&quot;1&quot; foreColor=&quot;#ffffff&quot; /&gt;&lt;line visible=&quot;1&quot; foreColor=&quot;#999999&quot; weight=&quot;0.75&quot; /&gt;&lt;/element&gt;&lt;element name=&quot;red&quot; autoShapeType=&quot;9&quot;&gt;&lt;fill visible=&quot;1&quot; foreColor=&quot;#CC0000&quot; /&gt;&lt;line visible=&quot;0&quot; /&gt;&lt;/element&gt;&lt;element name=&quot;amber&quot; autoShapeType=&quot;9&quot;&gt;&lt;fill visible=&quot;1&quot; foreColor=&quot;#FFCC00&quot; /&gt;&lt;line visible=&quot;0&quot; /&gt;&lt;/element&gt;&lt;element name=&quot;green&quot; autoShapeType=&quot;9&quot;&gt;&lt;fill visible=&quot;1&quot; foreColor=&quot;#009933&quot; /&gt;&lt;line visible=&quot;0&quot; /&gt;&lt;/element&gt;&lt;element name=&quot;off&quot; autoShapeType=&quot;9&quot;&gt;&lt;fill visible=&quot;1&quot; foreColor=&quot;#dddddd&quot; /&gt;&lt;line visible=&quot;0&quot; /&gt;&lt;/element&gt;&lt;/elements&gt;&lt;types&gt;&lt;value id=&quot;Single&quot; /&gt;&lt;value id=&quot;Vertical&quot; /&gt;&lt;value id=&quot;Horizontal&quot; /&gt;&lt;/types&gt;&lt;/smartelement&gt;"/>
</p:tagLst>
</file>

<file path=ppt/tags/tag2.xml><?xml version="1.0" encoding="utf-8"?>
<p:tagLst xmlns:a="http://schemas.openxmlformats.org/drawingml/2006/main" xmlns:r="http://schemas.openxmlformats.org/officeDocument/2006/relationships" xmlns:p="http://schemas.openxmlformats.org/presentationml/2006/main">
  <p:tag name="EE4P_STYLE_ID" val="9245cb48-36f6-4855-a0c3-19564cc8b6bc"/>
  <p:tag name="EE4P_STYLE_NAME" val="Line-Style"/>
  <p:tag name="EE4P_SMART_ELEMENT" val="Evaluation"/>
  <p:tag name="EE4P_SMART_ELEMENT_XML" val="&lt;smartelement id=&quot;Evaluation&quot; spacing=&quot;0.25&quot; padding=&quot;0.25&quot; shape=&quot;5pointStar&quot; count=&quot;5&quot; value=&quot;3&quot;&gt;&lt;elements&gt;&lt;element name=&quot;background&quot; autoShapeType=&quot;5&quot; adjustment=&quot;0.05&quot;&gt;&lt;fill visible=&quot;1&quot; foreColor=&quot;#ffffff&quot; /&gt;&lt;line visible=&quot;1&quot; foreColor=&quot;#999999&quot; weight=&quot;0.75&quot; /&gt;&lt;/element&gt;&lt;element name=&quot;on&quot;&gt;&lt;fill visible=&quot;1&quot; foreColor=&quot;5&quot; /&gt;&lt;line visible=&quot;0&quot; /&gt;&lt;/element&gt;&lt;element name=&quot;off&quot;&gt;&lt;fill visible=&quot;1&quot; foreColor=&quot;#dddddd&quot; /&gt;&lt;line visible=&quot;0&quot; /&gt;&lt;/element&gt;&lt;/elements&gt;&lt;!--&#10;      &lt;colors&gt;&#10;        &lt;value rgb=&quot;#115599&quot; name=&quot;Test 1&quot;/&gt;&#10;        &lt;value scheme=&quot;5&quot;/&gt;&#10;      &lt;/colors&gt;&#10;--&gt;&lt;shapes&gt;&lt;value id=&quot;5pointStar&quot; /&gt;&lt;value id=&quot;Rectangle&quot; /&gt;&lt;value id=&quot;Oval&quot; /&gt;&lt;value id=&quot;Diamond&quot; /&gt;&lt;value id=&quot;Heart&quot; /&gt;&lt;/shapes&gt;&lt;sizes exclusive=&quot;1&quot;&gt;&lt;value size=&quot;8&quot; /&gt;&lt;value size=&quot;10&quot; /&gt;&lt;value size=&quot;12&quot; /&gt;&lt;/sizes&gt;&lt;/smartelement&gt;"/>
</p:tagLst>
</file>

<file path=ppt/theme/theme1.xml><?xml version="1.0" encoding="utf-8"?>
<a:theme xmlns:a="http://schemas.openxmlformats.org/drawingml/2006/main" name="Baek_PPP-Master-Weiss-16-9-PC">
  <a:themeElements>
    <a:clrScheme name="BAEK-Farben">
      <a:dk1>
        <a:srgbClr val="000000"/>
      </a:dk1>
      <a:lt1>
        <a:sysClr val="window" lastClr="FFFFFF"/>
      </a:lt1>
      <a:dk2>
        <a:srgbClr val="001789"/>
      </a:dk2>
      <a:lt2>
        <a:srgbClr val="FAFAFA"/>
      </a:lt2>
      <a:accent1>
        <a:srgbClr val="3EB9FF"/>
      </a:accent1>
      <a:accent2>
        <a:srgbClr val="B54933"/>
      </a:accent2>
      <a:accent3>
        <a:srgbClr val="D9C09C"/>
      </a:accent3>
      <a:accent4>
        <a:srgbClr val="3494BA"/>
      </a:accent4>
      <a:accent5>
        <a:srgbClr val="3E5B7A"/>
      </a:accent5>
      <a:accent6>
        <a:srgbClr val="009FE3"/>
      </a:accent6>
      <a:hlink>
        <a:srgbClr val="D2D2D2"/>
      </a:hlink>
      <a:folHlink>
        <a:srgbClr val="009FE3"/>
      </a:folHlink>
    </a:clrScheme>
    <a:fontScheme name="Skizzenbuch">
      <a:majorFont>
        <a:latin typeface="Cambria"/>
        <a:ea typeface=""/>
        <a:cs typeface=""/>
        <a:font script="Jpan" typeface="ＭＳ 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spAutoFit/>
      </a:bodyPr>
      <a:lstStyle>
        <a:defPPr>
          <a:defRPr dirty="0" smtClean="0">
            <a:solidFill>
              <a:srgbClr val="001789"/>
            </a:solidFill>
            <a:latin typeface="Cambria"/>
            <a:cs typeface="Cambria"/>
          </a:defRPr>
        </a:defPPr>
      </a:lstStyle>
    </a:txDef>
  </a:objectDefaults>
  <a:extraClrSchemeLst/>
  <a:extLst>
    <a:ext uri="{05A4C25C-085E-4340-85A3-A5531E510DB2}">
      <thm15:themeFamily xmlns:thm15="http://schemas.microsoft.com/office/thememl/2012/main" name="2021-10-01_Baek_PPP-Master-Weiss-16-9-PC.potx" id="{470E23A7-5890-482F-8B23-51DD150771CC}" vid="{B9B803E1-9519-4020-83BC-260774FEC648}"/>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Design">
  <a:themeElements>
    <a:clrScheme name="Benutzerdefiniert 42">
      <a:dk1>
        <a:sysClr val="windowText" lastClr="000000"/>
      </a:dk1>
      <a:lt1>
        <a:sysClr val="window" lastClr="FFFFFF"/>
      </a:lt1>
      <a:dk2>
        <a:srgbClr val="1F497D"/>
      </a:dk2>
      <a:lt2>
        <a:srgbClr val="EEECE1"/>
      </a:lt2>
      <a:accent1>
        <a:srgbClr val="3EB9FF"/>
      </a:accent1>
      <a:accent2>
        <a:srgbClr val="B54933"/>
      </a:accent2>
      <a:accent3>
        <a:srgbClr val="6F818F"/>
      </a:accent3>
      <a:accent4>
        <a:srgbClr val="3494BA"/>
      </a:accent4>
      <a:accent5>
        <a:srgbClr val="3E5B7A"/>
      </a:accent5>
      <a:accent6>
        <a:srgbClr val="009FE3"/>
      </a:accent6>
      <a:hlink>
        <a:srgbClr val="D2D2D2"/>
      </a:hlink>
      <a:folHlink>
        <a:srgbClr val="009FE3"/>
      </a:folHlink>
    </a:clrScheme>
    <a:fontScheme name="Office 2">
      <a:majorFont>
        <a:latin typeface="Calibri"/>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2021-10-01_Baek_PPP-Master-Weiss-16-9-PC</Template>
  <TotalTime>0</TotalTime>
  <Words>2090</Words>
  <Application>Microsoft Office PowerPoint</Application>
  <PresentationFormat>On-screen Show (16:9)</PresentationFormat>
  <Paragraphs>289</Paragraphs>
  <Slides>24</Slides>
  <Notes>2</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Cambria</vt:lpstr>
      <vt:lpstr>Symbol</vt:lpstr>
      <vt:lpstr>Wingdings</vt:lpstr>
      <vt:lpstr>Baek_PPP-Master-Weiss-16-9-PC</vt:lpstr>
      <vt:lpstr>National report Germany: The future of the medical chambers</vt:lpstr>
      <vt:lpstr>PowerPoint Presentation</vt:lpstr>
      <vt:lpstr>The future of the medical chambers Aritifical intelligence</vt:lpstr>
      <vt:lpstr>The future of the medical chambers Aritifical intelligence</vt:lpstr>
      <vt:lpstr>The future of the medical chambers Aritifical intelligence – Positon Paper of the GMA </vt:lpstr>
      <vt:lpstr>The future of the medical chambers Aritifical intelligence – Positon Paper of the GMA  </vt:lpstr>
      <vt:lpstr>The future of the medical chambers Aritifical intelligence – Work of the Chambers – State level</vt:lpstr>
      <vt:lpstr>The future of the medical chambers  AI– Work of the State Chambers – Example of North Rhine</vt:lpstr>
      <vt:lpstr>The future of the medical chambers  AI– Work of State Chambers – Example of Baden-Württemberg</vt:lpstr>
      <vt:lpstr>PowerPoint Presentation</vt:lpstr>
      <vt:lpstr>New generation in the German Medical Association Age distribution of members</vt:lpstr>
      <vt:lpstr>New generation in the German Medical Association Age of leadership</vt:lpstr>
      <vt:lpstr>New generation in the German Medical Association Encouraging young physicians for healthcare provision</vt:lpstr>
      <vt:lpstr>New generation in the German Medical Association Encouraging young physicians – work at the Medical Chamber</vt:lpstr>
      <vt:lpstr>New generation in the German Medical Association Medical Students in Germany</vt:lpstr>
      <vt:lpstr>New generation in the German Medical Association Medical Students in Germany – First semester students</vt:lpstr>
      <vt:lpstr>New generation in the German Medical Association Medical Students in Germany – Graduates</vt:lpstr>
      <vt:lpstr>PowerPoint Presentation</vt:lpstr>
      <vt:lpstr>Planning of Medical Personnel Development of medical personnel</vt:lpstr>
      <vt:lpstr>Planning of Medical Personel Development of medical personel</vt:lpstr>
      <vt:lpstr>Aritifical intelligence Deployment of medical personel</vt:lpstr>
      <vt:lpstr>Recognition of Foreign Diplomas Responsible authority</vt:lpstr>
      <vt:lpstr>Symbole zum Kopieren</vt:lpstr>
      <vt:lpstr>Definierte Designfarben der Bundesärztekammer</vt:lpstr>
    </vt:vector>
  </TitlesOfParts>
  <Company>Bundesaerztekammer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Büdingen, Oscar von</dc:creator>
  <cp:lastModifiedBy>VOX MEDICI</cp:lastModifiedBy>
  <cp:revision>47</cp:revision>
  <cp:lastPrinted>2018-08-13T08:09:10Z</cp:lastPrinted>
  <dcterms:created xsi:type="dcterms:W3CDTF">2025-07-07T07:04:21Z</dcterms:created>
  <dcterms:modified xsi:type="dcterms:W3CDTF">2025-09-09T11:56:36Z</dcterms:modified>
</cp:coreProperties>
</file>