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6" r:id="rId4"/>
    <p:sldId id="259" r:id="rId5"/>
    <p:sldId id="273" r:id="rId6"/>
    <p:sldId id="275" r:id="rId7"/>
    <p:sldId id="272" r:id="rId8"/>
    <p:sldId id="274" r:id="rId9"/>
    <p:sldId id="260" r:id="rId10"/>
    <p:sldId id="262" r:id="rId11"/>
    <p:sldId id="263" r:id="rId12"/>
    <p:sldId id="264" r:id="rId13"/>
    <p:sldId id="265" r:id="rId14"/>
    <p:sldId id="261" r:id="rId15"/>
    <p:sldId id="267" r:id="rId16"/>
    <p:sldId id="268" r:id="rId17"/>
    <p:sldId id="269" r:id="rId18"/>
    <p:sldId id="270" r:id="rId19"/>
    <p:sldId id="276" r:id="rId2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9900"/>
    <a:srgbClr val="009900"/>
    <a:srgbClr val="FFCC00"/>
    <a:srgbClr val="CCFFCC"/>
    <a:srgbClr val="FFFFCC"/>
    <a:srgbClr val="99FF99"/>
    <a:srgbClr val="99FF66"/>
    <a:srgbClr val="99CC00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vijetli stil 1 - Isticanj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rednji stil 4 - Isticanj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Svijetli stil 3 - Isticanj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D31B7-333B-4768-83D5-1AE4920049C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9/4/2025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9D023-7957-4771-883C-DD4A54B6AF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53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2214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hr-HR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D1AD2-2242-45A7-980E-42A6C6ACB6D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9/4/2025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69D24-B448-4FC6-B951-E17BE2D7AC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894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16E9B-6183-4426-8ACA-5814F2819B2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9/4/2025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E5940-2EE6-418C-A01B-00735A6976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661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A9B86-EBD1-4DC7-BA07-CE95633F82A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9/4/2025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0DF0F-8F8B-497B-A632-A5A2232FD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167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659F6-0EF6-4433-AAFB-8F1073C4ADC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9/4/2025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2AE12-427F-40FA-BB89-1316061170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763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E663D-69B5-41F1-B497-2D3AF3C923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9/4/2025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7F18F-8FB9-482A-A0A0-E106B2F880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361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E789E-851A-492E-9C8F-BC5E111A283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9/4/2025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BC905-342D-4A8F-8890-BFD1238AAC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665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970E6-774A-43EC-8CAB-FF39ABE4F63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9/4/2025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6AF4B-C2FE-4A33-B1E6-B2233DE713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082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35336-5868-4B14-8A66-F8F6DA07A2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9/4/2025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6C824-76C1-4E6B-9BA0-663076E1EFB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731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64F94-8857-4E5B-B947-BFE46BA007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9/4/2025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A1A9F-8602-4BE9-870E-31456BD083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916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F6FE3-498A-4009-A9F2-4E1B67A65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9/4/2025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E4B3A-C6A5-4118-B6A6-8B8D2A7EAE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91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78784" cy="690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fld id="{CE7C2CE7-8B36-49DD-A501-787C71B9D7A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9/4/2025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fld id="{EC15DB40-8835-45EA-AF8A-1F15BB7DED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0" name="TextBox 7"/>
          <p:cNvSpPr txBox="1">
            <a:spLocks noChangeArrowheads="1"/>
          </p:cNvSpPr>
          <p:nvPr userDrawn="1"/>
        </p:nvSpPr>
        <p:spPr bwMode="auto">
          <a:xfrm>
            <a:off x="3420533" y="6475413"/>
            <a:ext cx="8731251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r-Latn-RS" sz="1000" b="0" i="0" u="none" strike="noStrike" kern="1200" cap="none" spc="0" normalizeH="0" baseline="0" noProof="0">
                <a:ln>
                  <a:noFill/>
                </a:ln>
                <a:solidFill>
                  <a:srgbClr val="10253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HRVATSKA LIJEČNIČKA KOMORA © 2016, SVA PRAVA PRIDRŽANA</a:t>
            </a:r>
          </a:p>
        </p:txBody>
      </p:sp>
    </p:spTree>
    <p:extLst>
      <p:ext uri="{BB962C8B-B14F-4D97-AF65-F5344CB8AC3E}">
        <p14:creationId xmlns:p14="http://schemas.microsoft.com/office/powerpoint/2010/main" val="244606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tlas.hlk.hr/atlas/sidebar/sidebar.atlas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lk.hr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87688" y="1340768"/>
            <a:ext cx="6899176" cy="826542"/>
          </a:xfrm>
        </p:spPr>
        <p:txBody>
          <a:bodyPr/>
          <a:lstStyle/>
          <a:p>
            <a:pPr eaLnBrk="1" hangingPunct="1">
              <a:defRPr/>
            </a:pPr>
            <a:r>
              <a:rPr lang="hr-HR" altLang="sr-Latn-RS" sz="4000" b="1" dirty="0"/>
              <a:t>ZEVA </a:t>
            </a:r>
            <a:r>
              <a:rPr lang="hr-HR" altLang="sr-Latn-RS" sz="4000" b="1" dirty="0" err="1"/>
              <a:t>national</a:t>
            </a:r>
            <a:r>
              <a:rPr lang="hr-HR" altLang="sr-Latn-RS" sz="4000" b="1" dirty="0"/>
              <a:t> </a:t>
            </a:r>
            <a:r>
              <a:rPr lang="hr-HR" altLang="sr-Latn-RS" sz="4000" b="1" dirty="0" err="1"/>
              <a:t>report</a:t>
            </a:r>
            <a:r>
              <a:rPr lang="hr-HR" altLang="sr-Latn-RS" sz="4000" b="1" dirty="0"/>
              <a:t> </a:t>
            </a:r>
            <a:r>
              <a:rPr lang="hr-HR" altLang="sr-Latn-RS" sz="4000" b="1" dirty="0" smtClean="0"/>
              <a:t>2025</a:t>
            </a:r>
            <a:r>
              <a:rPr lang="hr-HR" altLang="sr-Latn-RS" sz="4000" dirty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hr-HR" altLang="sr-Latn-RS" sz="40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hr-HR" altLang="sr-Latn-RS" sz="2800" dirty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hr-HR" altLang="sr-Latn-RS" sz="28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hr-HR" altLang="sr-Latn-RS" sz="2800" dirty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hr-HR" altLang="sr-Latn-RS" sz="28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hr-HR" altLang="sr-Latn-RS" sz="2800" dirty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hr-HR" altLang="sr-Latn-RS" sz="2800" dirty="0">
                <a:solidFill>
                  <a:schemeClr val="bg1">
                    <a:lumMod val="65000"/>
                  </a:schemeClr>
                </a:solidFill>
              </a:rPr>
            </a:br>
            <a:endParaRPr lang="hr-HR" altLang="sr-Latn-RS" sz="48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5877272"/>
            <a:ext cx="8748464" cy="566960"/>
          </a:xfrm>
        </p:spPr>
        <p:txBody>
          <a:bodyPr/>
          <a:lstStyle/>
          <a:p>
            <a:pPr eaLnBrk="1" hangingPunct="1">
              <a:defRPr/>
            </a:pPr>
            <a:r>
              <a:rPr lang="hr-HR" altLang="sr-Latn-RS" sz="1800" dirty="0" smtClean="0">
                <a:solidFill>
                  <a:schemeClr val="tx1"/>
                </a:solidFill>
              </a:rPr>
              <a:t>I</a:t>
            </a:r>
            <a:r>
              <a:rPr lang="en-US" altLang="sr-Latn-RS" sz="1800" dirty="0" smtClean="0">
                <a:solidFill>
                  <a:schemeClr val="tx1"/>
                </a:solidFill>
              </a:rPr>
              <a:t>van Ragu</a:t>
            </a:r>
            <a:r>
              <a:rPr lang="hr-HR" altLang="sr-Latn-RS" sz="1800" dirty="0" smtClean="0">
                <a:solidFill>
                  <a:schemeClr val="tx1"/>
                </a:solidFill>
              </a:rPr>
              <a:t>ž, </a:t>
            </a:r>
            <a:r>
              <a:rPr lang="hr-HR" altLang="sr-Latn-RS" sz="1800" dirty="0">
                <a:solidFill>
                  <a:schemeClr val="tx1"/>
                </a:solidFill>
              </a:rPr>
              <a:t>Croatian Medical Chamber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51584" y="2492896"/>
            <a:ext cx="882441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hr-HR" sz="2600" dirty="0" err="1">
                <a:solidFill>
                  <a:prstClr val="black"/>
                </a:solidFill>
              </a:rPr>
              <a:t>Artificial</a:t>
            </a:r>
            <a:r>
              <a:rPr lang="hr-HR" sz="2600" dirty="0">
                <a:solidFill>
                  <a:prstClr val="black"/>
                </a:solidFill>
              </a:rPr>
              <a:t> </a:t>
            </a:r>
            <a:r>
              <a:rPr lang="hr-HR" sz="2600" dirty="0" err="1">
                <a:solidFill>
                  <a:prstClr val="black"/>
                </a:solidFill>
              </a:rPr>
              <a:t>intelligence</a:t>
            </a:r>
            <a:endParaRPr lang="hr-HR" sz="2600" dirty="0">
              <a:solidFill>
                <a:prstClr val="black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600" dirty="0">
                <a:solidFill>
                  <a:prstClr val="black"/>
                </a:solidFill>
              </a:rPr>
              <a:t>New generations in the medical </a:t>
            </a:r>
            <a:r>
              <a:rPr lang="en-US" sz="2600" dirty="0" smtClean="0">
                <a:solidFill>
                  <a:prstClr val="black"/>
                </a:solidFill>
              </a:rPr>
              <a:t>chambers</a:t>
            </a:r>
            <a:endParaRPr lang="hr-HR" sz="2600" dirty="0" smtClean="0">
              <a:solidFill>
                <a:prstClr val="black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600" dirty="0">
                <a:solidFill>
                  <a:prstClr val="black"/>
                </a:solidFill>
              </a:rPr>
              <a:t>Involvement in planning of medical </a:t>
            </a:r>
            <a:r>
              <a:rPr lang="en-US" sz="2600" dirty="0" smtClean="0">
                <a:solidFill>
                  <a:prstClr val="black"/>
                </a:solidFill>
              </a:rPr>
              <a:t>personnel</a:t>
            </a:r>
            <a:endParaRPr lang="hr-HR" sz="2600" dirty="0" smtClean="0">
              <a:solidFill>
                <a:prstClr val="black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600" dirty="0">
                <a:solidFill>
                  <a:prstClr val="black"/>
                </a:solidFill>
              </a:rPr>
              <a:t>Recognition of foreign diplomas: The roll of medical chamber</a:t>
            </a:r>
            <a:endParaRPr lang="hr-HR" sz="2600" dirty="0" smtClean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936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2419171" y="1970775"/>
            <a:ext cx="8832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>
                <a:solidFill>
                  <a:prstClr val="black"/>
                </a:solidFill>
              </a:rPr>
              <a:t>1</a:t>
            </a:r>
            <a:r>
              <a:rPr lang="hr-HR" sz="3600" dirty="0" smtClean="0">
                <a:solidFill>
                  <a:prstClr val="black"/>
                </a:solidFill>
              </a:rPr>
              <a:t>.	</a:t>
            </a:r>
            <a:r>
              <a:rPr lang="hr-HR" sz="3600" dirty="0" err="1">
                <a:solidFill>
                  <a:prstClr val="black"/>
                </a:solidFill>
              </a:rPr>
              <a:t>Artificial</a:t>
            </a:r>
            <a:r>
              <a:rPr lang="hr-HR" sz="3600" dirty="0">
                <a:solidFill>
                  <a:prstClr val="black"/>
                </a:solidFill>
              </a:rPr>
              <a:t> </a:t>
            </a:r>
            <a:r>
              <a:rPr lang="hr-HR" sz="3600" dirty="0" err="1" smtClean="0">
                <a:solidFill>
                  <a:prstClr val="black"/>
                </a:solidFill>
              </a:rPr>
              <a:t>intelligence</a:t>
            </a:r>
            <a:endParaRPr lang="hr-HR" sz="3600" dirty="0">
              <a:solidFill>
                <a:prstClr val="black"/>
              </a:solidFill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200" y="3039020"/>
            <a:ext cx="4787129" cy="262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3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09600" y="1756955"/>
            <a:ext cx="10972800" cy="4525963"/>
          </a:xfrm>
        </p:spPr>
        <p:txBody>
          <a:bodyPr/>
          <a:lstStyle/>
          <a:p>
            <a:r>
              <a:rPr lang="hr-HR" dirty="0"/>
              <a:t>n</a:t>
            </a:r>
            <a:r>
              <a:rPr lang="hr-HR" dirty="0" smtClean="0"/>
              <a:t>o </a:t>
            </a:r>
            <a:r>
              <a:rPr lang="en-US" dirty="0" smtClean="0"/>
              <a:t>developed </a:t>
            </a:r>
            <a:r>
              <a:rPr lang="en-US" dirty="0"/>
              <a:t>position on </a:t>
            </a:r>
            <a:r>
              <a:rPr lang="en-US" dirty="0" smtClean="0"/>
              <a:t>AI</a:t>
            </a:r>
            <a:r>
              <a:rPr lang="hr-HR" dirty="0" smtClean="0"/>
              <a:t> </a:t>
            </a:r>
            <a:r>
              <a:rPr lang="hr-HR" dirty="0" err="1" smtClean="0"/>
              <a:t>by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Chamber</a:t>
            </a:r>
            <a:endParaRPr lang="hr-HR" dirty="0"/>
          </a:p>
          <a:p>
            <a:r>
              <a:rPr lang="hr-HR" dirty="0" err="1"/>
              <a:t>n</a:t>
            </a:r>
            <a:r>
              <a:rPr lang="hr-HR" dirty="0" err="1" smtClean="0"/>
              <a:t>ot</a:t>
            </a:r>
            <a:r>
              <a:rPr lang="hr-HR" dirty="0" smtClean="0"/>
              <a:t> </a:t>
            </a:r>
            <a:r>
              <a:rPr lang="hr-HR" dirty="0" err="1" smtClean="0"/>
              <a:t>active</a:t>
            </a:r>
            <a:r>
              <a:rPr lang="hr-HR" dirty="0" smtClean="0"/>
              <a:t> </a:t>
            </a:r>
            <a:r>
              <a:rPr lang="hr-HR" dirty="0" err="1" smtClean="0"/>
              <a:t>topic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communication</a:t>
            </a:r>
            <a:r>
              <a:rPr lang="hr-HR" dirty="0" smtClean="0"/>
              <a:t> </a:t>
            </a:r>
            <a:r>
              <a:rPr lang="hr-HR" dirty="0" err="1" smtClean="0"/>
              <a:t>with</a:t>
            </a:r>
            <a:r>
              <a:rPr lang="hr-HR" dirty="0" smtClean="0"/>
              <a:t> </a:t>
            </a:r>
            <a:r>
              <a:rPr lang="hr-HR" dirty="0" err="1" smtClean="0"/>
              <a:t>members</a:t>
            </a:r>
            <a:r>
              <a:rPr lang="hr-HR" dirty="0" smtClean="0"/>
              <a:t> </a:t>
            </a:r>
            <a:r>
              <a:rPr lang="hr-HR" dirty="0" err="1" smtClean="0"/>
              <a:t>topic</a:t>
            </a:r>
            <a:endParaRPr lang="en-US" dirty="0"/>
          </a:p>
          <a:p>
            <a:r>
              <a:rPr lang="hr-HR" dirty="0" err="1"/>
              <a:t>s</a:t>
            </a:r>
            <a:r>
              <a:rPr lang="hr-HR" dirty="0" err="1" smtClean="0"/>
              <a:t>till</a:t>
            </a:r>
            <a:r>
              <a:rPr lang="hr-HR" dirty="0" smtClean="0"/>
              <a:t> no </a:t>
            </a:r>
            <a:r>
              <a:rPr lang="hr-HR" dirty="0" err="1" smtClean="0"/>
              <a:t>plans</a:t>
            </a:r>
            <a:r>
              <a:rPr lang="hr-HR" dirty="0" smtClean="0"/>
              <a:t> for</a:t>
            </a:r>
            <a:r>
              <a:rPr lang="en-US" dirty="0" smtClean="0"/>
              <a:t> </a:t>
            </a:r>
            <a:r>
              <a:rPr lang="en-US" dirty="0"/>
              <a:t>using AI to plan the deployment of medical </a:t>
            </a:r>
            <a:r>
              <a:rPr lang="en-US" dirty="0" smtClean="0"/>
              <a:t>personnel</a:t>
            </a:r>
            <a:endParaRPr lang="hr-HR" dirty="0" smtClean="0"/>
          </a:p>
          <a:p>
            <a:endParaRPr lang="hr-HR" dirty="0"/>
          </a:p>
          <a:p>
            <a:r>
              <a:rPr lang="hr-HR" dirty="0" err="1"/>
              <a:t>e</a:t>
            </a:r>
            <a:r>
              <a:rPr lang="hr-HR" dirty="0" err="1" smtClean="0"/>
              <a:t>xisting</a:t>
            </a:r>
            <a:r>
              <a:rPr lang="hr-HR" dirty="0" smtClean="0"/>
              <a:t> </a:t>
            </a:r>
            <a:r>
              <a:rPr lang="hr-HR" dirty="0" err="1" smtClean="0"/>
              <a:t>plans</a:t>
            </a:r>
            <a:r>
              <a:rPr lang="hr-HR" dirty="0" smtClean="0"/>
              <a:t> to use AI </a:t>
            </a:r>
            <a:r>
              <a:rPr lang="hr-HR" dirty="0" err="1" smtClean="0"/>
              <a:t>chatbot</a:t>
            </a:r>
            <a:r>
              <a:rPr lang="hr-HR" dirty="0" smtClean="0"/>
              <a:t> for FAQ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communication</a:t>
            </a:r>
            <a:r>
              <a:rPr lang="hr-HR" dirty="0" smtClean="0"/>
              <a:t> </a:t>
            </a:r>
            <a:r>
              <a:rPr lang="hr-HR" dirty="0" err="1"/>
              <a:t>w</a:t>
            </a:r>
            <a:r>
              <a:rPr lang="hr-HR" dirty="0" err="1" smtClean="0"/>
              <a:t>ith</a:t>
            </a:r>
            <a:r>
              <a:rPr lang="hr-HR" dirty="0" smtClean="0"/>
              <a:t> </a:t>
            </a:r>
            <a:r>
              <a:rPr lang="hr-HR" dirty="0" err="1" smtClean="0"/>
              <a:t>members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947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2092290" y="2153655"/>
            <a:ext cx="8932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>
                <a:solidFill>
                  <a:prstClr val="black"/>
                </a:solidFill>
              </a:rPr>
              <a:t>2.	</a:t>
            </a:r>
            <a:r>
              <a:rPr lang="en-US" sz="3600" dirty="0" smtClean="0">
                <a:solidFill>
                  <a:prstClr val="black"/>
                </a:solidFill>
              </a:rPr>
              <a:t>New </a:t>
            </a:r>
            <a:r>
              <a:rPr lang="en-US" sz="3600" dirty="0">
                <a:solidFill>
                  <a:prstClr val="black"/>
                </a:solidFill>
              </a:rPr>
              <a:t>generations in the </a:t>
            </a:r>
            <a:r>
              <a:rPr lang="en-US" sz="3600" dirty="0" smtClean="0">
                <a:solidFill>
                  <a:prstClr val="black"/>
                </a:solidFill>
              </a:rPr>
              <a:t>medical </a:t>
            </a:r>
            <a:r>
              <a:rPr lang="en-US" sz="3600" dirty="0">
                <a:solidFill>
                  <a:prstClr val="black"/>
                </a:solidFill>
              </a:rPr>
              <a:t>chambers</a:t>
            </a:r>
          </a:p>
          <a:p>
            <a:endParaRPr lang="hr-HR" sz="3600" dirty="0">
              <a:solidFill>
                <a:prstClr val="black"/>
              </a:solidFill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751" y="3205050"/>
            <a:ext cx="58293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18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Age </a:t>
            </a:r>
            <a:r>
              <a:rPr lang="hr-HR" dirty="0" err="1" smtClean="0"/>
              <a:t>distribution</a:t>
            </a:r>
            <a:endParaRPr lang="en-US" dirty="0"/>
          </a:p>
        </p:txBody>
      </p:sp>
      <p:pic>
        <p:nvPicPr>
          <p:cNvPr id="6" name="Rezervirano mjesto sadržaja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676097"/>
            <a:ext cx="11498746" cy="3758051"/>
          </a:xfrm>
          <a:prstGeom prst="rect">
            <a:avLst/>
          </a:prstGeom>
        </p:spPr>
      </p:pic>
      <p:graphicFrame>
        <p:nvGraphicFramePr>
          <p:cNvPr id="9" name="Tablic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931460"/>
              </p:ext>
            </p:extLst>
          </p:nvPr>
        </p:nvGraphicFramePr>
        <p:xfrm>
          <a:off x="4197532" y="4866672"/>
          <a:ext cx="3796936" cy="113495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898468">
                  <a:extLst>
                    <a:ext uri="{9D8B030D-6E8A-4147-A177-3AD203B41FA5}">
                      <a16:colId xmlns:a16="http://schemas.microsoft.com/office/drawing/2014/main" val="2087749440"/>
                    </a:ext>
                  </a:extLst>
                </a:gridCol>
                <a:gridCol w="1898468">
                  <a:extLst>
                    <a:ext uri="{9D8B030D-6E8A-4147-A177-3AD203B41FA5}">
                      <a16:colId xmlns:a16="http://schemas.microsoft.com/office/drawing/2014/main" val="3171670569"/>
                    </a:ext>
                  </a:extLst>
                </a:gridCol>
              </a:tblGrid>
              <a:tr h="283738">
                <a:tc>
                  <a:txBody>
                    <a:bodyPr/>
                    <a:lstStyle/>
                    <a:p>
                      <a:pPr algn="ctr"/>
                      <a:r>
                        <a:rPr lang="hr-HR" sz="1200" b="0" dirty="0" smtClean="0">
                          <a:solidFill>
                            <a:schemeClr val="bg1"/>
                          </a:solidFill>
                        </a:rPr>
                        <a:t>HLK</a:t>
                      </a:r>
                      <a:endParaRPr lang="en-US" sz="1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9900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b="0" dirty="0" err="1" smtClean="0">
                          <a:solidFill>
                            <a:schemeClr val="bg1"/>
                          </a:solidFill>
                        </a:rPr>
                        <a:t>Mean</a:t>
                      </a:r>
                      <a:r>
                        <a:rPr lang="hr-HR" sz="1200" b="0" dirty="0" smtClean="0">
                          <a:solidFill>
                            <a:schemeClr val="bg1"/>
                          </a:solidFill>
                        </a:rPr>
                        <a:t> age</a:t>
                      </a:r>
                      <a:endParaRPr lang="en-US" sz="1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9900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514147"/>
                  </a:ext>
                </a:extLst>
              </a:tr>
              <a:tr h="283738">
                <a:tc>
                  <a:txBody>
                    <a:bodyPr/>
                    <a:lstStyle/>
                    <a:p>
                      <a:r>
                        <a:rPr lang="hr-HR" sz="1200" dirty="0" err="1" smtClean="0">
                          <a:solidFill>
                            <a:srgbClr val="669900"/>
                          </a:solidFill>
                        </a:rPr>
                        <a:t>Executive</a:t>
                      </a:r>
                      <a:r>
                        <a:rPr lang="hr-HR" sz="1200" dirty="0" smtClean="0">
                          <a:solidFill>
                            <a:srgbClr val="669900"/>
                          </a:solidFill>
                        </a:rPr>
                        <a:t> </a:t>
                      </a:r>
                      <a:r>
                        <a:rPr lang="hr-HR" sz="1200" dirty="0" err="1" smtClean="0">
                          <a:solidFill>
                            <a:srgbClr val="669900"/>
                          </a:solidFill>
                        </a:rPr>
                        <a:t>Committee</a:t>
                      </a:r>
                      <a:endParaRPr lang="en-US" sz="1200" dirty="0">
                        <a:solidFill>
                          <a:srgbClr val="669900"/>
                        </a:solidFill>
                      </a:endParaRPr>
                    </a:p>
                  </a:txBody>
                  <a:tcPr>
                    <a:solidFill>
                      <a:srgbClr val="FFCC00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dirty="0" smtClean="0">
                          <a:solidFill>
                            <a:srgbClr val="669900"/>
                          </a:solidFill>
                        </a:rPr>
                        <a:t>52</a:t>
                      </a:r>
                      <a:endParaRPr lang="en-US" sz="1200" dirty="0">
                        <a:solidFill>
                          <a:srgbClr val="669900"/>
                        </a:solidFill>
                      </a:endParaRPr>
                    </a:p>
                  </a:txBody>
                  <a:tcPr>
                    <a:solidFill>
                      <a:srgbClr val="FFCC00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645976"/>
                  </a:ext>
                </a:extLst>
              </a:tr>
              <a:tr h="283738">
                <a:tc>
                  <a:txBody>
                    <a:bodyPr/>
                    <a:lstStyle/>
                    <a:p>
                      <a:r>
                        <a:rPr lang="hr-HR" sz="1200" dirty="0" err="1" smtClean="0">
                          <a:solidFill>
                            <a:srgbClr val="669900"/>
                          </a:solidFill>
                        </a:rPr>
                        <a:t>Council</a:t>
                      </a:r>
                      <a:endParaRPr lang="en-US" sz="1200" dirty="0">
                        <a:solidFill>
                          <a:srgbClr val="669900"/>
                        </a:solidFill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dirty="0" smtClean="0">
                          <a:solidFill>
                            <a:srgbClr val="669900"/>
                          </a:solidFill>
                        </a:rPr>
                        <a:t>50</a:t>
                      </a:r>
                      <a:endParaRPr lang="en-US" sz="1200" dirty="0">
                        <a:solidFill>
                          <a:srgbClr val="669900"/>
                        </a:solidFill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74843"/>
                  </a:ext>
                </a:extLst>
              </a:tr>
              <a:tr h="283738">
                <a:tc>
                  <a:txBody>
                    <a:bodyPr/>
                    <a:lstStyle/>
                    <a:p>
                      <a:r>
                        <a:rPr lang="hr-HR" sz="1200" dirty="0" smtClean="0">
                          <a:solidFill>
                            <a:srgbClr val="669900"/>
                          </a:solidFill>
                        </a:rPr>
                        <a:t>General </a:t>
                      </a:r>
                      <a:r>
                        <a:rPr lang="hr-HR" sz="1200" dirty="0" err="1" smtClean="0">
                          <a:solidFill>
                            <a:srgbClr val="669900"/>
                          </a:solidFill>
                        </a:rPr>
                        <a:t>Assembly</a:t>
                      </a:r>
                      <a:endParaRPr lang="en-US" sz="1200" dirty="0">
                        <a:solidFill>
                          <a:srgbClr val="669900"/>
                        </a:solidFill>
                      </a:endParaRPr>
                    </a:p>
                  </a:txBody>
                  <a:tcPr>
                    <a:solidFill>
                      <a:srgbClr val="FFFFCC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dirty="0" smtClean="0">
                          <a:solidFill>
                            <a:srgbClr val="669900"/>
                          </a:solidFill>
                        </a:rPr>
                        <a:t>49</a:t>
                      </a:r>
                      <a:endParaRPr lang="en-US" sz="1200" dirty="0">
                        <a:solidFill>
                          <a:srgbClr val="669900"/>
                        </a:solidFill>
                      </a:endParaRPr>
                    </a:p>
                  </a:txBody>
                  <a:tcPr>
                    <a:solidFill>
                      <a:srgbClr val="FFFFCC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30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3448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Committee for Young Doctors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410789" y="2061755"/>
            <a:ext cx="10424160" cy="4525963"/>
          </a:xfrm>
        </p:spPr>
        <p:txBody>
          <a:bodyPr/>
          <a:lstStyle/>
          <a:p>
            <a:r>
              <a:rPr lang="en-US" dirty="0"/>
              <a:t>permanent committee of CMC</a:t>
            </a:r>
          </a:p>
          <a:p>
            <a:r>
              <a:rPr lang="en-US" dirty="0"/>
              <a:t>since </a:t>
            </a:r>
            <a:r>
              <a:rPr lang="en-US" dirty="0" smtClean="0"/>
              <a:t>2015.</a:t>
            </a:r>
            <a:endParaRPr lang="en-US" dirty="0"/>
          </a:p>
          <a:p>
            <a:r>
              <a:rPr lang="en-US" u="sng" dirty="0">
                <a:solidFill>
                  <a:srgbClr val="0000FF"/>
                </a:solidFill>
              </a:rPr>
              <a:t>mladi@hlk.hr</a:t>
            </a:r>
          </a:p>
          <a:p>
            <a:r>
              <a:rPr lang="en-US" dirty="0"/>
              <a:t>medical law </a:t>
            </a:r>
            <a:r>
              <a:rPr lang="en-US" dirty="0" smtClean="0"/>
              <a:t>courses </a:t>
            </a:r>
            <a:r>
              <a:rPr lang="en-US" dirty="0"/>
              <a:t>– 1 per year at 4  Medical Universities</a:t>
            </a:r>
          </a:p>
          <a:p>
            <a:r>
              <a:rPr lang="en-US" dirty="0"/>
              <a:t>EJD</a:t>
            </a:r>
          </a:p>
          <a:p>
            <a:pPr marL="0" indent="0">
              <a:buNone/>
            </a:pPr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943871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Young </a:t>
            </a:r>
            <a:r>
              <a:rPr lang="hr-HR" dirty="0" err="1" smtClean="0"/>
              <a:t>doctors</a:t>
            </a:r>
            <a:r>
              <a:rPr lang="hr-HR" dirty="0" smtClean="0"/>
              <a:t> </a:t>
            </a:r>
            <a:r>
              <a:rPr lang="hr-HR" dirty="0" err="1" smtClean="0"/>
              <a:t>benefits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70857" y="2270761"/>
            <a:ext cx="11260183" cy="4525963"/>
          </a:xfrm>
        </p:spPr>
        <p:txBody>
          <a:bodyPr/>
          <a:lstStyle/>
          <a:p>
            <a:r>
              <a:rPr lang="hr-HR" dirty="0" err="1"/>
              <a:t>y</a:t>
            </a:r>
            <a:r>
              <a:rPr lang="hr-HR" dirty="0" err="1" smtClean="0"/>
              <a:t>early</a:t>
            </a:r>
            <a:r>
              <a:rPr lang="hr-HR" dirty="0" smtClean="0"/>
              <a:t> </a:t>
            </a:r>
            <a:r>
              <a:rPr lang="hr-HR" dirty="0" err="1" smtClean="0"/>
              <a:t>scholarship</a:t>
            </a:r>
            <a:r>
              <a:rPr lang="hr-HR" dirty="0" smtClean="0"/>
              <a:t> </a:t>
            </a:r>
            <a:r>
              <a:rPr lang="hr-HR" dirty="0" err="1"/>
              <a:t>c</a:t>
            </a:r>
            <a:r>
              <a:rPr lang="hr-HR" dirty="0" err="1" smtClean="0"/>
              <a:t>ontest</a:t>
            </a:r>
            <a:r>
              <a:rPr lang="hr-HR" dirty="0" smtClean="0"/>
              <a:t> for </a:t>
            </a:r>
            <a:r>
              <a:rPr lang="hr-HR" dirty="0" err="1" smtClean="0"/>
              <a:t>international</a:t>
            </a:r>
            <a:r>
              <a:rPr lang="hr-HR" dirty="0" smtClean="0"/>
              <a:t> </a:t>
            </a:r>
            <a:r>
              <a:rPr lang="hr-HR" dirty="0" err="1" smtClean="0"/>
              <a:t>training</a:t>
            </a:r>
            <a:endParaRPr lang="hr-HR" dirty="0" smtClean="0"/>
          </a:p>
          <a:p>
            <a:r>
              <a:rPr lang="hr-HR" dirty="0" err="1"/>
              <a:t>g</a:t>
            </a:r>
            <a:r>
              <a:rPr lang="hr-HR" dirty="0" err="1" smtClean="0"/>
              <a:t>ift</a:t>
            </a:r>
            <a:r>
              <a:rPr lang="hr-HR" dirty="0" smtClean="0"/>
              <a:t> for </a:t>
            </a:r>
            <a:r>
              <a:rPr lang="hr-HR" dirty="0" err="1" smtClean="0"/>
              <a:t>birth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a </a:t>
            </a:r>
            <a:r>
              <a:rPr lang="hr-HR" dirty="0" err="1" smtClean="0"/>
              <a:t>child</a:t>
            </a:r>
            <a:endParaRPr lang="hr-HR" dirty="0" smtClean="0"/>
          </a:p>
          <a:p>
            <a:r>
              <a:rPr lang="hr-HR" dirty="0" err="1"/>
              <a:t>stethoscope</a:t>
            </a:r>
            <a:r>
              <a:rPr lang="hr-HR" dirty="0"/>
              <a:t> </a:t>
            </a:r>
            <a:r>
              <a:rPr lang="hr-HR" dirty="0" smtClean="0"/>
              <a:t>as </a:t>
            </a:r>
            <a:r>
              <a:rPr lang="hr-HR" dirty="0" err="1" smtClean="0"/>
              <a:t>welcome</a:t>
            </a:r>
            <a:r>
              <a:rPr lang="hr-HR" dirty="0" smtClean="0"/>
              <a:t> </a:t>
            </a:r>
            <a:r>
              <a:rPr lang="hr-HR" dirty="0" err="1" smtClean="0"/>
              <a:t>gift</a:t>
            </a:r>
            <a:endParaRPr lang="hr-HR" dirty="0" smtClean="0"/>
          </a:p>
          <a:p>
            <a:r>
              <a:rPr lang="hr-HR" dirty="0" err="1"/>
              <a:t>h</a:t>
            </a:r>
            <a:r>
              <a:rPr lang="hr-HR" dirty="0" err="1" smtClean="0"/>
              <a:t>ousing</a:t>
            </a:r>
            <a:r>
              <a:rPr lang="hr-HR" dirty="0" smtClean="0"/>
              <a:t> </a:t>
            </a:r>
            <a:r>
              <a:rPr lang="hr-HR" dirty="0" err="1" smtClean="0"/>
              <a:t>needs</a:t>
            </a:r>
            <a:r>
              <a:rPr lang="hr-HR" dirty="0" smtClean="0"/>
              <a:t> </a:t>
            </a:r>
            <a:r>
              <a:rPr lang="hr-HR" dirty="0" err="1" smtClean="0"/>
              <a:t>support</a:t>
            </a:r>
            <a:r>
              <a:rPr lang="hr-HR" dirty="0" smtClean="0"/>
              <a:t> - </a:t>
            </a:r>
            <a:r>
              <a:rPr lang="hr-HR" dirty="0" err="1"/>
              <a:t>interest</a:t>
            </a:r>
            <a:r>
              <a:rPr lang="hr-HR" dirty="0"/>
              <a:t> on </a:t>
            </a:r>
            <a:r>
              <a:rPr lang="hr-HR" dirty="0" err="1"/>
              <a:t>housing</a:t>
            </a:r>
            <a:r>
              <a:rPr lang="hr-HR" dirty="0"/>
              <a:t> </a:t>
            </a:r>
            <a:r>
              <a:rPr lang="hr-HR" dirty="0" err="1" smtClean="0"/>
              <a:t>loans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market</a:t>
            </a:r>
            <a:endParaRPr lang="en-US" dirty="0" smtClean="0"/>
          </a:p>
          <a:p>
            <a:r>
              <a:rPr lang="en-US" dirty="0"/>
              <a:t>plans </a:t>
            </a:r>
            <a:r>
              <a:rPr lang="en-US" dirty="0" smtClean="0"/>
              <a:t>for</a:t>
            </a:r>
            <a:r>
              <a:rPr lang="hr-HR" dirty="0" smtClean="0"/>
              <a:t> S</a:t>
            </a:r>
            <a:r>
              <a:rPr lang="en-US" dirty="0" err="1" smtClean="0"/>
              <a:t>imulation</a:t>
            </a:r>
            <a:r>
              <a:rPr lang="en-US" dirty="0" smtClean="0"/>
              <a:t> </a:t>
            </a:r>
            <a:r>
              <a:rPr lang="hr-HR" dirty="0" smtClean="0"/>
              <a:t>C</a:t>
            </a:r>
            <a:r>
              <a:rPr lang="en-US" dirty="0" smtClean="0"/>
              <a:t>enter </a:t>
            </a:r>
            <a:r>
              <a:rPr lang="en-US" dirty="0"/>
              <a:t>for practical </a:t>
            </a:r>
            <a:r>
              <a:rPr lang="en-US" dirty="0" smtClean="0"/>
              <a:t>skills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chamber</a:t>
            </a:r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2624581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483428" y="460591"/>
            <a:ext cx="6853645" cy="1143000"/>
          </a:xfrm>
        </p:spPr>
        <p:txBody>
          <a:bodyPr/>
          <a:lstStyle/>
          <a:p>
            <a:r>
              <a:rPr lang="en-US" dirty="0" smtClean="0"/>
              <a:t>School </a:t>
            </a:r>
            <a:r>
              <a:rPr lang="en-US" dirty="0"/>
              <a:t>of Medicine University of Zagreb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6" name="Rezervirano mjesto sadržaja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1074375"/>
              </p:ext>
            </p:extLst>
          </p:nvPr>
        </p:nvGraphicFramePr>
        <p:xfrm>
          <a:off x="1227909" y="2287452"/>
          <a:ext cx="1024128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400766447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999488707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1509657499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4014336061"/>
                    </a:ext>
                  </a:extLst>
                </a:gridCol>
              </a:tblGrid>
              <a:tr h="330681"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Spots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Passed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Candidates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145203"/>
                  </a:ext>
                </a:extLst>
              </a:tr>
              <a:tr h="330681">
                <a:tc>
                  <a:txBody>
                    <a:bodyPr/>
                    <a:lstStyle/>
                    <a:p>
                      <a:r>
                        <a:rPr lang="hr-HR" dirty="0" smtClean="0"/>
                        <a:t>2025.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300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460 </a:t>
                      </a:r>
                      <a:r>
                        <a:rPr lang="hr-HR" b="1" dirty="0" smtClean="0"/>
                        <a:t>(</a:t>
                      </a:r>
                      <a:r>
                        <a:rPr lang="hr-HR" b="1" dirty="0" err="1" smtClean="0"/>
                        <a:t>treshold</a:t>
                      </a:r>
                      <a:r>
                        <a:rPr lang="hr-HR" b="1" dirty="0" smtClean="0"/>
                        <a:t> 50,83</a:t>
                      </a:r>
                      <a:r>
                        <a:rPr lang="hr-HR" b="1" dirty="0" smtClean="0"/>
                        <a:t>%)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942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015962"/>
                  </a:ext>
                </a:extLst>
              </a:tr>
              <a:tr h="330681">
                <a:tc>
                  <a:txBody>
                    <a:bodyPr/>
                    <a:lstStyle/>
                    <a:p>
                      <a:r>
                        <a:rPr lang="hr-HR" dirty="0" smtClean="0"/>
                        <a:t>2024.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300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315 </a:t>
                      </a:r>
                      <a:r>
                        <a:rPr lang="hr-HR" b="1" dirty="0" smtClean="0"/>
                        <a:t>(</a:t>
                      </a:r>
                      <a:r>
                        <a:rPr lang="hr-HR" b="1" dirty="0" err="1" smtClean="0"/>
                        <a:t>treshold</a:t>
                      </a:r>
                      <a:r>
                        <a:rPr lang="hr-HR" b="1" dirty="0" smtClean="0"/>
                        <a:t> </a:t>
                      </a:r>
                      <a:r>
                        <a:rPr lang="hr-HR" b="1" dirty="0" smtClean="0"/>
                        <a:t>55%)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891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843391"/>
                  </a:ext>
                </a:extLst>
              </a:tr>
              <a:tr h="330681">
                <a:tc>
                  <a:txBody>
                    <a:bodyPr/>
                    <a:lstStyle/>
                    <a:p>
                      <a:r>
                        <a:rPr lang="hr-HR" dirty="0" smtClean="0"/>
                        <a:t>2023.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300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402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920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97729"/>
                  </a:ext>
                </a:extLst>
              </a:tr>
              <a:tr h="330681">
                <a:tc>
                  <a:txBody>
                    <a:bodyPr/>
                    <a:lstStyle/>
                    <a:p>
                      <a:r>
                        <a:rPr lang="hr-HR" dirty="0" smtClean="0"/>
                        <a:t>2022.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300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318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930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551939"/>
                  </a:ext>
                </a:extLst>
              </a:tr>
              <a:tr h="326151">
                <a:tc>
                  <a:txBody>
                    <a:bodyPr/>
                    <a:lstStyle/>
                    <a:p>
                      <a:r>
                        <a:rPr lang="hr-HR" dirty="0" smtClean="0"/>
                        <a:t>2021.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300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274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967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220475"/>
                  </a:ext>
                </a:extLst>
              </a:tr>
              <a:tr h="326151">
                <a:tc>
                  <a:txBody>
                    <a:bodyPr/>
                    <a:lstStyle/>
                    <a:p>
                      <a:r>
                        <a:rPr lang="hr-HR" dirty="0" smtClean="0"/>
                        <a:t>2020.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300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533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983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67225"/>
                  </a:ext>
                </a:extLst>
              </a:tr>
              <a:tr h="326151">
                <a:tc>
                  <a:txBody>
                    <a:bodyPr/>
                    <a:lstStyle/>
                    <a:p>
                      <a:r>
                        <a:rPr lang="hr-HR" dirty="0" smtClean="0"/>
                        <a:t>2019.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300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560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1004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729263"/>
                  </a:ext>
                </a:extLst>
              </a:tr>
              <a:tr h="326151">
                <a:tc>
                  <a:txBody>
                    <a:bodyPr/>
                    <a:lstStyle/>
                    <a:p>
                      <a:r>
                        <a:rPr lang="hr-HR" dirty="0" smtClean="0"/>
                        <a:t>2018.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300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542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1049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004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41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2201456" y="1883690"/>
            <a:ext cx="8832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>
                <a:solidFill>
                  <a:prstClr val="black"/>
                </a:solidFill>
              </a:rPr>
              <a:t>3.	</a:t>
            </a:r>
            <a:r>
              <a:rPr lang="en-US" sz="3600" dirty="0" smtClean="0">
                <a:solidFill>
                  <a:prstClr val="black"/>
                </a:solidFill>
              </a:rPr>
              <a:t>Involvement </a:t>
            </a:r>
            <a:r>
              <a:rPr lang="en-US" sz="3600" dirty="0">
                <a:solidFill>
                  <a:prstClr val="black"/>
                </a:solidFill>
              </a:rPr>
              <a:t>in planning of medical </a:t>
            </a:r>
            <a:r>
              <a:rPr lang="hr-HR" sz="3600" dirty="0" smtClean="0">
                <a:solidFill>
                  <a:prstClr val="black"/>
                </a:solidFill>
              </a:rPr>
              <a:t>	</a:t>
            </a:r>
            <a:r>
              <a:rPr lang="en-US" sz="3600" dirty="0" smtClean="0">
                <a:solidFill>
                  <a:prstClr val="black"/>
                </a:solidFill>
              </a:rPr>
              <a:t>personnel</a:t>
            </a:r>
            <a:endParaRPr lang="en-US" sz="3600" dirty="0">
              <a:solidFill>
                <a:prstClr val="black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398" y="2959197"/>
            <a:ext cx="4181202" cy="27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7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stakeholders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Ministry of Health </a:t>
            </a:r>
            <a:r>
              <a:rPr lang="hr-HR" dirty="0" smtClean="0"/>
              <a:t>- </a:t>
            </a:r>
            <a:r>
              <a:rPr lang="en-US" dirty="0" smtClean="0"/>
              <a:t>need </a:t>
            </a:r>
            <a:r>
              <a:rPr lang="en-US" dirty="0"/>
              <a:t>for </a:t>
            </a:r>
            <a:r>
              <a:rPr lang="en-US" dirty="0" smtClean="0"/>
              <a:t>medical professionals </a:t>
            </a:r>
            <a:r>
              <a:rPr lang="en-US" dirty="0"/>
              <a:t>per </a:t>
            </a:r>
            <a:r>
              <a:rPr lang="en-US" dirty="0" smtClean="0"/>
              <a:t>county</a:t>
            </a:r>
            <a:endParaRPr lang="hr-HR" dirty="0" smtClean="0"/>
          </a:p>
          <a:p>
            <a:r>
              <a:rPr lang="en-US" dirty="0" smtClean="0"/>
              <a:t>Croatian </a:t>
            </a:r>
            <a:r>
              <a:rPr lang="en-US" dirty="0"/>
              <a:t>Health Insurance Fund (HZZO) </a:t>
            </a:r>
            <a:r>
              <a:rPr lang="hr-HR" dirty="0"/>
              <a:t>-</a:t>
            </a:r>
            <a:r>
              <a:rPr lang="en-US" dirty="0" smtClean="0"/>
              <a:t> </a:t>
            </a:r>
            <a:r>
              <a:rPr lang="en-US" dirty="0"/>
              <a:t>financial </a:t>
            </a:r>
            <a:r>
              <a:rPr lang="en-US" dirty="0" smtClean="0"/>
              <a:t>regulator </a:t>
            </a:r>
            <a:r>
              <a:rPr lang="hr-HR" dirty="0" smtClean="0"/>
              <a:t>- </a:t>
            </a:r>
            <a:r>
              <a:rPr lang="en-US" dirty="0" smtClean="0"/>
              <a:t>does </a:t>
            </a:r>
            <a:r>
              <a:rPr lang="en-US" dirty="0"/>
              <a:t>not directly manage workforce planning </a:t>
            </a:r>
            <a:endParaRPr lang="hr-HR" dirty="0"/>
          </a:p>
          <a:p>
            <a:r>
              <a:rPr lang="en-US" dirty="0" smtClean="0"/>
              <a:t>Croatian </a:t>
            </a:r>
            <a:r>
              <a:rPr lang="en-US" dirty="0"/>
              <a:t>Institute of Public Health (HZJZ</a:t>
            </a:r>
            <a:r>
              <a:rPr lang="en-US" dirty="0" smtClean="0"/>
              <a:t>) - </a:t>
            </a:r>
            <a:r>
              <a:rPr lang="en-US" dirty="0"/>
              <a:t>National Register of Health Professionals, collects data</a:t>
            </a:r>
            <a:r>
              <a:rPr lang="en-US" dirty="0" smtClean="0"/>
              <a:t>, </a:t>
            </a:r>
            <a:r>
              <a:rPr lang="en-US" dirty="0"/>
              <a:t>delivers it to the Ministry </a:t>
            </a:r>
            <a:endParaRPr lang="hr-HR" dirty="0"/>
          </a:p>
          <a:p>
            <a:r>
              <a:rPr lang="en-US" dirty="0" smtClean="0"/>
              <a:t>Counties </a:t>
            </a:r>
            <a:r>
              <a:rPr lang="hr-HR" dirty="0" smtClean="0"/>
              <a:t>(20) </a:t>
            </a:r>
            <a:r>
              <a:rPr lang="hr-HR" dirty="0"/>
              <a:t>-</a:t>
            </a:r>
            <a:r>
              <a:rPr lang="en-US" dirty="0" smtClean="0"/>
              <a:t> </a:t>
            </a:r>
            <a:r>
              <a:rPr lang="en-US" dirty="0"/>
              <a:t>active role in organizing employment and staff distribution in primary care and outpatient </a:t>
            </a:r>
            <a:r>
              <a:rPr lang="en-US" dirty="0" smtClean="0"/>
              <a:t>facilities</a:t>
            </a:r>
          </a:p>
          <a:p>
            <a:r>
              <a:rPr lang="en-US" dirty="0"/>
              <a:t>a</a:t>
            </a:r>
            <a:r>
              <a:rPr lang="en-US" dirty="0" smtClean="0"/>
              <a:t>ll public hospitals are in charge of the central 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445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09600" y="2035630"/>
            <a:ext cx="10972800" cy="4525963"/>
          </a:xfrm>
        </p:spPr>
        <p:txBody>
          <a:bodyPr/>
          <a:lstStyle/>
          <a:p>
            <a:r>
              <a:rPr lang="en-US" dirty="0" smtClean="0"/>
              <a:t>HZJZ </a:t>
            </a:r>
            <a:r>
              <a:rPr lang="en-US" dirty="0"/>
              <a:t>register records information on all health </a:t>
            </a:r>
            <a:r>
              <a:rPr lang="en-US" dirty="0" smtClean="0"/>
              <a:t>workers</a:t>
            </a:r>
            <a:r>
              <a:rPr lang="hr-HR" dirty="0" smtClean="0"/>
              <a:t> </a:t>
            </a:r>
            <a:r>
              <a:rPr lang="en-US" dirty="0" smtClean="0"/>
              <a:t>—</a:t>
            </a:r>
            <a:r>
              <a:rPr lang="en-US" dirty="0"/>
              <a:t>from appointments and system decisions to professional competencies </a:t>
            </a:r>
            <a:endParaRPr lang="hr-HR" dirty="0" smtClean="0"/>
          </a:p>
          <a:p>
            <a:pPr marL="0" indent="0">
              <a:buNone/>
            </a:pPr>
            <a:endParaRPr lang="hr-HR" dirty="0" smtClean="0"/>
          </a:p>
          <a:p>
            <a:r>
              <a:rPr lang="en-US" dirty="0" smtClean="0"/>
              <a:t>Data </a:t>
            </a:r>
            <a:r>
              <a:rPr lang="en-US" dirty="0"/>
              <a:t>is used to monitor: workforce outflow, education, specializations, age structure, and geographic distribution</a:t>
            </a:r>
          </a:p>
        </p:txBody>
      </p:sp>
    </p:spTree>
    <p:extLst>
      <p:ext uri="{BB962C8B-B14F-4D97-AF65-F5344CB8AC3E}">
        <p14:creationId xmlns:p14="http://schemas.microsoft.com/office/powerpoint/2010/main" val="3494457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Weaknesses </a:t>
            </a:r>
            <a:r>
              <a:rPr lang="en-US" dirty="0"/>
              <a:t>and challenges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87977" y="1922418"/>
            <a:ext cx="10972800" cy="4525963"/>
          </a:xfrm>
        </p:spPr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ich </a:t>
            </a:r>
            <a:r>
              <a:rPr lang="en-US" dirty="0"/>
              <a:t>databases, </a:t>
            </a:r>
            <a:r>
              <a:rPr lang="en-US" dirty="0" smtClean="0"/>
              <a:t>but </a:t>
            </a:r>
            <a:r>
              <a:rPr lang="en-US" dirty="0"/>
              <a:t>their </a:t>
            </a:r>
            <a:r>
              <a:rPr lang="en-US" dirty="0" smtClean="0"/>
              <a:t>underutilized potential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dirty="0" smtClean="0"/>
              <a:t> </a:t>
            </a:r>
            <a:r>
              <a:rPr lang="en-US" dirty="0" smtClean="0"/>
              <a:t>systematic </a:t>
            </a:r>
            <a:r>
              <a:rPr lang="en-US" dirty="0"/>
              <a:t>analyses of expected retirement age, workforce exits, or full-time equivalent (FTE) calculations are not regularly </a:t>
            </a:r>
            <a:r>
              <a:rPr lang="en-US" dirty="0" smtClean="0"/>
              <a:t>performed</a:t>
            </a:r>
            <a:endParaRPr lang="hr-HR" dirty="0"/>
          </a:p>
          <a:p>
            <a:pPr marL="0" indent="0">
              <a:buNone/>
            </a:pPr>
            <a:endParaRPr lang="hr-HR" sz="1200" dirty="0" smtClean="0"/>
          </a:p>
          <a:p>
            <a:r>
              <a:rPr lang="en-US" dirty="0" smtClean="0"/>
              <a:t>no </a:t>
            </a:r>
            <a:r>
              <a:rPr lang="en-US" dirty="0"/>
              <a:t>centralized workforce planning system—counties act in a fragmented way and do not always account for demographic changes or real health </a:t>
            </a:r>
            <a:r>
              <a:rPr lang="en-US" dirty="0" smtClean="0"/>
              <a:t>needs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84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Chamber</a:t>
            </a:r>
            <a:r>
              <a:rPr lang="hr-HR" dirty="0" smtClean="0"/>
              <a:t> </a:t>
            </a:r>
            <a:r>
              <a:rPr lang="hr-HR" dirty="0" err="1" smtClean="0"/>
              <a:t>involvement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 smtClean="0"/>
          </a:p>
          <a:p>
            <a:r>
              <a:rPr lang="en-US" dirty="0" smtClean="0"/>
              <a:t>Digital </a:t>
            </a:r>
            <a:r>
              <a:rPr lang="en-US" dirty="0"/>
              <a:t>Atlas of Croatian </a:t>
            </a:r>
            <a:r>
              <a:rPr lang="hr-HR" dirty="0" err="1" smtClean="0"/>
              <a:t>Physicians</a:t>
            </a:r>
            <a:endParaRPr lang="hr-HR" dirty="0" smtClean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429" y="2144600"/>
            <a:ext cx="3201006" cy="4308020"/>
          </a:xfrm>
          <a:prstGeom prst="rect">
            <a:avLst/>
          </a:prstGeom>
        </p:spPr>
      </p:pic>
      <p:sp>
        <p:nvSpPr>
          <p:cNvPr id="5" name="Naslov 1"/>
          <p:cNvSpPr txBox="1">
            <a:spLocks/>
          </p:cNvSpPr>
          <p:nvPr/>
        </p:nvSpPr>
        <p:spPr>
          <a:xfrm>
            <a:off x="1314692" y="3206615"/>
            <a:ext cx="6091646" cy="747076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r-HR" sz="1800" dirty="0" smtClean="0"/>
          </a:p>
          <a:p>
            <a:r>
              <a:rPr lang="hr-HR" sz="1800" dirty="0">
                <a:hlinkClick r:id="rId3"/>
              </a:rPr>
              <a:t>https://</a:t>
            </a:r>
            <a:r>
              <a:rPr lang="hr-HR" sz="1800" dirty="0" smtClean="0">
                <a:hlinkClick r:id="rId3"/>
              </a:rPr>
              <a:t>atlas.hlk.hr/atlas/sidebar/sidebar.atlas.html</a:t>
            </a:r>
            <a:endParaRPr lang="hr-HR" sz="1800" dirty="0" smtClean="0"/>
          </a:p>
          <a:p>
            <a:endParaRPr lang="hr-HR" sz="1800" dirty="0" smtClean="0"/>
          </a:p>
          <a:p>
            <a:endParaRPr lang="hr-HR" sz="1800" dirty="0" smtClean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6273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1626690" y="1920691"/>
            <a:ext cx="8832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>
                <a:solidFill>
                  <a:prstClr val="black"/>
                </a:solidFill>
              </a:rPr>
              <a:t>4</a:t>
            </a:r>
            <a:r>
              <a:rPr lang="hr-HR" sz="3600" dirty="0" smtClean="0">
                <a:solidFill>
                  <a:prstClr val="black"/>
                </a:solidFill>
              </a:rPr>
              <a:t>.	</a:t>
            </a:r>
            <a:r>
              <a:rPr lang="en-US" sz="3600" dirty="0">
                <a:solidFill>
                  <a:prstClr val="black"/>
                </a:solidFill>
              </a:rPr>
              <a:t>Recognition of foreign diplomas: </a:t>
            </a:r>
            <a:r>
              <a:rPr lang="hr-HR" sz="3600" dirty="0" smtClean="0">
                <a:solidFill>
                  <a:prstClr val="black"/>
                </a:solidFill>
              </a:rPr>
              <a:t>t</a:t>
            </a:r>
            <a:r>
              <a:rPr lang="en-US" sz="3600" dirty="0" smtClean="0">
                <a:solidFill>
                  <a:prstClr val="black"/>
                </a:solidFill>
              </a:rPr>
              <a:t>he </a:t>
            </a:r>
            <a:r>
              <a:rPr lang="en-US" sz="3600" dirty="0">
                <a:solidFill>
                  <a:prstClr val="black"/>
                </a:solidFill>
              </a:rPr>
              <a:t>roll </a:t>
            </a:r>
            <a:r>
              <a:rPr lang="hr-HR" sz="3600" dirty="0" smtClean="0">
                <a:solidFill>
                  <a:prstClr val="black"/>
                </a:solidFill>
              </a:rPr>
              <a:t>	</a:t>
            </a:r>
            <a:r>
              <a:rPr lang="en-US" sz="3600" dirty="0" smtClean="0">
                <a:solidFill>
                  <a:prstClr val="black"/>
                </a:solidFill>
              </a:rPr>
              <a:t>of </a:t>
            </a:r>
            <a:r>
              <a:rPr lang="en-US" sz="3600" dirty="0">
                <a:solidFill>
                  <a:prstClr val="black"/>
                </a:solidFill>
              </a:rPr>
              <a:t>medical chamber</a:t>
            </a:r>
          </a:p>
          <a:p>
            <a:endParaRPr lang="hr-HR" sz="3600" dirty="0">
              <a:solidFill>
                <a:prstClr val="black"/>
              </a:solidFill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391" y="3579222"/>
            <a:ext cx="4163603" cy="234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1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Recognition</a:t>
            </a:r>
            <a:r>
              <a:rPr lang="hr-HR" dirty="0" smtClean="0"/>
              <a:t> </a:t>
            </a:r>
            <a:r>
              <a:rPr lang="hr-HR" dirty="0" err="1" smtClean="0"/>
              <a:t>process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pPr marL="0" indent="0">
              <a:buNone/>
            </a:pPr>
            <a:r>
              <a:rPr lang="hr-HR" sz="2800" dirty="0" smtClean="0"/>
              <a:t>F</a:t>
            </a:r>
            <a:r>
              <a:rPr lang="en-US" sz="2800" dirty="0" err="1" smtClean="0"/>
              <a:t>oreign</a:t>
            </a:r>
            <a:r>
              <a:rPr lang="en-US" sz="2800" dirty="0" smtClean="0"/>
              <a:t> </a:t>
            </a:r>
            <a:r>
              <a:rPr lang="en-US" sz="2800" dirty="0"/>
              <a:t>professional qualifications </a:t>
            </a:r>
            <a:r>
              <a:rPr lang="hr-HR" sz="2800" dirty="0" smtClean="0"/>
              <a:t>for </a:t>
            </a:r>
            <a:r>
              <a:rPr lang="hr-HR" sz="2800" dirty="0" err="1" smtClean="0"/>
              <a:t>medical</a:t>
            </a:r>
            <a:r>
              <a:rPr lang="hr-HR" sz="2800" dirty="0" smtClean="0"/>
              <a:t> </a:t>
            </a:r>
            <a:r>
              <a:rPr lang="hr-HR" sz="2800" dirty="0" err="1" smtClean="0"/>
              <a:t>doctors</a:t>
            </a:r>
            <a:r>
              <a:rPr lang="hr-HR" sz="2800" dirty="0" smtClean="0"/>
              <a:t> - </a:t>
            </a:r>
            <a:r>
              <a:rPr lang="en-US" sz="2800" dirty="0" smtClean="0"/>
              <a:t>divided </a:t>
            </a:r>
            <a:r>
              <a:rPr lang="hr-HR" sz="2800" dirty="0" err="1" smtClean="0"/>
              <a:t>jurisdiction</a:t>
            </a:r>
            <a:r>
              <a:rPr lang="hr-HR" sz="2800" dirty="0" smtClean="0"/>
              <a:t> </a:t>
            </a:r>
          </a:p>
          <a:p>
            <a:pPr marL="0" indent="0">
              <a:buNone/>
            </a:pPr>
            <a:r>
              <a:rPr lang="hr-HR" sz="2800" dirty="0" smtClean="0"/>
              <a:t>													</a:t>
            </a:r>
            <a:r>
              <a:rPr lang="hr-HR" sz="2800" dirty="0" err="1" smtClean="0"/>
              <a:t>automatic</a:t>
            </a:r>
            <a:r>
              <a:rPr lang="hr-HR" sz="2800" dirty="0" smtClean="0"/>
              <a:t> procedure</a:t>
            </a:r>
          </a:p>
          <a:p>
            <a:pPr marL="0" indent="0">
              <a:buNone/>
            </a:pPr>
            <a:endParaRPr lang="hr-HR" sz="28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C</a:t>
            </a:r>
            <a:r>
              <a:rPr lang="hr-HR" dirty="0" smtClean="0"/>
              <a:t>MC: 	</a:t>
            </a:r>
            <a:r>
              <a:rPr lang="hr-HR" dirty="0" err="1" smtClean="0"/>
              <a:t>university</a:t>
            </a:r>
            <a:r>
              <a:rPr lang="hr-HR" dirty="0" smtClean="0"/>
              <a:t> diploma</a:t>
            </a:r>
            <a:endParaRPr lang="hr-HR" b="1" dirty="0" smtClean="0"/>
          </a:p>
          <a:p>
            <a:pPr marL="457200" lvl="1" indent="0">
              <a:buNone/>
            </a:pPr>
            <a:r>
              <a:rPr lang="hr-HR" b="1" dirty="0" smtClean="0"/>
              <a:t>										</a:t>
            </a:r>
            <a:r>
              <a:rPr lang="hr-HR" dirty="0" smtClean="0"/>
              <a:t>		 general procedure</a:t>
            </a:r>
          </a:p>
          <a:p>
            <a:pPr marL="457200" lvl="1" indent="0">
              <a:buNone/>
            </a:pPr>
            <a:endParaRPr lang="hr-HR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Ministry </a:t>
            </a:r>
            <a:r>
              <a:rPr lang="en-US" dirty="0"/>
              <a:t>of </a:t>
            </a:r>
            <a:r>
              <a:rPr lang="en-US" dirty="0" smtClean="0"/>
              <a:t>Health</a:t>
            </a:r>
            <a:r>
              <a:rPr lang="hr-HR" dirty="0" smtClean="0"/>
              <a:t>: 	</a:t>
            </a:r>
            <a:r>
              <a:rPr lang="hr-HR" dirty="0" err="1" smtClean="0"/>
              <a:t>medical</a:t>
            </a:r>
            <a:r>
              <a:rPr lang="hr-HR" dirty="0" smtClean="0"/>
              <a:t> </a:t>
            </a:r>
            <a:r>
              <a:rPr lang="hr-HR" dirty="0" err="1" smtClean="0"/>
              <a:t>specialist</a:t>
            </a:r>
            <a:r>
              <a:rPr lang="hr-HR" dirty="0" smtClean="0"/>
              <a:t> status</a:t>
            </a:r>
            <a:endParaRPr lang="en-US" dirty="0"/>
          </a:p>
        </p:txBody>
      </p:sp>
      <p:cxnSp>
        <p:nvCxnSpPr>
          <p:cNvPr id="5" name="Ravni poveznik 4"/>
          <p:cNvCxnSpPr/>
          <p:nvPr/>
        </p:nvCxnSpPr>
        <p:spPr>
          <a:xfrm flipV="1">
            <a:off x="5451566" y="3492138"/>
            <a:ext cx="1053737" cy="8098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Ravni poveznik 5"/>
          <p:cNvCxnSpPr/>
          <p:nvPr/>
        </p:nvCxnSpPr>
        <p:spPr>
          <a:xfrm>
            <a:off x="5451566" y="4454991"/>
            <a:ext cx="1114697" cy="48276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967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Automatic procedure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09600" y="1791790"/>
            <a:ext cx="11382103" cy="4525963"/>
          </a:xfrm>
        </p:spPr>
        <p:txBody>
          <a:bodyPr/>
          <a:lstStyle/>
          <a:p>
            <a:r>
              <a:rPr lang="en-US" dirty="0"/>
              <a:t>EU </a:t>
            </a:r>
            <a:r>
              <a:rPr lang="hr-HR" dirty="0" smtClean="0"/>
              <a:t>m</a:t>
            </a:r>
            <a:r>
              <a:rPr lang="en-US" dirty="0" smtClean="0"/>
              <a:t>ember </a:t>
            </a:r>
            <a:r>
              <a:rPr lang="hr-HR" dirty="0"/>
              <a:t>s</a:t>
            </a:r>
            <a:r>
              <a:rPr lang="en-US" dirty="0" err="1" smtClean="0"/>
              <a:t>tate</a:t>
            </a:r>
            <a:r>
              <a:rPr lang="hr-HR" dirty="0" smtClean="0"/>
              <a:t>s</a:t>
            </a:r>
            <a:r>
              <a:rPr lang="en-US" dirty="0" smtClean="0"/>
              <a:t>, European </a:t>
            </a:r>
            <a:r>
              <a:rPr lang="en-US" dirty="0"/>
              <a:t>Economic Area (EEA) or </a:t>
            </a:r>
            <a:r>
              <a:rPr lang="en-US" dirty="0" smtClean="0"/>
              <a:t>Switzerland</a:t>
            </a:r>
            <a:endParaRPr lang="en-US" sz="2000" dirty="0" smtClean="0"/>
          </a:p>
          <a:p>
            <a:r>
              <a:rPr lang="en-US" dirty="0" smtClean="0"/>
              <a:t>skills </a:t>
            </a:r>
            <a:r>
              <a:rPr lang="en-US" dirty="0"/>
              <a:t>acknowledged in accordance with EU DIRECTIVE 2005/36 </a:t>
            </a:r>
            <a:r>
              <a:rPr lang="en-US" dirty="0" smtClean="0"/>
              <a:t>EZ</a:t>
            </a:r>
            <a:r>
              <a:rPr lang="hr-HR" dirty="0" smtClean="0"/>
              <a:t>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err="1"/>
              <a:t>o</a:t>
            </a:r>
            <a:r>
              <a:rPr lang="hr-HR" dirty="0" smtClean="0"/>
              <a:t>r</a:t>
            </a:r>
            <a:endParaRPr lang="en-US" dirty="0" smtClean="0"/>
          </a:p>
          <a:p>
            <a:pPr marL="0" indent="0" algn="ctr">
              <a:buNone/>
            </a:pPr>
            <a:endParaRPr lang="hr-HR" dirty="0"/>
          </a:p>
          <a:p>
            <a:r>
              <a:rPr lang="en-US" dirty="0" smtClean="0"/>
              <a:t>non-EU </a:t>
            </a:r>
            <a:r>
              <a:rPr lang="en-US" dirty="0"/>
              <a:t>medical qualification </a:t>
            </a:r>
            <a:r>
              <a:rPr lang="en-US" dirty="0" smtClean="0"/>
              <a:t>recognized </a:t>
            </a:r>
            <a:r>
              <a:rPr lang="en-US" dirty="0"/>
              <a:t>in </a:t>
            </a:r>
            <a:r>
              <a:rPr lang="hr-HR" dirty="0" err="1" smtClean="0"/>
              <a:t>other</a:t>
            </a:r>
            <a:r>
              <a:rPr lang="en-US" dirty="0" smtClean="0"/>
              <a:t> </a:t>
            </a:r>
            <a:r>
              <a:rPr lang="en-US" dirty="0"/>
              <a:t>EU member </a:t>
            </a:r>
            <a:r>
              <a:rPr lang="en-US" dirty="0" smtClean="0"/>
              <a:t>state</a:t>
            </a:r>
            <a:endParaRPr lang="hr-HR" sz="12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applicant </a:t>
            </a:r>
            <a:r>
              <a:rPr lang="en-US" dirty="0"/>
              <a:t>has legally practiced </a:t>
            </a:r>
            <a:r>
              <a:rPr lang="hr-HR" dirty="0" err="1" smtClean="0"/>
              <a:t>in</a:t>
            </a:r>
            <a:r>
              <a:rPr lang="hr-HR" dirty="0" smtClean="0"/>
              <a:t> EU</a:t>
            </a:r>
            <a:r>
              <a:rPr lang="en-US" dirty="0" smtClean="0"/>
              <a:t> </a:t>
            </a:r>
            <a:r>
              <a:rPr lang="en-US" dirty="0"/>
              <a:t>at least 3 of </a:t>
            </a:r>
            <a:r>
              <a:rPr lang="en-US" dirty="0" smtClean="0"/>
              <a:t>last </a:t>
            </a:r>
            <a:r>
              <a:rPr lang="en-US" dirty="0"/>
              <a:t>5 </a:t>
            </a:r>
            <a:r>
              <a:rPr lang="en-US" dirty="0" smtClean="0"/>
              <a:t>years</a:t>
            </a:r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1531776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General procedure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compares foreign medical qualifications from non-EU countries with Croatian </a:t>
            </a:r>
            <a:r>
              <a:rPr lang="en-US" dirty="0" smtClean="0"/>
              <a:t>standards</a:t>
            </a:r>
            <a:endParaRPr lang="hr-HR" dirty="0" smtClean="0"/>
          </a:p>
          <a:p>
            <a:pPr marL="0" indent="0">
              <a:buNone/>
            </a:pPr>
            <a:endParaRPr lang="hr-HR" sz="1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hr-HR" dirty="0" smtClean="0"/>
              <a:t>i</a:t>
            </a:r>
            <a:r>
              <a:rPr lang="en-US" dirty="0" smtClean="0"/>
              <a:t>f </a:t>
            </a:r>
            <a:r>
              <a:rPr lang="en-US" dirty="0"/>
              <a:t>major differences are found (e.g., missing courses or </a:t>
            </a:r>
            <a:r>
              <a:rPr lang="en-US" dirty="0" smtClean="0"/>
              <a:t>more then 20% hours deficit per course) </a:t>
            </a:r>
            <a:endParaRPr lang="hr-HR" dirty="0" smtClean="0"/>
          </a:p>
          <a:p>
            <a:pPr marL="0" indent="0">
              <a:buNone/>
            </a:pPr>
            <a:endParaRPr lang="hr-HR" dirty="0"/>
          </a:p>
          <a:p>
            <a:pPr marL="0" indent="0" algn="ctr">
              <a:buNone/>
            </a:pPr>
            <a:endParaRPr lang="hr-HR" dirty="0"/>
          </a:p>
          <a:p>
            <a:pPr marL="0" indent="0" algn="ctr">
              <a:buNone/>
            </a:pPr>
            <a:r>
              <a:rPr lang="en-US" dirty="0" smtClean="0"/>
              <a:t>applicant </a:t>
            </a:r>
            <a:r>
              <a:rPr lang="en-US" dirty="0"/>
              <a:t>may be required to complete up to 3 years of adaptation or pass an aptitude </a:t>
            </a:r>
            <a:r>
              <a:rPr lang="en-US" dirty="0" smtClean="0"/>
              <a:t>test</a:t>
            </a:r>
            <a:endParaRPr lang="hr-HR" dirty="0" smtClean="0"/>
          </a:p>
          <a:p>
            <a:pPr marL="0" indent="0">
              <a:buNone/>
            </a:pPr>
            <a:endParaRPr lang="hr-HR" dirty="0" smtClean="0"/>
          </a:p>
        </p:txBody>
      </p:sp>
      <p:sp>
        <p:nvSpPr>
          <p:cNvPr id="4" name="Strelica dolje 3"/>
          <p:cNvSpPr/>
          <p:nvPr/>
        </p:nvSpPr>
        <p:spPr>
          <a:xfrm>
            <a:off x="5853684" y="4093030"/>
            <a:ext cx="484632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391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L</a:t>
            </a:r>
            <a:r>
              <a:rPr lang="en-US" dirty="0" err="1" smtClean="0"/>
              <a:t>anguage</a:t>
            </a:r>
            <a:r>
              <a:rPr lang="en-US" dirty="0" smtClean="0"/>
              <a:t> </a:t>
            </a:r>
            <a:r>
              <a:rPr lang="en-US" dirty="0"/>
              <a:t>skills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70560" y="1965961"/>
            <a:ext cx="10972800" cy="4525963"/>
          </a:xfrm>
        </p:spPr>
        <p:txBody>
          <a:bodyPr/>
          <a:lstStyle/>
          <a:p>
            <a:r>
              <a:rPr lang="en-US" dirty="0" smtClean="0"/>
              <a:t>knowledge </a:t>
            </a:r>
            <a:r>
              <a:rPr lang="en-US" dirty="0"/>
              <a:t>of Croatian language is </a:t>
            </a:r>
            <a:r>
              <a:rPr lang="en-US" dirty="0" smtClean="0"/>
              <a:t>required</a:t>
            </a:r>
            <a:r>
              <a:rPr lang="hr-HR" dirty="0" smtClean="0"/>
              <a:t> for </a:t>
            </a:r>
            <a:r>
              <a:rPr lang="hr-HR" dirty="0" err="1"/>
              <a:t>practical</a:t>
            </a:r>
            <a:r>
              <a:rPr lang="hr-HR" dirty="0"/>
              <a:t> </a:t>
            </a:r>
            <a:r>
              <a:rPr lang="hr-HR" dirty="0" err="1"/>
              <a:t>reasons</a:t>
            </a:r>
            <a:r>
              <a:rPr lang="hr-HR" dirty="0"/>
              <a:t> </a:t>
            </a:r>
            <a:endParaRPr lang="hr-HR" dirty="0" smtClean="0"/>
          </a:p>
          <a:p>
            <a:r>
              <a:rPr lang="en-US" dirty="0"/>
              <a:t>no </a:t>
            </a:r>
            <a:r>
              <a:rPr lang="en-US" dirty="0" smtClean="0"/>
              <a:t>formal need </a:t>
            </a:r>
            <a:r>
              <a:rPr lang="en-US" dirty="0"/>
              <a:t>to enclose proof of Croatian language skills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775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niOkvir 8"/>
          <p:cNvSpPr txBox="1"/>
          <p:nvPr/>
        </p:nvSpPr>
        <p:spPr>
          <a:xfrm>
            <a:off x="3238536" y="2242601"/>
            <a:ext cx="64807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02060"/>
                </a:solidFill>
              </a:rPr>
              <a:t>Thank you for your </a:t>
            </a:r>
            <a:r>
              <a:rPr lang="en-GB" sz="4000" b="1" dirty="0">
                <a:solidFill>
                  <a:srgbClr val="002060"/>
                </a:solidFill>
              </a:rPr>
              <a:t>attention</a:t>
            </a:r>
            <a:r>
              <a:rPr lang="hr-HR" sz="4000" b="1" dirty="0">
                <a:solidFill>
                  <a:srgbClr val="002060"/>
                </a:solidFill>
              </a:rPr>
              <a:t>!</a:t>
            </a:r>
          </a:p>
          <a:p>
            <a:endParaRPr lang="hr-HR" sz="3200" dirty="0"/>
          </a:p>
          <a:p>
            <a:endParaRPr lang="hr-HR" sz="3200" dirty="0"/>
          </a:p>
          <a:p>
            <a:pPr algn="ctr"/>
            <a:r>
              <a:rPr lang="hr-HR" sz="3200" dirty="0">
                <a:hlinkClick r:id="rId2"/>
              </a:rPr>
              <a:t>www.hlk.hr</a:t>
            </a:r>
            <a:endParaRPr lang="hr-HR" sz="3200" dirty="0"/>
          </a:p>
          <a:p>
            <a:pPr algn="ctr"/>
            <a:endParaRPr lang="hr-HR" sz="3200" dirty="0"/>
          </a:p>
          <a:p>
            <a:pPr algn="ctr"/>
            <a:r>
              <a:rPr lang="hr-HR" sz="3200" dirty="0"/>
              <a:t>i</a:t>
            </a:r>
            <a:r>
              <a:rPr lang="hr-HR" sz="3200" dirty="0"/>
              <a:t>van.raguz@hlk.hr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1899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549</Words>
  <Application>Microsoft Office PowerPoint</Application>
  <PresentationFormat>Široki zaslon</PresentationFormat>
  <Paragraphs>129</Paragraphs>
  <Slides>19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1_Office Theme</vt:lpstr>
      <vt:lpstr>ZEVA national report 2025    </vt:lpstr>
      <vt:lpstr>PowerPoint prezentacija</vt:lpstr>
      <vt:lpstr>Artificial intelligence </vt:lpstr>
      <vt:lpstr>PowerPoint prezentacija</vt:lpstr>
      <vt:lpstr>Age distribution</vt:lpstr>
      <vt:lpstr>Committee for Young Doctors</vt:lpstr>
      <vt:lpstr>Young doctors benefits</vt:lpstr>
      <vt:lpstr>School of Medicine University of Zagreb </vt:lpstr>
      <vt:lpstr>PowerPoint prezentacija</vt:lpstr>
      <vt:lpstr>Main stakeholders</vt:lpstr>
      <vt:lpstr>Data collection</vt:lpstr>
      <vt:lpstr>Weaknesses and challenges</vt:lpstr>
      <vt:lpstr>Chamber involvement</vt:lpstr>
      <vt:lpstr>PowerPoint prezentacija</vt:lpstr>
      <vt:lpstr>Recognition process</vt:lpstr>
      <vt:lpstr>Automatic procedure</vt:lpstr>
      <vt:lpstr>General procedure</vt:lpstr>
      <vt:lpstr>Language skills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ZEVA national report 2022</dc:title>
  <dc:creator>Ivan Raguž</dc:creator>
  <cp:lastModifiedBy>Ivan Raguž</cp:lastModifiedBy>
  <cp:revision>42</cp:revision>
  <dcterms:created xsi:type="dcterms:W3CDTF">2022-09-01T11:26:07Z</dcterms:created>
  <dcterms:modified xsi:type="dcterms:W3CDTF">2025-09-04T21:57:58Z</dcterms:modified>
</cp:coreProperties>
</file>