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81" r:id="rId3"/>
    <p:sldId id="291" r:id="rId4"/>
    <p:sldId id="290" r:id="rId5"/>
    <p:sldId id="292" r:id="rId6"/>
    <p:sldId id="300" r:id="rId7"/>
    <p:sldId id="301" r:id="rId8"/>
    <p:sldId id="293" r:id="rId9"/>
    <p:sldId id="295" r:id="rId10"/>
    <p:sldId id="298" r:id="rId11"/>
    <p:sldId id="294" r:id="rId12"/>
    <p:sldId id="299" r:id="rId13"/>
    <p:sldId id="264" r:id="rId14"/>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CC3300"/>
    <a:srgbClr val="261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428" autoAdjust="0"/>
    <p:restoredTop sz="94660"/>
  </p:normalViewPr>
  <p:slideViewPr>
    <p:cSldViewPr>
      <p:cViewPr varScale="1">
        <p:scale>
          <a:sx n="99" d="100"/>
          <a:sy n="99" d="100"/>
        </p:scale>
        <p:origin x="773"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endParaRPr lang="de-AT"/>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3B86066F-0956-45D3-A589-F1A7FE276053}" type="slidenum">
              <a:rPr lang="de-DE"/>
              <a:pPr/>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AT"/>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90068FDB-70C2-4158-9FCE-CA79BCA1EACC}" type="slidenum">
              <a:rPr lang="de-DE"/>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endParaRPr lang="de-AT"/>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A03F77E9-D6B2-4AE7-9030-6EAB7D02A825}" type="slidenum">
              <a:rPr lang="de-DE"/>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AT"/>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297AD6EE-3360-424C-8369-CCFD132D6D73}" type="slidenum">
              <a:rPr lang="de-DE"/>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Mastertitelformat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p:cNvSpPr>
            <a:spLocks noGrp="1"/>
          </p:cNvSpPr>
          <p:nvPr>
            <p:ph type="dt" sz="half" idx="10"/>
          </p:nvPr>
        </p:nvSpPr>
        <p:spPr/>
        <p:txBody>
          <a:bodyPr/>
          <a:lstStyle>
            <a:lvl1pPr>
              <a:defRPr/>
            </a:lvl1pPr>
          </a:lstStyle>
          <a:p>
            <a:endParaRPr lang="de-DE"/>
          </a:p>
        </p:txBody>
      </p:sp>
      <p:sp>
        <p:nvSpPr>
          <p:cNvPr id="8" name="Fußzeilenplatzhalter 7"/>
          <p:cNvSpPr>
            <a:spLocks noGrp="1"/>
          </p:cNvSpPr>
          <p:nvPr>
            <p:ph type="ftr" sz="quarter" idx="11"/>
          </p:nvPr>
        </p:nvSpPr>
        <p:spPr/>
        <p:txBody>
          <a:bodyPr/>
          <a:lstStyle>
            <a:lvl1pPr>
              <a:defRPr/>
            </a:lvl1pPr>
          </a:lstStyle>
          <a:p>
            <a:endParaRPr lang="de-DE"/>
          </a:p>
        </p:txBody>
      </p:sp>
      <p:sp>
        <p:nvSpPr>
          <p:cNvPr id="9" name="Foliennummernplatzhalter 8"/>
          <p:cNvSpPr>
            <a:spLocks noGrp="1"/>
          </p:cNvSpPr>
          <p:nvPr>
            <p:ph type="sldNum" sz="quarter" idx="12"/>
          </p:nvPr>
        </p:nvSpPr>
        <p:spPr/>
        <p:txBody>
          <a:bodyPr/>
          <a:lstStyle>
            <a:lvl1pPr>
              <a:defRPr/>
            </a:lvl1pPr>
          </a:lstStyle>
          <a:p>
            <a:fld id="{78BE0AF5-7AC6-4210-9903-290F339DF644}" type="slidenum">
              <a:rPr lang="de-DE"/>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AT"/>
          </a:p>
        </p:txBody>
      </p:sp>
      <p:sp>
        <p:nvSpPr>
          <p:cNvPr id="3" name="Datumsplatzhalter 2"/>
          <p:cNvSpPr>
            <a:spLocks noGrp="1"/>
          </p:cNvSpPr>
          <p:nvPr>
            <p:ph type="dt" sz="half" idx="10"/>
          </p:nvPr>
        </p:nvSpPr>
        <p:spPr/>
        <p:txBody>
          <a:bodyPr/>
          <a:lstStyle>
            <a:lvl1pPr>
              <a:defRPr/>
            </a:lvl1pPr>
          </a:lstStyle>
          <a:p>
            <a:endParaRPr lang="de-DE"/>
          </a:p>
        </p:txBody>
      </p:sp>
      <p:sp>
        <p:nvSpPr>
          <p:cNvPr id="4" name="Fußzeilenplatzhalter 3"/>
          <p:cNvSpPr>
            <a:spLocks noGrp="1"/>
          </p:cNvSpPr>
          <p:nvPr>
            <p:ph type="ftr" sz="quarter" idx="11"/>
          </p:nvPr>
        </p:nvSpPr>
        <p:spPr/>
        <p:txBody>
          <a:bodyPr/>
          <a:lstStyle>
            <a:lvl1pPr>
              <a:defRPr/>
            </a:lvl1pPr>
          </a:lstStyle>
          <a:p>
            <a:endParaRPr lang="de-DE"/>
          </a:p>
        </p:txBody>
      </p:sp>
      <p:sp>
        <p:nvSpPr>
          <p:cNvPr id="5" name="Foliennummernplatzhalter 4"/>
          <p:cNvSpPr>
            <a:spLocks noGrp="1"/>
          </p:cNvSpPr>
          <p:nvPr>
            <p:ph type="sldNum" sz="quarter" idx="12"/>
          </p:nvPr>
        </p:nvSpPr>
        <p:spPr/>
        <p:txBody>
          <a:bodyPr/>
          <a:lstStyle>
            <a:lvl1pPr>
              <a:defRPr/>
            </a:lvl1pPr>
          </a:lstStyle>
          <a:p>
            <a:fld id="{2E0D9628-63FA-4625-B746-DC59355B84E5}" type="slidenum">
              <a:rPr lang="de-DE"/>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endParaRPr lang="de-DE"/>
          </a:p>
        </p:txBody>
      </p:sp>
      <p:sp>
        <p:nvSpPr>
          <p:cNvPr id="3" name="Fußzeilenplatzhalter 2"/>
          <p:cNvSpPr>
            <a:spLocks noGrp="1"/>
          </p:cNvSpPr>
          <p:nvPr>
            <p:ph type="ftr" sz="quarter" idx="11"/>
          </p:nvPr>
        </p:nvSpPr>
        <p:spPr/>
        <p:txBody>
          <a:bodyPr/>
          <a:lstStyle>
            <a:lvl1pPr>
              <a:defRPr/>
            </a:lvl1pPr>
          </a:lstStyle>
          <a:p>
            <a:endParaRPr lang="de-DE"/>
          </a:p>
        </p:txBody>
      </p:sp>
      <p:sp>
        <p:nvSpPr>
          <p:cNvPr id="4" name="Foliennummernplatzhalter 3"/>
          <p:cNvSpPr>
            <a:spLocks noGrp="1"/>
          </p:cNvSpPr>
          <p:nvPr>
            <p:ph type="sldNum" sz="quarter" idx="12"/>
          </p:nvPr>
        </p:nvSpPr>
        <p:spPr/>
        <p:txBody>
          <a:bodyPr/>
          <a:lstStyle>
            <a:lvl1pPr>
              <a:defRPr/>
            </a:lvl1pPr>
          </a:lstStyle>
          <a:p>
            <a:fld id="{57E03AEA-D230-4A41-9DA2-7BFC411A867A}" type="slidenum">
              <a:rPr lang="de-DE"/>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endParaRPr lang="de-A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D6D8E3CC-EDB8-40EB-8C59-F00D62F748A8}" type="slidenum">
              <a:rPr lang="de-DE"/>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endParaRPr lang="de-AT"/>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AT"/>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60860453-64C2-4D5A-9F3D-3CE987EEFC7B}" type="slidenum">
              <a:rPr lang="de-DE"/>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AT"/>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35B7BA5A-E4FB-4C00-86E4-DE826813DA9C}" type="slidenum">
              <a:rPr lang="de-DE"/>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Mastertitelformat bearbeiten</a:t>
            </a:r>
            <a:endParaRPr lang="de-AT"/>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CCC85973-96E1-4361-A990-D944F406FD46}" type="slidenum">
              <a:rPr lang="de-DE"/>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6198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de-DE"/>
              <a:t>Mastertitelformat bearbeiten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defRPr>
            </a:lvl1pPr>
          </a:lstStyle>
          <a:p>
            <a:endParaRPr lang="de-DE"/>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1"/>
                </a:solidFill>
              </a:defRPr>
            </a:lvl1pPr>
          </a:lstStyle>
          <a:p>
            <a:endParaRPr lang="de-DE"/>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defRPr>
            </a:lvl1pPr>
          </a:lstStyle>
          <a:p>
            <a:fld id="{066EA737-930D-4921-BC7B-7BBDBED95F46}" type="slidenum">
              <a:rPr lang="de-DE"/>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a:solidFill>
            <a:schemeClr val="bg1"/>
          </a:solidFill>
          <a:latin typeface="+mj-lt"/>
          <a:ea typeface="+mj-ea"/>
          <a:cs typeface="+mj-cs"/>
        </a:defRPr>
      </a:lvl1pPr>
      <a:lvl2pPr algn="ctr" rtl="0" eaLnBrk="1" fontAlgn="base" hangingPunct="1">
        <a:spcBef>
          <a:spcPct val="0"/>
        </a:spcBef>
        <a:spcAft>
          <a:spcPct val="0"/>
        </a:spcAft>
        <a:defRPr sz="4400">
          <a:solidFill>
            <a:schemeClr val="bg1"/>
          </a:solidFill>
          <a:latin typeface="Arial" charset="0"/>
        </a:defRPr>
      </a:lvl2pPr>
      <a:lvl3pPr algn="ctr" rtl="0" eaLnBrk="1" fontAlgn="base" hangingPunct="1">
        <a:spcBef>
          <a:spcPct val="0"/>
        </a:spcBef>
        <a:spcAft>
          <a:spcPct val="0"/>
        </a:spcAft>
        <a:defRPr sz="4400">
          <a:solidFill>
            <a:schemeClr val="bg1"/>
          </a:solidFill>
          <a:latin typeface="Arial" charset="0"/>
        </a:defRPr>
      </a:lvl3pPr>
      <a:lvl4pPr algn="ctr" rtl="0" eaLnBrk="1" fontAlgn="base" hangingPunct="1">
        <a:spcBef>
          <a:spcPct val="0"/>
        </a:spcBef>
        <a:spcAft>
          <a:spcPct val="0"/>
        </a:spcAft>
        <a:defRPr sz="4400">
          <a:solidFill>
            <a:schemeClr val="bg1"/>
          </a:solidFill>
          <a:latin typeface="Arial" charset="0"/>
        </a:defRPr>
      </a:lvl4pPr>
      <a:lvl5pPr algn="ctr" rtl="0" eaLnBrk="1" fontAlgn="base" hangingPunct="1">
        <a:spcBef>
          <a:spcPct val="0"/>
        </a:spcBef>
        <a:spcAft>
          <a:spcPct val="0"/>
        </a:spcAft>
        <a:defRPr sz="4400">
          <a:solidFill>
            <a:schemeClr val="bg1"/>
          </a:solidFill>
          <a:latin typeface="Arial" charset="0"/>
        </a:defRPr>
      </a:lvl5pPr>
      <a:lvl6pPr marL="457200" algn="ctr" rtl="0" eaLnBrk="1" fontAlgn="base" hangingPunct="1">
        <a:spcBef>
          <a:spcPct val="0"/>
        </a:spcBef>
        <a:spcAft>
          <a:spcPct val="0"/>
        </a:spcAft>
        <a:defRPr sz="4400">
          <a:solidFill>
            <a:schemeClr val="bg1"/>
          </a:solidFill>
          <a:latin typeface="Arial" charset="0"/>
        </a:defRPr>
      </a:lvl6pPr>
      <a:lvl7pPr marL="914400" algn="ctr" rtl="0" eaLnBrk="1" fontAlgn="base" hangingPunct="1">
        <a:spcBef>
          <a:spcPct val="0"/>
        </a:spcBef>
        <a:spcAft>
          <a:spcPct val="0"/>
        </a:spcAft>
        <a:defRPr sz="4400">
          <a:solidFill>
            <a:schemeClr val="bg1"/>
          </a:solidFill>
          <a:latin typeface="Arial" charset="0"/>
        </a:defRPr>
      </a:lvl7pPr>
      <a:lvl8pPr marL="1371600" algn="ctr" rtl="0" eaLnBrk="1" fontAlgn="base" hangingPunct="1">
        <a:spcBef>
          <a:spcPct val="0"/>
        </a:spcBef>
        <a:spcAft>
          <a:spcPct val="0"/>
        </a:spcAft>
        <a:defRPr sz="4400">
          <a:solidFill>
            <a:schemeClr val="bg1"/>
          </a:solidFill>
          <a:latin typeface="Arial" charset="0"/>
        </a:defRPr>
      </a:lvl8pPr>
      <a:lvl9pPr marL="1828800" algn="ctr" rtl="0" eaLnBrk="1" fontAlgn="base" hangingPunct="1">
        <a:spcBef>
          <a:spcPct val="0"/>
        </a:spcBef>
        <a:spcAft>
          <a:spcPct val="0"/>
        </a:spcAft>
        <a:defRPr sz="4400">
          <a:solidFill>
            <a:schemeClr val="bg1"/>
          </a:solidFill>
          <a:latin typeface="Arial"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5"/>
          <p:cNvSpPr txBox="1">
            <a:spLocks noChangeArrowheads="1"/>
          </p:cNvSpPr>
          <p:nvPr/>
        </p:nvSpPr>
        <p:spPr bwMode="auto">
          <a:xfrm>
            <a:off x="1909763" y="4414838"/>
            <a:ext cx="5322887" cy="390525"/>
          </a:xfrm>
          <a:prstGeom prst="rect">
            <a:avLst/>
          </a:prstGeom>
          <a:noFill/>
          <a:ln w="9525">
            <a:noFill/>
            <a:miter lim="800000"/>
            <a:headEnd/>
            <a:tailEnd/>
          </a:ln>
          <a:effectLst/>
        </p:spPr>
        <p:txBody>
          <a:bodyPr anchor="ctr">
            <a:spAutoFit/>
          </a:bodyPr>
          <a:lstStyle/>
          <a:p>
            <a:pPr algn="ctr">
              <a:lnSpc>
                <a:spcPct val="150000"/>
              </a:lnSpc>
            </a:pPr>
            <a:endParaRPr lang="de-AT" sz="1300" i="1" dirty="0">
              <a:solidFill>
                <a:schemeClr val="bg1"/>
              </a:solidFill>
            </a:endParaRPr>
          </a:p>
        </p:txBody>
      </p:sp>
      <p:sp>
        <p:nvSpPr>
          <p:cNvPr id="2072" name="Rectangle 24"/>
          <p:cNvSpPr>
            <a:spLocks noGrp="1" noChangeArrowheads="1"/>
          </p:cNvSpPr>
          <p:nvPr>
            <p:ph type="title"/>
          </p:nvPr>
        </p:nvSpPr>
        <p:spPr/>
        <p:txBody>
          <a:bodyPr/>
          <a:lstStyle/>
          <a:p>
            <a:r>
              <a:rPr lang="de-AT" dirty="0"/>
              <a:t> </a:t>
            </a:r>
          </a:p>
        </p:txBody>
      </p:sp>
      <p:sp>
        <p:nvSpPr>
          <p:cNvPr id="2" name="Textplatzhalter 1">
            <a:extLst>
              <a:ext uri="{FF2B5EF4-FFF2-40B4-BE49-F238E27FC236}">
                <a16:creationId xmlns:a16="http://schemas.microsoft.com/office/drawing/2014/main" id="{4B5C008C-AA72-4038-B76C-7720AC178535}"/>
              </a:ext>
            </a:extLst>
          </p:cNvPr>
          <p:cNvSpPr>
            <a:spLocks noGrp="1"/>
          </p:cNvSpPr>
          <p:nvPr>
            <p:ph type="body" idx="1"/>
          </p:nvPr>
        </p:nvSpPr>
        <p:spPr>
          <a:xfrm>
            <a:off x="685006" y="3278981"/>
            <a:ext cx="7772400" cy="3052764"/>
          </a:xfrm>
        </p:spPr>
        <p:txBody>
          <a:bodyPr/>
          <a:lstStyle/>
          <a:p>
            <a:pPr algn="ctr"/>
            <a:endParaRPr lang="de-DE" sz="2400" dirty="0"/>
          </a:p>
          <a:p>
            <a:pPr algn="ctr"/>
            <a:r>
              <a:rPr lang="de-DE" sz="3600" dirty="0"/>
              <a:t>National Report Austria </a:t>
            </a:r>
          </a:p>
          <a:p>
            <a:pPr algn="ctr"/>
            <a:endParaRPr lang="de-DE" sz="2400" dirty="0"/>
          </a:p>
          <a:p>
            <a:pPr algn="ctr"/>
            <a:r>
              <a:rPr lang="de-DE" sz="2400" dirty="0"/>
              <a:t>Mag. Katarzyna </a:t>
            </a:r>
            <a:r>
              <a:rPr lang="de-DE" sz="2400" dirty="0" err="1"/>
              <a:t>Bagińska</a:t>
            </a:r>
            <a:endParaRPr lang="de-DE" sz="2400" dirty="0"/>
          </a:p>
          <a:p>
            <a:pPr algn="ctr"/>
            <a:r>
              <a:rPr lang="en-US" sz="1600" dirty="0"/>
              <a:t>International Department of the Austrian Medical Chamber</a:t>
            </a:r>
          </a:p>
          <a:p>
            <a:pPr algn="ctr"/>
            <a:endParaRPr lang="en-US" sz="1600" dirty="0"/>
          </a:p>
          <a:p>
            <a:pPr algn="ctr"/>
            <a:r>
              <a:rPr lang="en-US" sz="2400" dirty="0"/>
              <a:t>II. New generations in the medical chambers</a:t>
            </a:r>
          </a:p>
          <a:p>
            <a:pPr algn="ctr"/>
            <a:endParaRPr lang="de-DE" sz="1600" dirty="0"/>
          </a:p>
          <a:p>
            <a:pPr algn="ctr"/>
            <a:r>
              <a:rPr lang="de-DE" sz="1600" dirty="0"/>
              <a:t>ZEVA Symposium</a:t>
            </a:r>
          </a:p>
          <a:p>
            <a:pPr algn="ctr"/>
            <a:r>
              <a:rPr lang="de-DE" sz="1600" dirty="0"/>
              <a:t>Skopje, 4.-6. September 2025</a:t>
            </a:r>
          </a:p>
          <a:p>
            <a:pPr algn="ctr"/>
            <a:endParaRPr lang="de-DE" sz="1600" dirty="0"/>
          </a:p>
        </p:txBody>
      </p:sp>
      <p:pic>
        <p:nvPicPr>
          <p:cNvPr id="2077" name="Picture 29"/>
          <p:cNvPicPr>
            <a:picLocks noChangeAspect="1" noChangeArrowheads="1"/>
          </p:cNvPicPr>
          <p:nvPr/>
        </p:nvPicPr>
        <p:blipFill>
          <a:blip r:embed="rId2" cstate="print"/>
          <a:srcRect/>
          <a:stretch>
            <a:fillRect/>
          </a:stretch>
        </p:blipFill>
        <p:spPr bwMode="auto">
          <a:xfrm>
            <a:off x="3173413" y="898525"/>
            <a:ext cx="2698750" cy="158908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A0B1B2-961C-4744-B4F1-157DAA23A301}"/>
              </a:ext>
            </a:extLst>
          </p:cNvPr>
          <p:cNvSpPr>
            <a:spLocks noGrp="1"/>
          </p:cNvSpPr>
          <p:nvPr>
            <p:ph type="title"/>
          </p:nvPr>
        </p:nvSpPr>
        <p:spPr/>
        <p:txBody>
          <a:bodyPr/>
          <a:lstStyle/>
          <a:p>
            <a:r>
              <a:rPr lang="de-DE" dirty="0" err="1"/>
              <a:t>Doctors</a:t>
            </a:r>
            <a:r>
              <a:rPr lang="de-DE" dirty="0"/>
              <a:t> in </a:t>
            </a:r>
            <a:r>
              <a:rPr lang="de-DE" dirty="0" err="1"/>
              <a:t>numbers</a:t>
            </a:r>
            <a:endParaRPr lang="de-DE" dirty="0"/>
          </a:p>
        </p:txBody>
      </p:sp>
      <p:sp>
        <p:nvSpPr>
          <p:cNvPr id="3" name="Inhaltsplatzhalter 2">
            <a:extLst>
              <a:ext uri="{FF2B5EF4-FFF2-40B4-BE49-F238E27FC236}">
                <a16:creationId xmlns:a16="http://schemas.microsoft.com/office/drawing/2014/main" id="{ACB28FC0-4FDB-43AF-B9E9-3DEC87A88FDD}"/>
              </a:ext>
            </a:extLst>
          </p:cNvPr>
          <p:cNvSpPr>
            <a:spLocks noGrp="1"/>
          </p:cNvSpPr>
          <p:nvPr>
            <p:ph idx="1"/>
          </p:nvPr>
        </p:nvSpPr>
        <p:spPr>
          <a:xfrm>
            <a:off x="456577" y="1417638"/>
            <a:ext cx="8229600" cy="4641379"/>
          </a:xfrm>
        </p:spPr>
        <p:txBody>
          <a:bodyPr/>
          <a:lstStyle/>
          <a:p>
            <a:pPr algn="just"/>
            <a:r>
              <a:rPr lang="en-US" sz="2800" dirty="0"/>
              <a:t>As of 31 December 2024, Austria had a total of 52,005 registered physicians. Of these, 25,968 were women and 26,037 were men, showing a nearly balanced gender distribution.</a:t>
            </a:r>
            <a:endParaRPr lang="de-DE" sz="2800" dirty="0"/>
          </a:p>
        </p:txBody>
      </p:sp>
      <p:pic>
        <p:nvPicPr>
          <p:cNvPr id="6" name="Grafik 5">
            <a:extLst>
              <a:ext uri="{FF2B5EF4-FFF2-40B4-BE49-F238E27FC236}">
                <a16:creationId xmlns:a16="http://schemas.microsoft.com/office/drawing/2014/main" id="{7B44E157-957B-4273-B455-45AD7259EC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773" y="3544007"/>
            <a:ext cx="8855207" cy="2499577"/>
          </a:xfrm>
          <a:prstGeom prst="rect">
            <a:avLst/>
          </a:prstGeom>
        </p:spPr>
      </p:pic>
    </p:spTree>
    <p:extLst>
      <p:ext uri="{BB962C8B-B14F-4D97-AF65-F5344CB8AC3E}">
        <p14:creationId xmlns:p14="http://schemas.microsoft.com/office/powerpoint/2010/main" val="2835101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2302CF-CB6C-4B7A-8D63-25822881BB50}"/>
              </a:ext>
            </a:extLst>
          </p:cNvPr>
          <p:cNvSpPr>
            <a:spLocks noGrp="1"/>
          </p:cNvSpPr>
          <p:nvPr>
            <p:ph type="title"/>
          </p:nvPr>
        </p:nvSpPr>
        <p:spPr/>
        <p:txBody>
          <a:bodyPr/>
          <a:lstStyle/>
          <a:p>
            <a:r>
              <a:rPr lang="en-US" dirty="0"/>
              <a:t>Female doctors (in red) and male doctors (in blue) by age</a:t>
            </a:r>
            <a:endParaRPr lang="de-DE" dirty="0"/>
          </a:p>
        </p:txBody>
      </p:sp>
      <p:pic>
        <p:nvPicPr>
          <p:cNvPr id="5" name="Inhaltsplatzhalter 4">
            <a:extLst>
              <a:ext uri="{FF2B5EF4-FFF2-40B4-BE49-F238E27FC236}">
                <a16:creationId xmlns:a16="http://schemas.microsoft.com/office/drawing/2014/main" id="{393FBDCC-41C2-4788-AD37-FBB06D390BC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5944" y="1916832"/>
            <a:ext cx="7732112" cy="4525963"/>
          </a:xfrm>
        </p:spPr>
      </p:pic>
    </p:spTree>
    <p:extLst>
      <p:ext uri="{BB962C8B-B14F-4D97-AF65-F5344CB8AC3E}">
        <p14:creationId xmlns:p14="http://schemas.microsoft.com/office/powerpoint/2010/main" val="2230519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78ECBC-4A4B-4172-B470-42E6A81E82CA}"/>
              </a:ext>
            </a:extLst>
          </p:cNvPr>
          <p:cNvSpPr>
            <a:spLocks noGrp="1"/>
          </p:cNvSpPr>
          <p:nvPr>
            <p:ph type="title"/>
          </p:nvPr>
        </p:nvSpPr>
        <p:spPr>
          <a:xfrm>
            <a:off x="35496" y="274638"/>
            <a:ext cx="9001000" cy="1143000"/>
          </a:xfrm>
        </p:spPr>
        <p:txBody>
          <a:bodyPr/>
          <a:lstStyle/>
          <a:p>
            <a:r>
              <a:rPr lang="en-US" sz="4000" dirty="0"/>
              <a:t>Aging of Austria’s Physician Workforce</a:t>
            </a:r>
            <a:endParaRPr lang="de-DE" sz="4000" dirty="0"/>
          </a:p>
        </p:txBody>
      </p:sp>
      <p:sp>
        <p:nvSpPr>
          <p:cNvPr id="3" name="Inhaltsplatzhalter 2">
            <a:extLst>
              <a:ext uri="{FF2B5EF4-FFF2-40B4-BE49-F238E27FC236}">
                <a16:creationId xmlns:a16="http://schemas.microsoft.com/office/drawing/2014/main" id="{5ED3E330-3AC0-4BC3-8C0C-C1AF25AB50F5}"/>
              </a:ext>
            </a:extLst>
          </p:cNvPr>
          <p:cNvSpPr>
            <a:spLocks noGrp="1"/>
          </p:cNvSpPr>
          <p:nvPr>
            <p:ph idx="1"/>
          </p:nvPr>
        </p:nvSpPr>
        <p:spPr>
          <a:xfrm>
            <a:off x="415828" y="1450113"/>
            <a:ext cx="8651304" cy="4525963"/>
          </a:xfrm>
        </p:spPr>
        <p:txBody>
          <a:bodyPr/>
          <a:lstStyle/>
          <a:p>
            <a:pPr marL="0" indent="0">
              <a:buNone/>
            </a:pPr>
            <a:r>
              <a:rPr lang="en-US" sz="2800" dirty="0"/>
              <a:t>Proportion of doctors under 35 and over 55 over time.</a:t>
            </a:r>
            <a:endParaRPr lang="de-DE" sz="2800" dirty="0"/>
          </a:p>
        </p:txBody>
      </p:sp>
      <p:pic>
        <p:nvPicPr>
          <p:cNvPr id="5" name="Grafik 4">
            <a:extLst>
              <a:ext uri="{FF2B5EF4-FFF2-40B4-BE49-F238E27FC236}">
                <a16:creationId xmlns:a16="http://schemas.microsoft.com/office/drawing/2014/main" id="{1E000D27-0A19-4604-ACFF-F68DC5BF8D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679" y="2060848"/>
            <a:ext cx="8291493" cy="4653136"/>
          </a:xfrm>
          <a:prstGeom prst="rect">
            <a:avLst/>
          </a:prstGeom>
        </p:spPr>
      </p:pic>
    </p:spTree>
    <p:extLst>
      <p:ext uri="{BB962C8B-B14F-4D97-AF65-F5344CB8AC3E}">
        <p14:creationId xmlns:p14="http://schemas.microsoft.com/office/powerpoint/2010/main" val="421135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EBEABA-341E-48FB-ADEF-8CE0F9C0DFEF}"/>
              </a:ext>
            </a:extLst>
          </p:cNvPr>
          <p:cNvSpPr>
            <a:spLocks noGrp="1"/>
          </p:cNvSpPr>
          <p:nvPr>
            <p:ph type="title"/>
          </p:nvPr>
        </p:nvSpPr>
        <p:spPr>
          <a:xfrm>
            <a:off x="179512" y="274638"/>
            <a:ext cx="8712968" cy="1143000"/>
          </a:xfrm>
        </p:spPr>
        <p:txBody>
          <a:bodyPr/>
          <a:lstStyle/>
          <a:p>
            <a:r>
              <a:rPr lang="en-US" sz="4000" dirty="0"/>
              <a:t>Representation of the young doctors within the Austrian Medical Chamber</a:t>
            </a:r>
            <a:endParaRPr lang="de-DE" sz="4000" dirty="0"/>
          </a:p>
        </p:txBody>
      </p:sp>
      <p:sp>
        <p:nvSpPr>
          <p:cNvPr id="3" name="Inhaltsplatzhalter 2">
            <a:extLst>
              <a:ext uri="{FF2B5EF4-FFF2-40B4-BE49-F238E27FC236}">
                <a16:creationId xmlns:a16="http://schemas.microsoft.com/office/drawing/2014/main" id="{2A51188A-3E8A-494E-B466-0A1077AB3784}"/>
              </a:ext>
            </a:extLst>
          </p:cNvPr>
          <p:cNvSpPr>
            <a:spLocks noGrp="1"/>
          </p:cNvSpPr>
          <p:nvPr>
            <p:ph idx="1"/>
          </p:nvPr>
        </p:nvSpPr>
        <p:spPr>
          <a:xfrm>
            <a:off x="421196" y="2082124"/>
            <a:ext cx="8229600" cy="4525963"/>
          </a:xfrm>
        </p:spPr>
        <p:txBody>
          <a:bodyPr/>
          <a:lstStyle/>
          <a:p>
            <a:pPr algn="just"/>
            <a:r>
              <a:rPr lang="en-US" sz="2800" dirty="0"/>
              <a:t>The </a:t>
            </a:r>
            <a:r>
              <a:rPr lang="en-US" sz="2800" i="1" dirty="0" err="1"/>
              <a:t>Referat</a:t>
            </a:r>
            <a:r>
              <a:rPr lang="en-US" sz="2800" i="1" dirty="0"/>
              <a:t> für </a:t>
            </a:r>
            <a:r>
              <a:rPr lang="en-US" sz="2800" i="1" dirty="0" err="1"/>
              <a:t>Jungmedizinerinnen</a:t>
            </a:r>
            <a:r>
              <a:rPr lang="en-US" sz="2800" i="1" dirty="0"/>
              <a:t> und </a:t>
            </a:r>
            <a:r>
              <a:rPr lang="en-US" sz="2800" i="1" dirty="0" err="1"/>
              <a:t>Jungmediziner</a:t>
            </a:r>
            <a:r>
              <a:rPr lang="en-US" sz="2800" dirty="0"/>
              <a:t> (Department for Young Physicians) was established in June 2022 by the Austrian Medical Chamber. Its main purpose is to serve as a point of contact for young doctors in Austria, facilitating open dialogue and addressing their specific needs and concerns.</a:t>
            </a:r>
            <a:endParaRPr lang="de-DE" sz="2800" dirty="0"/>
          </a:p>
        </p:txBody>
      </p:sp>
    </p:spTree>
    <p:extLst>
      <p:ext uri="{BB962C8B-B14F-4D97-AF65-F5344CB8AC3E}">
        <p14:creationId xmlns:p14="http://schemas.microsoft.com/office/powerpoint/2010/main" val="2001444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C81187B4-7148-4B3C-9B43-C8230E66F49F}"/>
              </a:ext>
            </a:extLst>
          </p:cNvPr>
          <p:cNvSpPr>
            <a:spLocks noGrp="1"/>
          </p:cNvSpPr>
          <p:nvPr>
            <p:ph idx="1"/>
          </p:nvPr>
        </p:nvSpPr>
        <p:spPr>
          <a:xfrm>
            <a:off x="323528" y="476672"/>
            <a:ext cx="8424936" cy="4525963"/>
          </a:xfrm>
        </p:spPr>
        <p:txBody>
          <a:bodyPr/>
          <a:lstStyle/>
          <a:p>
            <a:pPr algn="just"/>
            <a:r>
              <a:rPr lang="en-US" sz="2800" dirty="0"/>
              <a:t>Each hospital may establish internal representatives for doctors in postgraduate training (</a:t>
            </a:r>
            <a:r>
              <a:rPr lang="de-DE" sz="2800" i="1" dirty="0"/>
              <a:t>Turnusärztevertreter)</a:t>
            </a:r>
            <a:r>
              <a:rPr lang="en-US" sz="2800" dirty="0"/>
              <a:t>. Their key role is to represent the interests and concerns of postgraduate doctors within their institutions and to communicate issues to senior leadership.</a:t>
            </a:r>
          </a:p>
          <a:p>
            <a:pPr algn="just"/>
            <a:endParaRPr lang="de-DE" sz="2800" dirty="0"/>
          </a:p>
          <a:p>
            <a:pPr algn="just"/>
            <a:r>
              <a:rPr lang="en-US" sz="2800" dirty="0"/>
              <a:t>The Vienna Medical Chamber supports their work in various ways, including legal advice from the Chamber’s legal office and collaboration with the Chamber’s postgraduate medicine section (</a:t>
            </a:r>
            <a:r>
              <a:rPr lang="en-US" sz="2800" i="1" dirty="0" err="1"/>
              <a:t>Sektion</a:t>
            </a:r>
            <a:r>
              <a:rPr lang="en-US" sz="2800" i="1" dirty="0"/>
              <a:t> der </a:t>
            </a:r>
            <a:r>
              <a:rPr lang="en-US" sz="2800" i="1" dirty="0" err="1"/>
              <a:t>Turnusärzt</a:t>
            </a:r>
            <a:r>
              <a:rPr lang="en-US" sz="2800" i="1" dirty="0"/>
              <a:t>*</a:t>
            </a:r>
            <a:r>
              <a:rPr lang="en-US" sz="2800" i="1" dirty="0" err="1"/>
              <a:t>innen</a:t>
            </a:r>
            <a:r>
              <a:rPr lang="en-US" sz="2800" dirty="0"/>
              <a:t>)</a:t>
            </a:r>
          </a:p>
        </p:txBody>
      </p:sp>
    </p:spTree>
    <p:extLst>
      <p:ext uri="{BB962C8B-B14F-4D97-AF65-F5344CB8AC3E}">
        <p14:creationId xmlns:p14="http://schemas.microsoft.com/office/powerpoint/2010/main" val="4113045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991BC08D-B882-4440-803B-C0625E5989CC}"/>
              </a:ext>
            </a:extLst>
          </p:cNvPr>
          <p:cNvSpPr>
            <a:spLocks noGrp="1"/>
          </p:cNvSpPr>
          <p:nvPr>
            <p:ph idx="1"/>
          </p:nvPr>
        </p:nvSpPr>
        <p:spPr>
          <a:xfrm>
            <a:off x="251520" y="260648"/>
            <a:ext cx="8229600" cy="4525963"/>
          </a:xfrm>
        </p:spPr>
        <p:txBody>
          <a:bodyPr/>
          <a:lstStyle/>
          <a:p>
            <a:pPr algn="just"/>
            <a:r>
              <a:rPr lang="en-US" sz="2800" dirty="0"/>
              <a:t>The Federal Section of Doctors in Training (</a:t>
            </a:r>
            <a:r>
              <a:rPr lang="en-US" sz="2800" i="1" dirty="0" err="1"/>
              <a:t>Bundessektion</a:t>
            </a:r>
            <a:r>
              <a:rPr lang="en-US" sz="2800" i="1" dirty="0"/>
              <a:t> </a:t>
            </a:r>
            <a:r>
              <a:rPr lang="en-US" sz="2800" i="1" dirty="0" err="1"/>
              <a:t>Turnusärzte</a:t>
            </a:r>
            <a:r>
              <a:rPr lang="en-US" sz="2800" dirty="0"/>
              <a:t>) is the official body within the ÖÄK that represents doctors in training.</a:t>
            </a:r>
          </a:p>
          <a:p>
            <a:pPr algn="just"/>
            <a:endParaRPr lang="en-US" sz="2800" dirty="0"/>
          </a:p>
          <a:p>
            <a:pPr algn="just"/>
            <a:r>
              <a:rPr lang="en-US" sz="2800" dirty="0"/>
              <a:t>This section has its own elected representatives and a seat on the Board of the ÖÄK, ensuring that the views and needs of young doctors are included in the Chamber’s decision-making processes. Its role is to address issues such as working conditions, medical education, training quality, and career perspectives, and to advocate for improvements at the national level.</a:t>
            </a:r>
            <a:endParaRPr lang="de-DE" dirty="0"/>
          </a:p>
        </p:txBody>
      </p:sp>
    </p:spTree>
    <p:extLst>
      <p:ext uri="{BB962C8B-B14F-4D97-AF65-F5344CB8AC3E}">
        <p14:creationId xmlns:p14="http://schemas.microsoft.com/office/powerpoint/2010/main" val="1257545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412BDE-A25F-4097-A6F4-EC9407D38191}"/>
              </a:ext>
            </a:extLst>
          </p:cNvPr>
          <p:cNvSpPr>
            <a:spLocks noGrp="1"/>
          </p:cNvSpPr>
          <p:nvPr>
            <p:ph type="title"/>
          </p:nvPr>
        </p:nvSpPr>
        <p:spPr>
          <a:xfrm>
            <a:off x="107504" y="274638"/>
            <a:ext cx="8928992" cy="1143000"/>
          </a:xfrm>
        </p:spPr>
        <p:txBody>
          <a:bodyPr/>
          <a:lstStyle/>
          <a:p>
            <a:r>
              <a:rPr lang="en-US" sz="4000" dirty="0"/>
              <a:t>Number of applicants for medical studies in Austria</a:t>
            </a:r>
            <a:endParaRPr lang="de-DE" sz="4000" dirty="0"/>
          </a:p>
        </p:txBody>
      </p:sp>
      <p:sp>
        <p:nvSpPr>
          <p:cNvPr id="3" name="Inhaltsplatzhalter 2">
            <a:extLst>
              <a:ext uri="{FF2B5EF4-FFF2-40B4-BE49-F238E27FC236}">
                <a16:creationId xmlns:a16="http://schemas.microsoft.com/office/drawing/2014/main" id="{73223E58-B7DE-4DB2-AAC3-6EA6C8C1D6B7}"/>
              </a:ext>
            </a:extLst>
          </p:cNvPr>
          <p:cNvSpPr>
            <a:spLocks noGrp="1"/>
          </p:cNvSpPr>
          <p:nvPr>
            <p:ph idx="1"/>
          </p:nvPr>
        </p:nvSpPr>
        <p:spPr>
          <a:xfrm>
            <a:off x="395536" y="1700808"/>
            <a:ext cx="8229600" cy="4525963"/>
          </a:xfrm>
        </p:spPr>
        <p:txBody>
          <a:bodyPr/>
          <a:lstStyle/>
          <a:p>
            <a:pPr algn="just"/>
            <a:r>
              <a:rPr lang="en-US" dirty="0"/>
              <a:t>Each year, a significant number of young people in Austria express interest in studying medicine by participating in the </a:t>
            </a:r>
            <a:r>
              <a:rPr lang="en-US" dirty="0" err="1"/>
              <a:t>MedAT</a:t>
            </a:r>
            <a:r>
              <a:rPr lang="en-US" dirty="0"/>
              <a:t> entrance examination. </a:t>
            </a:r>
          </a:p>
          <a:p>
            <a:pPr algn="just"/>
            <a:r>
              <a:rPr lang="en-US" dirty="0"/>
              <a:t>In 2025, a total of 15,668 individuals registered for the </a:t>
            </a:r>
            <a:r>
              <a:rPr lang="en-US" dirty="0" err="1"/>
              <a:t>MedAT</a:t>
            </a:r>
            <a:r>
              <a:rPr lang="en-US" dirty="0"/>
              <a:t>. Only 1,900 study places were available across all participating universities (Vienna, Graz, Innsbruck, Linz).</a:t>
            </a:r>
            <a:endParaRPr lang="de-DE" dirty="0"/>
          </a:p>
        </p:txBody>
      </p:sp>
    </p:spTree>
    <p:extLst>
      <p:ext uri="{BB962C8B-B14F-4D97-AF65-F5344CB8AC3E}">
        <p14:creationId xmlns:p14="http://schemas.microsoft.com/office/powerpoint/2010/main" val="3200433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A6A947D-E579-4359-940E-AD0B0BC923CE}"/>
              </a:ext>
            </a:extLst>
          </p:cNvPr>
          <p:cNvSpPr>
            <a:spLocks noGrp="1"/>
          </p:cNvSpPr>
          <p:nvPr>
            <p:ph idx="1"/>
          </p:nvPr>
        </p:nvSpPr>
        <p:spPr>
          <a:xfrm>
            <a:off x="179512" y="332656"/>
            <a:ext cx="8507288" cy="5937523"/>
          </a:xfrm>
        </p:spPr>
        <p:txBody>
          <a:bodyPr/>
          <a:lstStyle/>
          <a:p>
            <a:pPr algn="just"/>
            <a:r>
              <a:rPr lang="en-US" sz="2800" dirty="0"/>
              <a:t>In Austria, a quota system was introduced in </a:t>
            </a:r>
            <a:r>
              <a:rPr lang="en-US" sz="2800" dirty="0" err="1"/>
              <a:t>favour</a:t>
            </a:r>
            <a:r>
              <a:rPr lang="en-US" sz="2800" dirty="0"/>
              <a:t> of domestic medical students in order to reduce the influx of a large number of high school graduates from other countries (especially Germany). </a:t>
            </a:r>
          </a:p>
          <a:p>
            <a:pPr algn="just"/>
            <a:endParaRPr lang="en-US" sz="2800" dirty="0"/>
          </a:p>
          <a:p>
            <a:endParaRPr lang="de-DE" dirty="0"/>
          </a:p>
        </p:txBody>
      </p:sp>
      <p:pic>
        <p:nvPicPr>
          <p:cNvPr id="5" name="Grafik 4">
            <a:extLst>
              <a:ext uri="{FF2B5EF4-FFF2-40B4-BE49-F238E27FC236}">
                <a16:creationId xmlns:a16="http://schemas.microsoft.com/office/drawing/2014/main" id="{13BEB4E8-2AB0-49D3-AE91-37EF14F866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9832" y="2803555"/>
            <a:ext cx="3314987" cy="3322608"/>
          </a:xfrm>
          <a:prstGeom prst="rect">
            <a:avLst/>
          </a:prstGeom>
        </p:spPr>
      </p:pic>
    </p:spTree>
    <p:extLst>
      <p:ext uri="{BB962C8B-B14F-4D97-AF65-F5344CB8AC3E}">
        <p14:creationId xmlns:p14="http://schemas.microsoft.com/office/powerpoint/2010/main" val="2611752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75BAA64-80BF-42B9-865D-D8D76B66C4FA}"/>
              </a:ext>
            </a:extLst>
          </p:cNvPr>
          <p:cNvSpPr>
            <a:spLocks noGrp="1"/>
          </p:cNvSpPr>
          <p:nvPr>
            <p:ph idx="1"/>
          </p:nvPr>
        </p:nvSpPr>
        <p:spPr>
          <a:xfrm>
            <a:off x="179512" y="404664"/>
            <a:ext cx="8496944" cy="4176464"/>
          </a:xfrm>
        </p:spPr>
        <p:txBody>
          <a:bodyPr/>
          <a:lstStyle/>
          <a:p>
            <a:pPr algn="just"/>
            <a:r>
              <a:rPr lang="en-US" sz="2800" dirty="0"/>
              <a:t>Currently, 75% of places at the four state universities are reserved for Austrian high school graduates. The next 20% of the places are then divided between other Austrian applicants who were not admitted in the first round and to EU applicants. 5% are open to all other applicants, regardless of nationality.</a:t>
            </a:r>
            <a:endParaRPr lang="de-DE" dirty="0"/>
          </a:p>
        </p:txBody>
      </p:sp>
      <p:pic>
        <p:nvPicPr>
          <p:cNvPr id="4" name="Grafik 3">
            <a:extLst>
              <a:ext uri="{FF2B5EF4-FFF2-40B4-BE49-F238E27FC236}">
                <a16:creationId xmlns:a16="http://schemas.microsoft.com/office/drawing/2014/main" id="{785CA56A-441D-4A8F-90E8-5C68CD572A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719" y="3861048"/>
            <a:ext cx="4399547" cy="2584735"/>
          </a:xfrm>
          <a:prstGeom prst="rect">
            <a:avLst/>
          </a:prstGeom>
        </p:spPr>
      </p:pic>
    </p:spTree>
    <p:extLst>
      <p:ext uri="{BB962C8B-B14F-4D97-AF65-F5344CB8AC3E}">
        <p14:creationId xmlns:p14="http://schemas.microsoft.com/office/powerpoint/2010/main" val="2778170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C82580-A628-4E08-AB23-E5714BA011AE}"/>
              </a:ext>
            </a:extLst>
          </p:cNvPr>
          <p:cNvSpPr>
            <a:spLocks noGrp="1"/>
          </p:cNvSpPr>
          <p:nvPr>
            <p:ph type="title"/>
          </p:nvPr>
        </p:nvSpPr>
        <p:spPr>
          <a:xfrm>
            <a:off x="323528" y="274638"/>
            <a:ext cx="8363272" cy="1143000"/>
          </a:xfrm>
        </p:spPr>
        <p:txBody>
          <a:bodyPr/>
          <a:lstStyle/>
          <a:p>
            <a:pPr algn="just"/>
            <a:r>
              <a:rPr lang="en-US" dirty="0"/>
              <a:t>Challenges despite the high number of medical graduates</a:t>
            </a:r>
            <a:endParaRPr lang="de-DE" dirty="0"/>
          </a:p>
        </p:txBody>
      </p:sp>
      <p:sp>
        <p:nvSpPr>
          <p:cNvPr id="3" name="Inhaltsplatzhalter 2">
            <a:extLst>
              <a:ext uri="{FF2B5EF4-FFF2-40B4-BE49-F238E27FC236}">
                <a16:creationId xmlns:a16="http://schemas.microsoft.com/office/drawing/2014/main" id="{50A3C220-A65D-4963-B786-A9A59A136D57}"/>
              </a:ext>
            </a:extLst>
          </p:cNvPr>
          <p:cNvSpPr>
            <a:spLocks noGrp="1"/>
          </p:cNvSpPr>
          <p:nvPr>
            <p:ph idx="1"/>
          </p:nvPr>
        </p:nvSpPr>
        <p:spPr>
          <a:xfrm>
            <a:off x="457200" y="1772816"/>
            <a:ext cx="8229600" cy="4525963"/>
          </a:xfrm>
        </p:spPr>
        <p:txBody>
          <a:bodyPr/>
          <a:lstStyle/>
          <a:p>
            <a:pPr algn="just"/>
            <a:r>
              <a:rPr lang="en-US" dirty="0"/>
              <a:t>Around one third of medical students who complete their studies in Austria do not work as doctors after graduation.</a:t>
            </a:r>
          </a:p>
          <a:p>
            <a:pPr algn="just"/>
            <a:endParaRPr lang="en-US" dirty="0"/>
          </a:p>
          <a:p>
            <a:pPr algn="just"/>
            <a:r>
              <a:rPr lang="en-US" dirty="0"/>
              <a:t>There are difficulties in filling positions in the health insurance system, even though there is no quantitative shortage of doctors in Austria.</a:t>
            </a:r>
            <a:endParaRPr lang="de-DE" dirty="0"/>
          </a:p>
        </p:txBody>
      </p:sp>
    </p:spTree>
    <p:extLst>
      <p:ext uri="{BB962C8B-B14F-4D97-AF65-F5344CB8AC3E}">
        <p14:creationId xmlns:p14="http://schemas.microsoft.com/office/powerpoint/2010/main" val="1980291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37F463-694A-46D8-B0CB-E3671E5A7F60}"/>
              </a:ext>
            </a:extLst>
          </p:cNvPr>
          <p:cNvSpPr>
            <a:spLocks noGrp="1"/>
          </p:cNvSpPr>
          <p:nvPr>
            <p:ph type="title"/>
          </p:nvPr>
        </p:nvSpPr>
        <p:spPr/>
        <p:txBody>
          <a:bodyPr/>
          <a:lstStyle/>
          <a:p>
            <a:r>
              <a:rPr lang="de-DE" dirty="0" err="1"/>
              <a:t>Scholarship</a:t>
            </a:r>
            <a:r>
              <a:rPr lang="de-DE" dirty="0"/>
              <a:t> </a:t>
            </a:r>
            <a:r>
              <a:rPr lang="de-DE" dirty="0" err="1"/>
              <a:t>programs</a:t>
            </a:r>
            <a:endParaRPr lang="de-DE" dirty="0"/>
          </a:p>
        </p:txBody>
      </p:sp>
      <p:sp>
        <p:nvSpPr>
          <p:cNvPr id="3" name="Inhaltsplatzhalter 2">
            <a:extLst>
              <a:ext uri="{FF2B5EF4-FFF2-40B4-BE49-F238E27FC236}">
                <a16:creationId xmlns:a16="http://schemas.microsoft.com/office/drawing/2014/main" id="{34BB997A-8433-4F3D-AED0-D74456F327FD}"/>
              </a:ext>
            </a:extLst>
          </p:cNvPr>
          <p:cNvSpPr>
            <a:spLocks noGrp="1"/>
          </p:cNvSpPr>
          <p:nvPr>
            <p:ph idx="1"/>
          </p:nvPr>
        </p:nvSpPr>
        <p:spPr/>
        <p:txBody>
          <a:bodyPr/>
          <a:lstStyle/>
          <a:p>
            <a:pPr algn="just"/>
            <a:r>
              <a:rPr lang="en-US" dirty="0"/>
              <a:t>In Austria, several scholarship programs support medical students who commit to working in publicly funded healthcare settings after completing their studies. These initiatives aim to address regional shortages of medical professionals and ensure the long-term sustainability of the healthcare system.</a:t>
            </a:r>
            <a:endParaRPr lang="de-DE" dirty="0"/>
          </a:p>
        </p:txBody>
      </p:sp>
    </p:spTree>
    <p:extLst>
      <p:ext uri="{BB962C8B-B14F-4D97-AF65-F5344CB8AC3E}">
        <p14:creationId xmlns:p14="http://schemas.microsoft.com/office/powerpoint/2010/main" val="781642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1117600" y="2286000"/>
            <a:ext cx="6907213" cy="719621"/>
          </a:xfrm>
          <a:prstGeom prst="rect">
            <a:avLst/>
          </a:prstGeom>
          <a:noFill/>
          <a:ln w="9525">
            <a:noFill/>
            <a:miter lim="800000"/>
            <a:headEnd/>
            <a:tailEnd/>
          </a:ln>
          <a:effectLst/>
        </p:spPr>
        <p:txBody>
          <a:bodyPr>
            <a:spAutoFit/>
          </a:bodyPr>
          <a:lstStyle/>
          <a:p>
            <a:pPr algn="ctr">
              <a:lnSpc>
                <a:spcPct val="130000"/>
              </a:lnSpc>
            </a:pPr>
            <a:r>
              <a:rPr lang="de-DE" sz="3500" b="1" dirty="0" err="1">
                <a:solidFill>
                  <a:schemeClr val="bg1"/>
                </a:solidFill>
                <a:sym typeface="Symbol" charset="2"/>
              </a:rPr>
              <a:t>Thank</a:t>
            </a:r>
            <a:r>
              <a:rPr lang="de-DE" sz="3500" b="1" dirty="0">
                <a:solidFill>
                  <a:schemeClr val="bg1"/>
                </a:solidFill>
                <a:sym typeface="Symbol" charset="2"/>
              </a:rPr>
              <a:t> </a:t>
            </a:r>
            <a:r>
              <a:rPr lang="de-DE" sz="3500" b="1" dirty="0" err="1">
                <a:solidFill>
                  <a:schemeClr val="bg1"/>
                </a:solidFill>
                <a:sym typeface="Symbol" charset="2"/>
              </a:rPr>
              <a:t>you</a:t>
            </a:r>
            <a:r>
              <a:rPr lang="de-DE" sz="3500" b="1" dirty="0">
                <a:solidFill>
                  <a:schemeClr val="bg1"/>
                </a:solidFill>
                <a:sym typeface="Symbol" charset="2"/>
              </a:rPr>
              <a:t> </a:t>
            </a:r>
            <a:r>
              <a:rPr lang="de-DE" sz="3500" b="1" dirty="0" err="1">
                <a:solidFill>
                  <a:schemeClr val="bg1"/>
                </a:solidFill>
                <a:sym typeface="Symbol" charset="2"/>
              </a:rPr>
              <a:t>for</a:t>
            </a:r>
            <a:r>
              <a:rPr lang="de-DE" sz="3500" b="1" dirty="0">
                <a:solidFill>
                  <a:schemeClr val="bg1"/>
                </a:solidFill>
                <a:sym typeface="Symbol" charset="2"/>
              </a:rPr>
              <a:t> </a:t>
            </a:r>
            <a:r>
              <a:rPr lang="de-DE" sz="3500" b="1" dirty="0" err="1">
                <a:solidFill>
                  <a:schemeClr val="bg1"/>
                </a:solidFill>
                <a:sym typeface="Symbol" charset="2"/>
              </a:rPr>
              <a:t>your</a:t>
            </a:r>
            <a:r>
              <a:rPr lang="de-DE" sz="3500" b="1" dirty="0">
                <a:solidFill>
                  <a:schemeClr val="bg1"/>
                </a:solidFill>
                <a:sym typeface="Symbol" charset="2"/>
              </a:rPr>
              <a:t> </a:t>
            </a:r>
            <a:r>
              <a:rPr lang="de-DE" sz="3500" b="1" dirty="0" err="1">
                <a:solidFill>
                  <a:schemeClr val="bg1"/>
                </a:solidFill>
                <a:sym typeface="Symbol" charset="2"/>
              </a:rPr>
              <a:t>attention</a:t>
            </a:r>
            <a:r>
              <a:rPr lang="de-DE" sz="3500" b="1" dirty="0">
                <a:solidFill>
                  <a:schemeClr val="bg1"/>
                </a:solidFill>
                <a:sym typeface="Symbol" charset="2"/>
              </a:rPr>
              <a:t>!</a:t>
            </a:r>
          </a:p>
        </p:txBody>
      </p:sp>
      <p:pic>
        <p:nvPicPr>
          <p:cNvPr id="10247" name="Picture 7"/>
          <p:cNvPicPr>
            <a:picLocks noChangeAspect="1" noChangeArrowheads="1"/>
          </p:cNvPicPr>
          <p:nvPr/>
        </p:nvPicPr>
        <p:blipFill>
          <a:blip r:embed="rId2" cstate="print"/>
          <a:srcRect/>
          <a:stretch>
            <a:fillRect/>
          </a:stretch>
        </p:blipFill>
        <p:spPr bwMode="auto">
          <a:xfrm>
            <a:off x="3843338" y="5257800"/>
            <a:ext cx="1439862" cy="847725"/>
          </a:xfrm>
          <a:prstGeom prst="rect">
            <a:avLst/>
          </a:prstGeom>
          <a:noFill/>
        </p:spPr>
      </p:pic>
    </p:spTree>
  </p:cSld>
  <p:clrMapOvr>
    <a:masterClrMapping/>
  </p:clrMapOvr>
</p:sld>
</file>

<file path=ppt/theme/theme1.xml><?xml version="1.0" encoding="utf-8"?>
<a:theme xmlns:a="http://schemas.openxmlformats.org/drawingml/2006/main" name="Praesentation">
  <a:themeElements>
    <a:clrScheme name="Larissa-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rissa-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arissa-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arissa-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arissa-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arissa-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arissa-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arissa-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arissa-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arissa-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arissa-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arissa-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arissa-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2. Terms of retirement, aging physicians, re-licensing</Template>
  <TotalTime>0</TotalTime>
  <Words>584</Words>
  <Application>Microsoft Office PowerPoint</Application>
  <PresentationFormat>Bildschirmpräsentation (4:3)</PresentationFormat>
  <Paragraphs>36</Paragraphs>
  <Slides>13</Slides>
  <Notes>0</Notes>
  <HiddenSlides>0</HiddenSlides>
  <MMClips>0</MMClips>
  <ScaleCrop>false</ScaleCrop>
  <HeadingPairs>
    <vt:vector size="6" baseType="variant">
      <vt:variant>
        <vt:lpstr>Verwendete Schriftarten</vt:lpstr>
      </vt:variant>
      <vt:variant>
        <vt:i4>1</vt:i4>
      </vt:variant>
      <vt:variant>
        <vt:lpstr>Design</vt:lpstr>
      </vt:variant>
      <vt:variant>
        <vt:i4>1</vt:i4>
      </vt:variant>
      <vt:variant>
        <vt:lpstr>Folientitel</vt:lpstr>
      </vt:variant>
      <vt:variant>
        <vt:i4>13</vt:i4>
      </vt:variant>
    </vt:vector>
  </HeadingPairs>
  <TitlesOfParts>
    <vt:vector size="15" baseType="lpstr">
      <vt:lpstr>Arial</vt:lpstr>
      <vt:lpstr>Praesentation</vt:lpstr>
      <vt:lpstr> </vt:lpstr>
      <vt:lpstr>Doctors in numbers</vt:lpstr>
      <vt:lpstr>Female doctors (in red) and male doctors (in blue) by age</vt:lpstr>
      <vt:lpstr>Aging of Austria’s Physician Workforce</vt:lpstr>
      <vt:lpstr>Representation of the young doctors within the Austrian Medical Chamber</vt:lpstr>
      <vt:lpstr>PowerPoint-Präsentation</vt:lpstr>
      <vt:lpstr>PowerPoint-Präsentation</vt:lpstr>
      <vt:lpstr>Number of applicants for medical studies in Austria</vt:lpstr>
      <vt:lpstr>PowerPoint-Präsentation</vt:lpstr>
      <vt:lpstr>PowerPoint-Präsentation</vt:lpstr>
      <vt:lpstr>Challenges despite the high number of medical graduates</vt:lpstr>
      <vt:lpstr>Scholarship programs</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Baginska Katarzyna</dc:creator>
  <cp:lastModifiedBy>Baginska Katarzyna</cp:lastModifiedBy>
  <cp:revision>63</cp:revision>
  <dcterms:created xsi:type="dcterms:W3CDTF">2025-08-18T06:58:05Z</dcterms:created>
  <dcterms:modified xsi:type="dcterms:W3CDTF">2025-09-03T09:25:17Z</dcterms:modified>
</cp:coreProperties>
</file>